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3" r:id="rId6"/>
    <p:sldId id="262" r:id="rId7"/>
    <p:sldId id="264" r:id="rId8"/>
    <p:sldId id="276" r:id="rId9"/>
    <p:sldId id="268" r:id="rId10"/>
    <p:sldId id="269" r:id="rId11"/>
    <p:sldId id="270" r:id="rId12"/>
    <p:sldId id="271" r:id="rId13"/>
    <p:sldId id="265" r:id="rId14"/>
    <p:sldId id="272" r:id="rId15"/>
    <p:sldId id="266" r:id="rId16"/>
    <p:sldId id="274" r:id="rId17"/>
    <p:sldId id="273" r:id="rId18"/>
    <p:sldId id="275" r:id="rId19"/>
    <p:sldId id="267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4" autoAdjust="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61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50D54-66DF-4113-B5B1-F3355CD5A2E5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41F48-F180-43F9-8C91-DF5F68F0A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lum bright="-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D77DE-DD01-4BB2-9771-413379DDD0A6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9EE03D-9F7B-4B60-AE0F-0106EF20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imgurl=http://www.bbc.co.uk/guernsey/content/images/2004/09/30/toxic1_203x152.jpg&amp;imgrefurl=http://www.bbc.co.uk/guernsey/content/articles/2004/09/30/emergency_planning_feature.shtml&amp;h=152&amp;w=203&amp;sz=7&amp;hl=en&amp;start=2&amp;tbnid=nVIRMxSUmHwBiM:&amp;tbnh=79&amp;tbnw=105&amp;prev=/images?q=toxic+symbol&amp;gbv=2&amp;svnum=10&amp;hl=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Biodegradation 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of </a:t>
            </a:r>
            <a:r>
              <a:rPr lang="en-US" sz="6000" dirty="0" err="1" smtClean="0">
                <a:solidFill>
                  <a:schemeClr val="tx1"/>
                </a:solidFill>
              </a:rPr>
              <a:t>btex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Sean McCarthy</a:t>
            </a:r>
          </a:p>
          <a:p>
            <a:r>
              <a:rPr lang="en-US" sz="3600" dirty="0" smtClean="0"/>
              <a:t>CE 421</a:t>
            </a:r>
          </a:p>
          <a:p>
            <a:r>
              <a:rPr lang="en-US" sz="3600" dirty="0" smtClean="0"/>
              <a:t>11/29/2007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Enhanced Aerobic Bioremediation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Biosparging</a:t>
            </a:r>
            <a:r>
              <a:rPr lang="en-US" dirty="0" smtClean="0"/>
              <a:t> targets contaminates in the saturated zone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Like </a:t>
            </a:r>
            <a:r>
              <a:rPr lang="en-US" dirty="0" err="1" smtClean="0"/>
              <a:t>bioventing</a:t>
            </a:r>
            <a:r>
              <a:rPr lang="en-US" dirty="0" smtClean="0"/>
              <a:t>, </a:t>
            </a:r>
            <a:r>
              <a:rPr lang="en-US" dirty="0" err="1" smtClean="0"/>
              <a:t>biosparging</a:t>
            </a:r>
            <a:r>
              <a:rPr lang="en-US" dirty="0" smtClean="0"/>
              <a:t> involves increase oxygen levels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there are insufficient nutrients in the soil  for microorganism growth nutrients can be added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Also adding micro organisms that are known to be able to metabolize BTEX can improve results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Enhanced Aerobic Bioremediation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562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Permeable barrier systems are a series of wells drilled perpendicular to the flow of ground water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They are placed close enough together so that all ground water will be effected by the wells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MgO</a:t>
            </a:r>
            <a:r>
              <a:rPr lang="en-US" baseline="-25000" dirty="0" smtClean="0"/>
              <a:t>2,  </a:t>
            </a:r>
            <a:r>
              <a:rPr lang="en-US" dirty="0" smtClean="0"/>
              <a:t>CaO</a:t>
            </a:r>
            <a:r>
              <a:rPr lang="en-US" baseline="-25000" dirty="0" smtClean="0"/>
              <a:t>2</a:t>
            </a:r>
            <a:r>
              <a:rPr lang="en-US" dirty="0" smtClean="0"/>
              <a:t> can be used as oxygen suppliers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 water flows past the wells oxygen dissolves into the water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Maintenance problems can occur due to wells becoming clogged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This technology is still relatively new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More research and improvements need to be done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Permeable Barrier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62200"/>
            <a:ext cx="6400800" cy="42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Enhanced Anaerobic Bioremediation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Anaerobic conditions are usually formed when a ground water supply consumes all of its oxygen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the absence of oxygen anaerobic bacteria degrade BTEX by using enzymes to overcome high activation energy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There have not been many studies that have been able to effectively quantify BTEX reductions under anaerobic conditions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Anaerobic  Degradation Pathway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67000"/>
            <a:ext cx="4162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Chemical Oxidation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Chemical oxidation can transform BTEX compounds into CO</a:t>
            </a:r>
            <a:r>
              <a:rPr lang="en-US" baseline="-25000" dirty="0" smtClean="0"/>
              <a:t>2</a:t>
            </a:r>
            <a:r>
              <a:rPr lang="en-US" dirty="0" smtClean="0"/>
              <a:t> and water in a relatively short period of time</a:t>
            </a:r>
          </a:p>
          <a:p>
            <a:pPr>
              <a:buFont typeface="Wingdings" pitchFamily="2" charset="2"/>
              <a:buChar char="§"/>
            </a:pPr>
            <a:endParaRPr lang="en-US" baseline="-250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Injections wells are used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Chemicals can be pumped into the wells or can be injected under high pressure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Soil conditions determine which method will work best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Chemical oxidation is often used with soil vapor extraction  (SVE)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Injection Wells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3340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Right: Injection well</a:t>
            </a:r>
          </a:p>
          <a:p>
            <a:pPr>
              <a:buNone/>
            </a:pPr>
            <a:r>
              <a:rPr lang="en-US" dirty="0" smtClean="0"/>
              <a:t>Below: Field of injection wells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72698"/>
            <a:ext cx="5943600" cy="338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371600"/>
            <a:ext cx="3048000" cy="35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Chemical Oxidation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091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Numerous chemicals can be used, hydrogen peroxide is the most common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Hydrogen peroxide decomposes into water and oxygen providing the oxygen needed to break chemical bonds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Oxygen not used to break chemical bonds will increase DO levels in the sub-surface environment promoting microorganism growth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Hydrogen peroxide is often used with a ferrous catalyst known as </a:t>
            </a:r>
            <a:r>
              <a:rPr lang="en-US" dirty="0" err="1" smtClean="0"/>
              <a:t>fenton’s</a:t>
            </a:r>
            <a:r>
              <a:rPr lang="en-US" dirty="0" smtClean="0"/>
              <a:t> reagent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Chemical Oxidation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091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main limitation for chemical oxidation is cost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Thousands of gallons can be used at one site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be monitored during injection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Temperature, pH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formation of toxic secondary products must also be monitored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Surrounding buildings must be monitored for VOC’s in their basements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Soil conditions must be taken into consideration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Adsorption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A relatively new technology that is being applied to industrial wastewater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BTEX can be adsorbed with </a:t>
            </a:r>
            <a:r>
              <a:rPr lang="en-US" dirty="0" err="1" smtClean="0"/>
              <a:t>macroreticular</a:t>
            </a:r>
            <a:r>
              <a:rPr lang="en-US" dirty="0" smtClean="0"/>
              <a:t> resin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Process requires contaminated water to pumped through adsorption column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Process can be continuous or in batches 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Adsorption works well for water with concentrations so high that BTEX acts as an inhibitor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BTEX can be recovered from the resin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Benzene, Toluene, </a:t>
            </a:r>
            <a:r>
              <a:rPr lang="en-US" dirty="0" err="1" smtClean="0"/>
              <a:t>Ethylbenzene</a:t>
            </a:r>
            <a:r>
              <a:rPr lang="en-US" dirty="0" smtClean="0"/>
              <a:t>, and </a:t>
            </a:r>
            <a:r>
              <a:rPr lang="en-US" dirty="0" err="1" smtClean="0"/>
              <a:t>Xylene</a:t>
            </a:r>
            <a:r>
              <a:rPr lang="en-US" dirty="0" smtClean="0"/>
              <a:t> are known as BTEX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BTEX is a volatile organic compound found in petroleum products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individual compounds that make up BTEX have other industrial uses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Solvents,  fuel additives,  and in the production of plastics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There are many sites across the United States that have been contaminated with BTEX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majority of sites are underground storage tanks (UST)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There are numerous methods to remediate sites contaminated  with BTEX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Soil conditions are very important when determining the best technologies to apply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More than one technology is often required to meet standards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It is much better and cheaper to prevent contamination than try and deal with it later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Questions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9718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9600" dirty="0" smtClean="0"/>
              <a:t>?  ?  ?</a:t>
            </a:r>
            <a:endParaRPr lang="en-US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Health Concerns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Exposure can result from ingestion, inhalation and adsorption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Known long term health effects from BTEX  include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respiratory disease, kidney, liver and blood problems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Sensory irritation and central nervous system depression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Benzene is a known human carcinogen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Health Concerns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majority of people showing signs of illness caused by BTEX were exposed in an occupational setting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Occupational workers had higher incidences of leukemia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maximum contaminant levels 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Benzene 5 ppb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Toluene 1000 ppb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Ethylbenzene</a:t>
            </a:r>
            <a:r>
              <a:rPr lang="en-US" dirty="0" smtClean="0"/>
              <a:t> 700 ppb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Xylene</a:t>
            </a:r>
            <a:r>
              <a:rPr lang="en-US" dirty="0" smtClean="0"/>
              <a:t> 10 </a:t>
            </a:r>
            <a:r>
              <a:rPr lang="en-US" dirty="0" err="1" smtClean="0"/>
              <a:t>ppm</a:t>
            </a:r>
            <a:endParaRPr lang="en-US" dirty="0"/>
          </a:p>
        </p:txBody>
      </p:sp>
      <p:pic>
        <p:nvPicPr>
          <p:cNvPr id="20482" name="Picture 2" descr="http://tbn0.google.com/images?q=tbn:nVIRMxSUmHwBiM:http://www.bbc.co.uk/guernsey/content/images/2004/09/30/toxic1_203x15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648200"/>
            <a:ext cx="2209800" cy="166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Methods of Bioremediation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In-situ </a:t>
            </a:r>
            <a:r>
              <a:rPr lang="en-US" dirty="0" err="1" smtClean="0"/>
              <a:t>vs</a:t>
            </a:r>
            <a:r>
              <a:rPr lang="en-US" dirty="0" smtClean="0"/>
              <a:t> ex-situ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Aerobic </a:t>
            </a:r>
            <a:r>
              <a:rPr lang="en-US" dirty="0" err="1" smtClean="0"/>
              <a:t>vs</a:t>
            </a:r>
            <a:r>
              <a:rPr lang="en-US" dirty="0" smtClean="0"/>
              <a:t> anaerobic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Chemical oxidation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Adsorption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Zones of Remediation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47091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Unsaturated zone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Soil from surface to edge of capillary fringe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Capillary fringe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Area above the water table where water fills the voids because of surface tension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Saturated zone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area below water table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828800"/>
            <a:ext cx="2898294" cy="28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Enhanced Aerobic Bioremediation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Process of improving microorganism growth and efficiency in the presence of oxygen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Aerobic microorganism need oxygen, energy, nutrients and terminal electron acceptors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most environments oxygen is the limiting factor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There are numerous methods of increasing oxygen in contaminated environments</a:t>
            </a:r>
          </a:p>
          <a:p>
            <a:pPr lvl="2"/>
            <a:r>
              <a:rPr lang="en-US" dirty="0" err="1" smtClean="0"/>
              <a:t>Bioventing</a:t>
            </a:r>
            <a:r>
              <a:rPr lang="en-US" dirty="0" smtClean="0"/>
              <a:t>, </a:t>
            </a:r>
            <a:r>
              <a:rPr lang="en-US" dirty="0" err="1" smtClean="0"/>
              <a:t>biosparging</a:t>
            </a:r>
            <a:r>
              <a:rPr lang="en-US" dirty="0" smtClean="0"/>
              <a:t>, permeable barrier systems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Aerobic Degradation Pathway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67000"/>
            <a:ext cx="4448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Enhanced Aerobic Bioremediation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Bioventing</a:t>
            </a:r>
            <a:r>
              <a:rPr lang="en-US" dirty="0"/>
              <a:t> </a:t>
            </a:r>
            <a:r>
              <a:rPr lang="en-US" dirty="0" smtClean="0"/>
              <a:t>targets contaminates in the unsaturated zone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goal is to add enough oxygen to promote sufficient biodegrading organism growth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Bioventing</a:t>
            </a:r>
            <a:r>
              <a:rPr lang="en-US" dirty="0" smtClean="0"/>
              <a:t> is an inexpensive way to increase oxygen concentrations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Bioventing</a:t>
            </a:r>
            <a:r>
              <a:rPr lang="en-US" dirty="0" smtClean="0"/>
              <a:t> can be limited by soil conditions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 permeable soils are not suitable for </a:t>
            </a:r>
            <a:r>
              <a:rPr lang="en-US" dirty="0" err="1" smtClean="0"/>
              <a:t>bioventing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461</TotalTime>
  <Words>789</Words>
  <Application>Microsoft Office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Biodegradation  of btex</vt:lpstr>
      <vt:lpstr>Introduction</vt:lpstr>
      <vt:lpstr>Health Concerns</vt:lpstr>
      <vt:lpstr>Health Concerns</vt:lpstr>
      <vt:lpstr>Methods of Bioremediation</vt:lpstr>
      <vt:lpstr>Zones of Remediation</vt:lpstr>
      <vt:lpstr>Enhanced Aerobic Bioremediation</vt:lpstr>
      <vt:lpstr>Aerobic Degradation Pathway</vt:lpstr>
      <vt:lpstr>Enhanced Aerobic Bioremediation</vt:lpstr>
      <vt:lpstr>Enhanced Aerobic Bioremediation</vt:lpstr>
      <vt:lpstr>Enhanced Aerobic Bioremediation</vt:lpstr>
      <vt:lpstr>Permeable Barrier</vt:lpstr>
      <vt:lpstr>Enhanced Anaerobic Bioremediation</vt:lpstr>
      <vt:lpstr>Anaerobic  Degradation Pathway</vt:lpstr>
      <vt:lpstr>Chemical Oxidation</vt:lpstr>
      <vt:lpstr>Injection Wells</vt:lpstr>
      <vt:lpstr>Chemical Oxidation</vt:lpstr>
      <vt:lpstr>Chemical Oxidation</vt:lpstr>
      <vt:lpstr>Adsorption</vt:lpstr>
      <vt:lpstr>Conclusions</vt:lpstr>
      <vt:lpstr>Questions</vt:lpstr>
    </vt:vector>
  </TitlesOfParts>
  <Company>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seanmcc7</dc:creator>
  <cp:lastModifiedBy>micro</cp:lastModifiedBy>
  <cp:revision>48</cp:revision>
  <dcterms:created xsi:type="dcterms:W3CDTF">2007-11-28T02:54:34Z</dcterms:created>
  <dcterms:modified xsi:type="dcterms:W3CDTF">2007-11-29T14:59:36Z</dcterms:modified>
</cp:coreProperties>
</file>