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89" r:id="rId5"/>
    <p:sldId id="286" r:id="rId6"/>
    <p:sldId id="305" r:id="rId7"/>
    <p:sldId id="304" r:id="rId8"/>
    <p:sldId id="307" r:id="rId9"/>
    <p:sldId id="294" r:id="rId10"/>
    <p:sldId id="295" r:id="rId11"/>
    <p:sldId id="296" r:id="rId12"/>
    <p:sldId id="306" r:id="rId13"/>
    <p:sldId id="302" r:id="rId14"/>
    <p:sldId id="309" r:id="rId15"/>
    <p:sldId id="308" r:id="rId16"/>
    <p:sldId id="310" r:id="rId17"/>
    <p:sldId id="311" r:id="rId18"/>
    <p:sldId id="312" r:id="rId19"/>
    <p:sldId id="313" r:id="rId20"/>
    <p:sldId id="31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501" autoAdjust="0"/>
  </p:normalViewPr>
  <p:slideViewPr>
    <p:cSldViewPr>
      <p:cViewPr>
        <p:scale>
          <a:sx n="40" d="100"/>
          <a:sy n="40" d="100"/>
        </p:scale>
        <p:origin x="-320" y="-272"/>
      </p:cViewPr>
      <p:guideLst>
        <p:guide orient="horz" pos="2160"/>
        <p:guide pos="2880"/>
      </p:guideLst>
    </p:cSldViewPr>
  </p:slideViewPr>
  <p:notesTextViewPr>
    <p:cViewPr>
      <p:scale>
        <a:sx n="1" d="1"/>
        <a:sy n="1" d="1"/>
      </p:scale>
      <p:origin x="0" y="0"/>
    </p:cViewPr>
  </p:notesTextViewPr>
  <p:sorterViewPr>
    <p:cViewPr>
      <p:scale>
        <a:sx n="100" d="100"/>
        <a:sy n="100" d="100"/>
      </p:scale>
      <p:origin x="0" y="145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B206D-6774-45A8-8D70-A7111B5BD992}" type="datetimeFigureOut">
              <a:rPr lang="en-US" smtClean="0"/>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2231C-FEBA-4F09-A8EA-8D7E537E62B0}" type="slidenum">
              <a:rPr lang="en-US" smtClean="0"/>
              <a:t>‹#›</a:t>
            </a:fld>
            <a:endParaRPr lang="en-US"/>
          </a:p>
        </p:txBody>
      </p:sp>
    </p:spTree>
    <p:extLst>
      <p:ext uri="{BB962C8B-B14F-4D97-AF65-F5344CB8AC3E}">
        <p14:creationId xmlns:p14="http://schemas.microsoft.com/office/powerpoint/2010/main" val="322640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E3D99-E226-4C03-85E3-43D17BBB11CB}"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16288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1D6C9-FD45-465E-A1F0-1160E4DF6782}"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3565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4C86C-9207-40D8-8469-527F89AFC370}"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021839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69ECD0-878C-447E-BEA7-87ECE0D67E44}"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673956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3A7EE-04C4-4568-B3E5-896BC8FC99BF}"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415053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AEFEE-8AE0-48A2-BC70-FCC0B4B7B41A}"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855541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655B4-71F0-410C-B01B-50F44E97BC75}" type="datetime1">
              <a:rPr lang="en-US"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234541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5E1B6-33C8-4B38-A508-10B3EE6B2687}" type="datetime1">
              <a:rPr lang="en-US" smtClean="0"/>
              <a:t>1/16/2014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521008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F34C7-D188-48B2-AD2C-D1D7754ECA0D}" type="datetime1">
              <a:rPr lang="en-US" smtClean="0"/>
              <a:t>1/16/2014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2147733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BE64E-897D-405F-B379-2E206DC37C2F}" type="datetime1">
              <a:rPr lang="en-US" smtClean="0"/>
              <a:t>1/16/2014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834408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1C9EC-EB34-429B-AEA3-3BB26858D091}" type="datetime1">
              <a:rPr lang="en-US"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150913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EABC9-E11C-409C-869A-5F2D17133567}" type="datetime1">
              <a:rPr lang="en-US" smtClean="0"/>
              <a:t>1/16/2014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757689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46050-198C-4E3D-90FA-9E96415D6CB9}" type="datetime1">
              <a:rPr lang="en-US"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4141559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63CBC-86B8-47B2-B5D4-1889F0BB3DAE}"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10166045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B3BE-7CDE-4EB1-B7EA-AE2A52C87A55}"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24235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31300-9EFF-48D5-B525-B344CAD7BEFE}"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68346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8C06A-D4FE-4348-AFF1-3ABBE8A18BCF}" type="datetime1">
              <a:rPr lang="en-US"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39843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32088B-9DB0-4F9F-B8B4-69D16E804746}" type="datetime1">
              <a:rPr lang="en-US"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230664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F3934-9028-408D-8FB8-EA237F34EF73}" type="datetime1">
              <a:rPr lang="en-US" smtClean="0"/>
              <a:t>1/16/2014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75243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D492B-361D-4A6C-93C6-3F6F201ACA84}" type="datetime1">
              <a:rPr lang="en-US" smtClean="0"/>
              <a:t>1/16/2014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97862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C57C3-E56D-44B5-9BDC-4D36418F3774}" type="datetime1">
              <a:rPr lang="en-US"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55897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F3E16-79DF-4095-B510-6FE3F8109DBC}" type="datetime1">
              <a:rPr lang="en-US"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31175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C4949-39F2-4D46-8E9A-7B071846D112}" type="datetime1">
              <a:rPr lang="en-US" smtClean="0"/>
              <a:t>1/16/2014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737B2-2E08-49DC-A6FF-38B9E078FB4D}" type="slidenum">
              <a:rPr lang="en-US" smtClean="0"/>
              <a:t>‹#›</a:t>
            </a:fld>
            <a:endParaRPr lang="en-US" dirty="0"/>
          </a:p>
        </p:txBody>
      </p:sp>
    </p:spTree>
    <p:extLst>
      <p:ext uri="{BB962C8B-B14F-4D97-AF65-F5344CB8AC3E}">
        <p14:creationId xmlns:p14="http://schemas.microsoft.com/office/powerpoint/2010/main" val="262779866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487B6-D7D3-43D5-B066-7008A52B4556}" type="datetime1">
              <a:rPr lang="en-US" smtClean="0"/>
              <a:t>1/16/2014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98575-E744-4213-B79F-95974DE4FC4D}" type="slidenum">
              <a:rPr lang="en-US" smtClean="0"/>
              <a:t>‹#›</a:t>
            </a:fld>
            <a:endParaRPr lang="en-US" dirty="0"/>
          </a:p>
        </p:txBody>
      </p:sp>
    </p:spTree>
    <p:extLst>
      <p:ext uri="{BB962C8B-B14F-4D97-AF65-F5344CB8AC3E}">
        <p14:creationId xmlns:p14="http://schemas.microsoft.com/office/powerpoint/2010/main" val="223986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colleges.usnews.rankingsandreviews.com/best-colleges/rankings/engineering-no-doctorat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hronicletimes.com/story/2035615.html" TargetMode="External"/><Relationship Id="rId2" Type="http://schemas.openxmlformats.org/officeDocument/2006/relationships/hyperlink" Target="http://news.engineering.iastate.edu/2012/10/04/stephens-aims-to-foster-leadership-development-skills-among-coe-stud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15400" cy="2667000"/>
          </a:xfrm>
        </p:spPr>
        <p:txBody>
          <a:bodyPr>
            <a:normAutofit fontScale="90000"/>
          </a:bodyPr>
          <a:lstStyle/>
          <a:p>
            <a:r>
              <a:rPr lang="en-US" dirty="0" smtClean="0"/>
              <a:t>Introduction to the Wind Energy Science, Engineering, and Policy (WESEP)</a:t>
            </a:r>
            <a:br>
              <a:rPr lang="en-US" dirty="0" smtClean="0"/>
            </a:br>
            <a:r>
              <a:rPr lang="en-US" dirty="0" smtClean="0"/>
              <a:t>Real-Time Research Seminar (RTRS)</a:t>
            </a:r>
            <a:br>
              <a:rPr lang="en-US" dirty="0" smtClean="0"/>
            </a:br>
            <a:r>
              <a:rPr lang="en-US" dirty="0" smtClean="0"/>
              <a:t>Spring Semester, 2014</a:t>
            </a:r>
            <a:endParaRPr lang="en-US" dirty="0"/>
          </a:p>
        </p:txBody>
      </p:sp>
      <p:sp>
        <p:nvSpPr>
          <p:cNvPr id="6" name="Subtitle 5"/>
          <p:cNvSpPr>
            <a:spLocks noGrp="1"/>
          </p:cNvSpPr>
          <p:nvPr>
            <p:ph type="subTitle" idx="1"/>
          </p:nvPr>
        </p:nvSpPr>
        <p:spPr/>
        <p:txBody>
          <a:bodyPr/>
          <a:lstStyle/>
          <a:p>
            <a:r>
              <a:rPr lang="en-US" dirty="0" smtClean="0">
                <a:solidFill>
                  <a:schemeClr val="tx1"/>
                </a:solidFill>
              </a:rPr>
              <a:t>J. McCalley</a:t>
            </a:r>
          </a:p>
          <a:p>
            <a:r>
              <a:rPr lang="en-US" dirty="0" smtClean="0">
                <a:solidFill>
                  <a:schemeClr val="tx1"/>
                </a:solidFill>
              </a:rPr>
              <a:t>WESEP 594</a:t>
            </a:r>
          </a:p>
          <a:p>
            <a:r>
              <a:rPr lang="en-US" dirty="0" smtClean="0">
                <a:solidFill>
                  <a:schemeClr val="tx1"/>
                </a:solidFill>
              </a:rPr>
              <a:t>January 16</a:t>
            </a:r>
            <a:r>
              <a:rPr lang="en-US" dirty="0" smtClean="0">
                <a:solidFill>
                  <a:schemeClr val="tx1"/>
                </a:solidFill>
              </a:rPr>
              <a:t>, 2014</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72F737B2-2E08-49DC-A6FF-38B9E078FB4D}" type="slidenum">
              <a:rPr lang="en-US" smtClean="0"/>
              <a:t>1</a:t>
            </a:fld>
            <a:endParaRPr lang="en-US" dirty="0"/>
          </a:p>
        </p:txBody>
      </p:sp>
    </p:spTree>
    <p:extLst>
      <p:ext uri="{BB962C8B-B14F-4D97-AF65-F5344CB8AC3E}">
        <p14:creationId xmlns:p14="http://schemas.microsoft.com/office/powerpoint/2010/main" val="486585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10</a:t>
            </a:fld>
            <a:endParaRPr lang="en-US" dirty="0"/>
          </a:p>
        </p:txBody>
      </p:sp>
      <p:sp>
        <p:nvSpPr>
          <p:cNvPr id="7" name="TextBox 6"/>
          <p:cNvSpPr txBox="1"/>
          <p:nvPr/>
        </p:nvSpPr>
        <p:spPr>
          <a:xfrm>
            <a:off x="0" y="775930"/>
            <a:ext cx="9067800" cy="1415772"/>
          </a:xfrm>
          <a:prstGeom prst="rect">
            <a:avLst/>
          </a:prstGeom>
          <a:noFill/>
        </p:spPr>
        <p:txBody>
          <a:bodyPr wrap="square" rtlCol="0">
            <a:spAutoFit/>
          </a:bodyPr>
          <a:lstStyle/>
          <a:p>
            <a:pPr lvl="0"/>
            <a:r>
              <a:rPr lang="en-US" sz="3000" u="sng" dirty="0"/>
              <a:t>3</a:t>
            </a:r>
            <a:r>
              <a:rPr lang="en-US" sz="3000" u="sng" dirty="0" smtClean="0"/>
              <a:t>. </a:t>
            </a:r>
            <a:r>
              <a:rPr lang="en-US" sz="3000" u="sng" dirty="0" smtClean="0"/>
              <a:t>Industry </a:t>
            </a:r>
            <a:r>
              <a:rPr lang="en-US" sz="3000" u="sng" dirty="0" smtClean="0"/>
              <a:t>lectures</a:t>
            </a:r>
            <a:r>
              <a:rPr lang="en-US" sz="3000" dirty="0" smtClean="0"/>
              <a:t>: </a:t>
            </a:r>
          </a:p>
          <a:p>
            <a:pPr lvl="0"/>
            <a:r>
              <a:rPr lang="en-US" sz="2800" dirty="0" smtClean="0"/>
              <a:t>2-3 lectures </a:t>
            </a:r>
            <a:r>
              <a:rPr lang="en-US" sz="2800" dirty="0"/>
              <a:t>will be given by individuals from </a:t>
            </a:r>
            <a:r>
              <a:rPr lang="en-US" sz="2800" dirty="0" smtClean="0"/>
              <a:t>industry. </a:t>
            </a:r>
          </a:p>
          <a:p>
            <a:pPr lvl="0"/>
            <a:r>
              <a:rPr lang="en-US" sz="2800" dirty="0" smtClean="0"/>
              <a:t>Do you have suggestions??? </a:t>
            </a:r>
            <a:endParaRPr lang="en-US" sz="2800" dirty="0"/>
          </a:p>
        </p:txBody>
      </p:sp>
      <p:pic>
        <p:nvPicPr>
          <p:cNvPr id="5" name="Picture 4"/>
          <p:cNvPicPr/>
          <p:nvPr/>
        </p:nvPicPr>
        <p:blipFill>
          <a:blip r:embed="rId2" cstate="print"/>
          <a:srcRect/>
          <a:stretch>
            <a:fillRect/>
          </a:stretch>
        </p:blipFill>
        <p:spPr bwMode="auto">
          <a:xfrm>
            <a:off x="0" y="2217102"/>
            <a:ext cx="6505575" cy="3810000"/>
          </a:xfrm>
          <a:prstGeom prst="rect">
            <a:avLst/>
          </a:prstGeom>
          <a:noFill/>
          <a:ln w="9525">
            <a:noFill/>
            <a:miter lim="800000"/>
            <a:headEnd/>
            <a:tailEnd/>
          </a:ln>
        </p:spPr>
      </p:pic>
      <p:sp>
        <p:nvSpPr>
          <p:cNvPr id="3" name="TextBox 2"/>
          <p:cNvSpPr txBox="1"/>
          <p:nvPr/>
        </p:nvSpPr>
        <p:spPr>
          <a:xfrm>
            <a:off x="6505575" y="1751886"/>
            <a:ext cx="2562225" cy="4539704"/>
          </a:xfrm>
          <a:prstGeom prst="rect">
            <a:avLst/>
          </a:prstGeom>
          <a:noFill/>
        </p:spPr>
        <p:txBody>
          <a:bodyPr wrap="square" rtlCol="0">
            <a:spAutoFit/>
          </a:bodyPr>
          <a:lstStyle/>
          <a:p>
            <a:r>
              <a:rPr lang="en-US" sz="1700" b="1" u="sng" dirty="0" smtClean="0"/>
              <a:t>Possibilities</a:t>
            </a:r>
            <a:r>
              <a:rPr lang="en-US" sz="1700" b="1" dirty="0" smtClean="0"/>
              <a:t>:</a:t>
            </a:r>
          </a:p>
          <a:p>
            <a:endParaRPr lang="en-US" sz="1700" b="1" dirty="0"/>
          </a:p>
          <a:p>
            <a:r>
              <a:rPr lang="en-US" sz="1700" b="1" dirty="0" smtClean="0"/>
              <a:t>Wayne </a:t>
            </a:r>
            <a:r>
              <a:rPr lang="en-US" sz="1700" b="1" dirty="0" err="1" smtClean="0"/>
              <a:t>Galli</a:t>
            </a:r>
            <a:r>
              <a:rPr lang="en-US" sz="1700" b="1" dirty="0" smtClean="0"/>
              <a:t>, Clean-Line Energy Partners</a:t>
            </a:r>
          </a:p>
          <a:p>
            <a:endParaRPr lang="en-US" sz="1700" b="1" dirty="0" smtClean="0"/>
          </a:p>
          <a:p>
            <a:r>
              <a:rPr lang="en-US" sz="1700" b="1" dirty="0" err="1" smtClean="0"/>
              <a:t>Parveen</a:t>
            </a:r>
            <a:r>
              <a:rPr lang="en-US" sz="1700" b="1" dirty="0" smtClean="0"/>
              <a:t> </a:t>
            </a:r>
            <a:r>
              <a:rPr lang="en-US" sz="1700" b="1" dirty="0" err="1" smtClean="0"/>
              <a:t>Baig</a:t>
            </a:r>
            <a:r>
              <a:rPr lang="en-US" sz="1700" b="1" dirty="0" smtClean="0"/>
              <a:t>, engineer for Iowa Utility Board</a:t>
            </a:r>
          </a:p>
          <a:p>
            <a:endParaRPr lang="en-US" sz="1700" b="1" dirty="0"/>
          </a:p>
          <a:p>
            <a:r>
              <a:rPr lang="en-US" sz="1700" b="1" dirty="0" smtClean="0"/>
              <a:t>Bruce Gamble, Chief Engineer, American Superconductor</a:t>
            </a:r>
          </a:p>
          <a:p>
            <a:endParaRPr lang="en-US" sz="1700" b="1" dirty="0"/>
          </a:p>
          <a:p>
            <a:r>
              <a:rPr lang="en-US" sz="1700" b="1" dirty="0" smtClean="0"/>
              <a:t>Robert Duckworth, Oak Ridge National Lab</a:t>
            </a:r>
          </a:p>
          <a:p>
            <a:endParaRPr lang="en-US" sz="1700" b="1" dirty="0"/>
          </a:p>
          <a:p>
            <a:r>
              <a:rPr lang="en-US" sz="1700" b="1" dirty="0" smtClean="0"/>
              <a:t>Jonathan Lynch, Northern Power</a:t>
            </a:r>
            <a:endParaRPr lang="en-US" sz="1700" b="1" dirty="0"/>
          </a:p>
        </p:txBody>
      </p:sp>
    </p:spTree>
    <p:extLst>
      <p:ext uri="{BB962C8B-B14F-4D97-AF65-F5344CB8AC3E}">
        <p14:creationId xmlns:p14="http://schemas.microsoft.com/office/powerpoint/2010/main" val="2128477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11</a:t>
            </a:fld>
            <a:endParaRPr lang="en-US" dirty="0"/>
          </a:p>
        </p:txBody>
      </p:sp>
      <p:sp>
        <p:nvSpPr>
          <p:cNvPr id="7" name="TextBox 6"/>
          <p:cNvSpPr txBox="1"/>
          <p:nvPr/>
        </p:nvSpPr>
        <p:spPr>
          <a:xfrm>
            <a:off x="0" y="985421"/>
            <a:ext cx="9067800" cy="4955203"/>
          </a:xfrm>
          <a:prstGeom prst="rect">
            <a:avLst/>
          </a:prstGeom>
          <a:noFill/>
        </p:spPr>
        <p:txBody>
          <a:bodyPr wrap="square" rtlCol="0">
            <a:spAutoFit/>
          </a:bodyPr>
          <a:lstStyle/>
          <a:p>
            <a:pPr lvl="0"/>
            <a:r>
              <a:rPr lang="en-US" sz="2800" dirty="0" smtClean="0"/>
              <a:t>Your presentations</a:t>
            </a:r>
            <a:r>
              <a:rPr lang="en-US" sz="2800" dirty="0" smtClean="0"/>
              <a:t>:</a:t>
            </a:r>
            <a:endParaRPr lang="en-US" sz="2800" dirty="0" smtClean="0"/>
          </a:p>
          <a:p>
            <a:pPr marL="285750" lvl="0" indent="-285750">
              <a:buFont typeface="Arial" pitchFamily="34" charset="0"/>
              <a:buChar char="•"/>
            </a:pPr>
            <a:r>
              <a:rPr lang="en-US" sz="2400" dirty="0" smtClean="0"/>
              <a:t>Each student to provide presentation: two presenters per class </a:t>
            </a:r>
          </a:p>
          <a:p>
            <a:pPr marL="285750" lvl="0" indent="-285750">
              <a:buFont typeface="Arial" pitchFamily="34" charset="0"/>
              <a:buChar char="•"/>
            </a:pPr>
            <a:r>
              <a:rPr lang="en-US" sz="2400" dirty="0" smtClean="0"/>
              <a:t>Presentation should focus on their research: </a:t>
            </a:r>
          </a:p>
          <a:p>
            <a:pPr lvl="1"/>
            <a:r>
              <a:rPr lang="en-US" dirty="0" smtClean="0">
                <a:sym typeface="Wingdings" pitchFamily="2" charset="2"/>
              </a:rPr>
              <a:t> </a:t>
            </a:r>
            <a:r>
              <a:rPr lang="en-US" dirty="0" smtClean="0"/>
              <a:t>objective, motivation, approach, any results, </a:t>
            </a:r>
          </a:p>
          <a:p>
            <a:pPr lvl="1"/>
            <a:r>
              <a:rPr lang="en-US" dirty="0" smtClean="0">
                <a:sym typeface="Wingdings" pitchFamily="2" charset="2"/>
              </a:rPr>
              <a:t> </a:t>
            </a:r>
            <a:r>
              <a:rPr lang="en-US" dirty="0" smtClean="0"/>
              <a:t>relationship to the work of other WESEP students</a:t>
            </a:r>
          </a:p>
          <a:p>
            <a:pPr marL="285750" lvl="0" indent="-285750">
              <a:buFont typeface="Arial" pitchFamily="34" charset="0"/>
              <a:buChar char="•"/>
            </a:pPr>
            <a:r>
              <a:rPr lang="en-US" sz="2400" dirty="0" smtClean="0"/>
              <a:t>Presenter selects technical paper; distributes 1 week in advance together with dissertation topic </a:t>
            </a:r>
          </a:p>
          <a:p>
            <a:pPr lvl="1"/>
            <a:r>
              <a:rPr lang="en-US" dirty="0" smtClean="0">
                <a:sym typeface="Wingdings" pitchFamily="2" charset="2"/>
              </a:rPr>
              <a:t>Paper to provide foundational background for important element(s) of the </a:t>
            </a:r>
            <a:r>
              <a:rPr lang="en-US" dirty="0" err="1" smtClean="0">
                <a:sym typeface="Wingdings" pitchFamily="2" charset="2"/>
              </a:rPr>
              <a:t>disst</a:t>
            </a:r>
            <a:r>
              <a:rPr lang="en-US" dirty="0" smtClean="0">
                <a:sym typeface="Wingdings" pitchFamily="2" charset="2"/>
              </a:rPr>
              <a:t> topic</a:t>
            </a:r>
          </a:p>
          <a:p>
            <a:pPr lvl="1"/>
            <a:r>
              <a:rPr lang="en-US" dirty="0" smtClean="0">
                <a:sym typeface="Wingdings" pitchFamily="2" charset="2"/>
              </a:rPr>
              <a:t>All WESEP 594 students to read paper to gain background and prepare for seminar</a:t>
            </a:r>
            <a:endParaRPr lang="en-US" dirty="0" smtClean="0"/>
          </a:p>
          <a:p>
            <a:pPr marL="285750" lvl="0" indent="-285750">
              <a:buFont typeface="Arial" pitchFamily="34" charset="0"/>
              <a:buChar char="•"/>
            </a:pPr>
            <a:r>
              <a:rPr lang="en-US" sz="2400" dirty="0" smtClean="0"/>
              <a:t>Each presenter has 20 min + 5 min Q&amp;A</a:t>
            </a:r>
          </a:p>
          <a:p>
            <a:pPr marL="285750" lvl="0" indent="-285750">
              <a:buFont typeface="Arial" pitchFamily="34" charset="0"/>
              <a:buChar char="•"/>
            </a:pPr>
            <a:r>
              <a:rPr lang="en-US" sz="2400" dirty="0"/>
              <a:t>R</a:t>
            </a:r>
            <a:r>
              <a:rPr lang="en-US" sz="2400" dirty="0" smtClean="0"/>
              <a:t>est of the class provides “Response” (&lt; 1 </a:t>
            </a:r>
            <a:r>
              <a:rPr lang="en-US" sz="2400" dirty="0" err="1" smtClean="0"/>
              <a:t>pg</a:t>
            </a:r>
            <a:r>
              <a:rPr lang="en-US" sz="2400" dirty="0" smtClean="0"/>
              <a:t>) by end of class:</a:t>
            </a:r>
          </a:p>
          <a:p>
            <a:pPr marL="742950" lvl="1" indent="-285750">
              <a:buFont typeface="Wingdings" pitchFamily="2" charset="2"/>
              <a:buChar char="è"/>
            </a:pPr>
            <a:r>
              <a:rPr lang="en-US" dirty="0">
                <a:sym typeface="Wingdings" pitchFamily="2" charset="2"/>
              </a:rPr>
              <a:t>How does the work relate (or could relate) to my own </a:t>
            </a:r>
            <a:r>
              <a:rPr lang="en-US" dirty="0" err="1">
                <a:sym typeface="Wingdings" pitchFamily="2" charset="2"/>
              </a:rPr>
              <a:t>disst</a:t>
            </a:r>
            <a:r>
              <a:rPr lang="en-US" dirty="0">
                <a:sym typeface="Wingdings" pitchFamily="2" charset="2"/>
              </a:rPr>
              <a:t> work?</a:t>
            </a:r>
          </a:p>
          <a:p>
            <a:pPr marL="742950" lvl="1" indent="-285750">
              <a:buFont typeface="Wingdings" pitchFamily="2" charset="2"/>
              <a:buChar char="è"/>
            </a:pPr>
            <a:r>
              <a:rPr lang="en-US" dirty="0">
                <a:sym typeface="Wingdings" pitchFamily="2" charset="2"/>
              </a:rPr>
              <a:t>How does the work relate (or could relate) to the </a:t>
            </a:r>
            <a:r>
              <a:rPr lang="en-US" dirty="0" err="1">
                <a:sym typeface="Wingdings" pitchFamily="2" charset="2"/>
              </a:rPr>
              <a:t>disst</a:t>
            </a:r>
            <a:r>
              <a:rPr lang="en-US" dirty="0">
                <a:sym typeface="Wingdings" pitchFamily="2" charset="2"/>
              </a:rPr>
              <a:t> work of other WESEP students?</a:t>
            </a:r>
            <a:endParaRPr lang="en-US" dirty="0"/>
          </a:p>
          <a:p>
            <a:pPr marL="742950" lvl="1" indent="-285750">
              <a:buFont typeface="Wingdings" pitchFamily="2" charset="2"/>
              <a:buChar char="è"/>
            </a:pPr>
            <a:r>
              <a:rPr lang="en-US" dirty="0" smtClean="0">
                <a:sym typeface="Wingdings" pitchFamily="2" charset="2"/>
              </a:rPr>
              <a:t>What are the strengths of this research?</a:t>
            </a:r>
          </a:p>
          <a:p>
            <a:pPr marL="742950" lvl="1" indent="-285750">
              <a:buFont typeface="Wingdings" pitchFamily="2" charset="2"/>
              <a:buChar char="è"/>
            </a:pPr>
            <a:r>
              <a:rPr lang="en-US" dirty="0" smtClean="0">
                <a:sym typeface="Wingdings" pitchFamily="2" charset="2"/>
              </a:rPr>
              <a:t>How could the research be enriched/improved?</a:t>
            </a:r>
          </a:p>
        </p:txBody>
      </p:sp>
      <p:sp>
        <p:nvSpPr>
          <p:cNvPr id="3" name="TextBox 2"/>
          <p:cNvSpPr txBox="1"/>
          <p:nvPr/>
        </p:nvSpPr>
        <p:spPr>
          <a:xfrm>
            <a:off x="762000" y="6096000"/>
            <a:ext cx="7010400" cy="553998"/>
          </a:xfrm>
          <a:prstGeom prst="rect">
            <a:avLst/>
          </a:prstGeom>
          <a:noFill/>
        </p:spPr>
        <p:txBody>
          <a:bodyPr wrap="square" rtlCol="0">
            <a:spAutoFit/>
          </a:bodyPr>
          <a:lstStyle/>
          <a:p>
            <a:r>
              <a:rPr lang="en-US" sz="3000" b="1" dirty="0" smtClean="0"/>
              <a:t>Any comments on this approach???</a:t>
            </a:r>
            <a:endParaRPr lang="en-US" sz="3000" b="1" dirty="0"/>
          </a:p>
        </p:txBody>
      </p:sp>
    </p:spTree>
    <p:extLst>
      <p:ext uri="{BB962C8B-B14F-4D97-AF65-F5344CB8AC3E}">
        <p14:creationId xmlns:p14="http://schemas.microsoft.com/office/powerpoint/2010/main" val="1698019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Student Response to Presenter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12</a:t>
            </a:fld>
            <a:endParaRPr lang="en-US" dirty="0"/>
          </a:p>
        </p:txBody>
      </p:sp>
      <p:sp>
        <p:nvSpPr>
          <p:cNvPr id="7" name="TextBox 6"/>
          <p:cNvSpPr txBox="1"/>
          <p:nvPr/>
        </p:nvSpPr>
        <p:spPr>
          <a:xfrm>
            <a:off x="188686" y="838200"/>
            <a:ext cx="8915400" cy="5324535"/>
          </a:xfrm>
          <a:prstGeom prst="rect">
            <a:avLst/>
          </a:prstGeom>
          <a:noFill/>
        </p:spPr>
        <p:txBody>
          <a:bodyPr wrap="square" rtlCol="0">
            <a:spAutoFit/>
          </a:bodyPr>
          <a:lstStyle/>
          <a:p>
            <a:r>
              <a:rPr lang="en-US" sz="2800" dirty="0" smtClean="0"/>
              <a:t>My </a:t>
            </a:r>
            <a:r>
              <a:rPr lang="en-US" sz="2800" dirty="0"/>
              <a:t>name:   </a:t>
            </a:r>
            <a:r>
              <a:rPr lang="en-US" b="1" dirty="0"/>
              <a:t>(Class students fill this out before class</a:t>
            </a:r>
            <a:r>
              <a:rPr lang="en-US" b="1" dirty="0" smtClean="0"/>
              <a:t>)</a:t>
            </a:r>
            <a:endParaRPr lang="en-US" dirty="0"/>
          </a:p>
          <a:p>
            <a:r>
              <a:rPr lang="en-US" sz="2800" b="1" dirty="0"/>
              <a:t>Today’s Student Presenter 1:  </a:t>
            </a:r>
            <a:r>
              <a:rPr lang="en-US" b="1" dirty="0"/>
              <a:t>(Class students fill this out before class</a:t>
            </a:r>
            <a:r>
              <a:rPr lang="en-US" b="1" dirty="0" smtClean="0"/>
              <a:t>)</a:t>
            </a:r>
            <a:endParaRPr lang="en-US" dirty="0"/>
          </a:p>
          <a:p>
            <a:r>
              <a:rPr lang="en-US" sz="2800" dirty="0" smtClean="0"/>
              <a:t>Research </a:t>
            </a:r>
            <a:r>
              <a:rPr lang="en-US" sz="2800" dirty="0"/>
              <a:t>paper 1 author, title: </a:t>
            </a:r>
            <a:r>
              <a:rPr lang="en-US" dirty="0"/>
              <a:t> </a:t>
            </a:r>
            <a:r>
              <a:rPr lang="en-US" b="1" dirty="0" smtClean="0"/>
              <a:t>(Class </a:t>
            </a:r>
            <a:r>
              <a:rPr lang="en-US" b="1" dirty="0"/>
              <a:t>students fill this out before </a:t>
            </a:r>
            <a:r>
              <a:rPr lang="en-US" b="1" dirty="0" smtClean="0"/>
              <a:t>class)</a:t>
            </a:r>
            <a:endParaRPr lang="en-US" sz="2800" dirty="0"/>
          </a:p>
          <a:p>
            <a:r>
              <a:rPr lang="en-US" sz="2800" dirty="0"/>
              <a:t>Research topic Student 1: </a:t>
            </a:r>
            <a:r>
              <a:rPr lang="en-US" b="1" dirty="0"/>
              <a:t>(Class students fill this out before class</a:t>
            </a:r>
            <a:r>
              <a:rPr lang="en-US" b="1" dirty="0" smtClean="0"/>
              <a:t>)</a:t>
            </a:r>
            <a:r>
              <a:rPr lang="en-US" dirty="0"/>
              <a:t> </a:t>
            </a:r>
          </a:p>
          <a:p>
            <a:r>
              <a:rPr lang="en-US" sz="2800" dirty="0" smtClean="0"/>
              <a:t>1-page response:</a:t>
            </a:r>
          </a:p>
          <a:p>
            <a:pPr marL="742950" lvl="1" indent="-285750">
              <a:buFont typeface="Wingdings" pitchFamily="2" charset="2"/>
              <a:buChar char="è"/>
            </a:pPr>
            <a:r>
              <a:rPr lang="en-US" dirty="0">
                <a:sym typeface="Wingdings" pitchFamily="2" charset="2"/>
              </a:rPr>
              <a:t>How does the work relate (or could relate) to my own </a:t>
            </a:r>
            <a:r>
              <a:rPr lang="en-US" dirty="0" err="1">
                <a:sym typeface="Wingdings" pitchFamily="2" charset="2"/>
              </a:rPr>
              <a:t>disst</a:t>
            </a:r>
            <a:r>
              <a:rPr lang="en-US" dirty="0">
                <a:sym typeface="Wingdings" pitchFamily="2" charset="2"/>
              </a:rPr>
              <a:t> work</a:t>
            </a:r>
            <a:r>
              <a:rPr lang="en-US" dirty="0" smtClean="0">
                <a:sym typeface="Wingdings" pitchFamily="2" charset="2"/>
              </a:rPr>
              <a:t>?</a:t>
            </a:r>
          </a:p>
          <a:p>
            <a:pPr lvl="1"/>
            <a:r>
              <a:rPr lang="en-US" b="1" dirty="0" smtClean="0"/>
              <a:t>      (Develop 1 paragraph </a:t>
            </a:r>
            <a:r>
              <a:rPr lang="en-US" b="1" dirty="0"/>
              <a:t>narrative before </a:t>
            </a:r>
            <a:r>
              <a:rPr lang="en-US" b="1" dirty="0" smtClean="0"/>
              <a:t>class</a:t>
            </a:r>
            <a:r>
              <a:rPr lang="en-US" b="1" dirty="0"/>
              <a:t>)</a:t>
            </a:r>
            <a:endParaRPr lang="en-US" dirty="0">
              <a:sym typeface="Wingdings" pitchFamily="2" charset="2"/>
            </a:endParaRPr>
          </a:p>
          <a:p>
            <a:pPr marL="742950" lvl="1" indent="-285750">
              <a:buFont typeface="Wingdings" pitchFamily="2" charset="2"/>
              <a:buChar char="è"/>
            </a:pPr>
            <a:r>
              <a:rPr lang="en-US" dirty="0">
                <a:sym typeface="Wingdings" pitchFamily="2" charset="2"/>
              </a:rPr>
              <a:t>How does the work relate (or could relate) </a:t>
            </a:r>
            <a:r>
              <a:rPr lang="en-US" dirty="0" smtClean="0">
                <a:sym typeface="Wingdings" pitchFamily="2" charset="2"/>
              </a:rPr>
              <a:t>to </a:t>
            </a:r>
            <a:r>
              <a:rPr lang="en-US" dirty="0" err="1">
                <a:sym typeface="Wingdings" pitchFamily="2" charset="2"/>
              </a:rPr>
              <a:t>disst</a:t>
            </a:r>
            <a:r>
              <a:rPr lang="en-US" dirty="0">
                <a:sym typeface="Wingdings" pitchFamily="2" charset="2"/>
              </a:rPr>
              <a:t> work of other WESEP students</a:t>
            </a:r>
            <a:r>
              <a:rPr lang="en-US" dirty="0" smtClean="0">
                <a:sym typeface="Wingdings" pitchFamily="2" charset="2"/>
              </a:rPr>
              <a:t>?</a:t>
            </a:r>
          </a:p>
          <a:p>
            <a:pPr lvl="1"/>
            <a:r>
              <a:rPr lang="en-US" b="1" dirty="0" smtClean="0"/>
              <a:t>      (</a:t>
            </a:r>
            <a:r>
              <a:rPr lang="en-US" b="1" dirty="0"/>
              <a:t>Develop 1 paragraph narrative before class</a:t>
            </a:r>
            <a:r>
              <a:rPr lang="en-US" b="1" dirty="0" smtClean="0"/>
              <a:t>)</a:t>
            </a:r>
            <a:endParaRPr lang="en-US" dirty="0"/>
          </a:p>
          <a:p>
            <a:pPr marL="742950" lvl="1" indent="-285750">
              <a:buFont typeface="Wingdings" pitchFamily="2" charset="2"/>
              <a:buChar char="è"/>
            </a:pPr>
            <a:r>
              <a:rPr lang="en-US" dirty="0">
                <a:sym typeface="Wingdings" pitchFamily="2" charset="2"/>
              </a:rPr>
              <a:t>What are the strengths of this research</a:t>
            </a:r>
            <a:r>
              <a:rPr lang="en-US" dirty="0" smtClean="0">
                <a:sym typeface="Wingdings" pitchFamily="2" charset="2"/>
              </a:rPr>
              <a:t>?</a:t>
            </a:r>
          </a:p>
          <a:p>
            <a:pPr lvl="1"/>
            <a:r>
              <a:rPr lang="en-US" b="1" dirty="0" smtClean="0"/>
              <a:t>      (</a:t>
            </a:r>
            <a:r>
              <a:rPr lang="en-US" b="1" dirty="0"/>
              <a:t>Develop </a:t>
            </a:r>
            <a:r>
              <a:rPr lang="en-US" b="1" dirty="0" smtClean="0"/>
              <a:t> 1 paragraph narrative in class)</a:t>
            </a:r>
            <a:endParaRPr lang="en-US" dirty="0">
              <a:sym typeface="Wingdings" pitchFamily="2" charset="2"/>
            </a:endParaRPr>
          </a:p>
          <a:p>
            <a:pPr marL="742950" lvl="1" indent="-285750">
              <a:buFont typeface="Wingdings" pitchFamily="2" charset="2"/>
              <a:buChar char="è"/>
            </a:pPr>
            <a:r>
              <a:rPr lang="en-US" dirty="0">
                <a:sym typeface="Wingdings" pitchFamily="2" charset="2"/>
              </a:rPr>
              <a:t>How could the research be enriched/improved</a:t>
            </a:r>
            <a:r>
              <a:rPr lang="en-US" dirty="0" smtClean="0">
                <a:sym typeface="Wingdings" pitchFamily="2" charset="2"/>
              </a:rPr>
              <a:t>?</a:t>
            </a:r>
          </a:p>
          <a:p>
            <a:pPr lvl="1"/>
            <a:r>
              <a:rPr lang="en-US" b="1" dirty="0" smtClean="0"/>
              <a:t>     (</a:t>
            </a:r>
            <a:r>
              <a:rPr lang="en-US" b="1" dirty="0"/>
              <a:t>Develop  1 paragraph narrative in class</a:t>
            </a:r>
            <a:r>
              <a:rPr lang="en-US" b="1" dirty="0" smtClean="0"/>
              <a:t>)</a:t>
            </a:r>
            <a:endParaRPr lang="en-US" sz="2800" dirty="0"/>
          </a:p>
          <a:p>
            <a:r>
              <a:rPr lang="en-US" sz="2800" dirty="0"/>
              <a:t>Turn in to instructor at end of </a:t>
            </a:r>
            <a:r>
              <a:rPr lang="en-US" sz="2800" dirty="0" smtClean="0"/>
              <a:t>class.</a:t>
            </a:r>
            <a:endParaRPr lang="en-US" sz="2800" dirty="0"/>
          </a:p>
          <a:p>
            <a:r>
              <a:rPr lang="en-US" sz="2800" dirty="0"/>
              <a:t>Instructor </a:t>
            </a:r>
            <a:r>
              <a:rPr lang="en-US" sz="2800" dirty="0" smtClean="0"/>
              <a:t>reviews; passes </a:t>
            </a:r>
            <a:r>
              <a:rPr lang="en-US" sz="2800" dirty="0"/>
              <a:t>on to </a:t>
            </a:r>
            <a:r>
              <a:rPr lang="en-US" sz="2800" dirty="0" smtClean="0"/>
              <a:t>Presenter </a:t>
            </a:r>
            <a:r>
              <a:rPr lang="en-US" sz="2800" dirty="0"/>
              <a:t>1 the </a:t>
            </a:r>
            <a:r>
              <a:rPr lang="en-US" sz="2800" dirty="0" smtClean="0"/>
              <a:t>next week</a:t>
            </a:r>
            <a:endParaRPr lang="en-US" sz="2800" dirty="0"/>
          </a:p>
        </p:txBody>
      </p:sp>
    </p:spTree>
    <p:extLst>
      <p:ext uri="{BB962C8B-B14F-4D97-AF65-F5344CB8AC3E}">
        <p14:creationId xmlns:p14="http://schemas.microsoft.com/office/powerpoint/2010/main" val="3510970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Semester Schedule</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74896663"/>
              </p:ext>
            </p:extLst>
          </p:nvPr>
        </p:nvGraphicFramePr>
        <p:xfrm>
          <a:off x="1524000" y="838200"/>
          <a:ext cx="6096000" cy="5933440"/>
        </p:xfrm>
        <a:graphic>
          <a:graphicData uri="http://schemas.openxmlformats.org/drawingml/2006/table">
            <a:tbl>
              <a:tblPr firstRow="1" bandRow="1">
                <a:tableStyleId>{5C22544A-7EE6-4342-B048-85BDC9FD1C3A}</a:tableStyleId>
              </a:tblPr>
              <a:tblGrid>
                <a:gridCol w="990600"/>
                <a:gridCol w="5105400"/>
              </a:tblGrid>
              <a:tr h="370840">
                <a:tc>
                  <a:txBody>
                    <a:bodyPr/>
                    <a:lstStyle/>
                    <a:p>
                      <a:r>
                        <a:rPr lang="en-US" dirty="0" smtClean="0"/>
                        <a:t>WEEK</a:t>
                      </a:r>
                      <a:endParaRPr lang="en-US" dirty="0"/>
                    </a:p>
                  </a:txBody>
                  <a:tcPr/>
                </a:tc>
                <a:tc>
                  <a:txBody>
                    <a:bodyPr/>
                    <a:lstStyle/>
                    <a:p>
                      <a:r>
                        <a:rPr lang="en-US" dirty="0" smtClean="0"/>
                        <a:t>Presenter</a:t>
                      </a:r>
                      <a:endParaRPr lang="en-US" dirty="0"/>
                    </a:p>
                  </a:txBody>
                  <a:tcPr/>
                </a:tc>
              </a:tr>
              <a:tr h="370840">
                <a:tc>
                  <a:txBody>
                    <a:bodyPr/>
                    <a:lstStyle/>
                    <a:p>
                      <a:r>
                        <a:rPr lang="en-US" dirty="0" smtClean="0"/>
                        <a:t>1</a:t>
                      </a:r>
                      <a:endParaRPr lang="en-US" dirty="0"/>
                    </a:p>
                  </a:txBody>
                  <a:tcPr/>
                </a:tc>
                <a:tc>
                  <a:txBody>
                    <a:bodyPr/>
                    <a:lstStyle/>
                    <a:p>
                      <a:r>
                        <a:rPr lang="en-US" dirty="0" smtClean="0"/>
                        <a:t>McCalley</a:t>
                      </a:r>
                      <a:endParaRPr lang="en-US" dirty="0"/>
                    </a:p>
                  </a:txBody>
                  <a:tcPr/>
                </a:tc>
              </a:tr>
              <a:tr h="370840">
                <a:tc>
                  <a:txBody>
                    <a:bodyPr/>
                    <a:lstStyle/>
                    <a:p>
                      <a:r>
                        <a:rPr lang="en-US" dirty="0" smtClean="0"/>
                        <a:t>2</a:t>
                      </a:r>
                      <a:endParaRPr lang="en-US" dirty="0"/>
                    </a:p>
                  </a:txBody>
                  <a:tcPr/>
                </a:tc>
                <a:tc>
                  <a:txBody>
                    <a:bodyPr/>
                    <a:lstStyle/>
                    <a:p>
                      <a:r>
                        <a:rPr lang="en-US" dirty="0" smtClean="0"/>
                        <a:t>Wang (Wed 4-5)</a:t>
                      </a:r>
                      <a:endParaRPr lang="en-US" dirty="0"/>
                    </a:p>
                  </a:txBody>
                  <a:tcPr/>
                </a:tc>
              </a:tr>
              <a:tr h="370840">
                <a:tc>
                  <a:txBody>
                    <a:bodyPr/>
                    <a:lstStyle/>
                    <a:p>
                      <a:r>
                        <a:rPr lang="en-US" dirty="0" smtClean="0"/>
                        <a:t>3</a:t>
                      </a:r>
                      <a:endParaRPr lang="en-US" dirty="0"/>
                    </a:p>
                  </a:txBody>
                  <a:tcPr/>
                </a:tc>
                <a:tc>
                  <a:txBody>
                    <a:bodyPr/>
                    <a:lstStyle/>
                    <a:p>
                      <a:r>
                        <a:rPr lang="en-US" dirty="0" smtClean="0"/>
                        <a:t>Faculty</a:t>
                      </a:r>
                      <a:endParaRPr lang="en-US" dirty="0"/>
                    </a:p>
                  </a:txBody>
                  <a:tcPr/>
                </a:tc>
              </a:tr>
              <a:tr h="370840">
                <a:tc>
                  <a:txBody>
                    <a:bodyPr/>
                    <a:lstStyle/>
                    <a:p>
                      <a:r>
                        <a:rPr lang="en-US" dirty="0" smtClean="0"/>
                        <a:t>4</a:t>
                      </a:r>
                      <a:endParaRPr lang="en-US" dirty="0"/>
                    </a:p>
                  </a:txBody>
                  <a:tcPr/>
                </a:tc>
                <a:tc>
                  <a:txBody>
                    <a:bodyPr/>
                    <a:lstStyle/>
                    <a:p>
                      <a:r>
                        <a:rPr lang="en-US" dirty="0" smtClean="0"/>
                        <a:t>Faculty</a:t>
                      </a:r>
                      <a:endParaRPr lang="en-US" dirty="0"/>
                    </a:p>
                  </a:txBody>
                  <a:tcPr/>
                </a:tc>
              </a:tr>
              <a:tr h="370840">
                <a:tc>
                  <a:txBody>
                    <a:bodyPr/>
                    <a:lstStyle/>
                    <a:p>
                      <a:r>
                        <a:rPr lang="en-US" dirty="0" smtClean="0"/>
                        <a:t>5</a:t>
                      </a:r>
                      <a:endParaRPr lang="en-US" dirty="0"/>
                    </a:p>
                  </a:txBody>
                  <a:tcPr/>
                </a:tc>
                <a:tc>
                  <a:txBody>
                    <a:bodyPr/>
                    <a:lstStyle/>
                    <a:p>
                      <a:endParaRPr lang="en-US" dirty="0"/>
                    </a:p>
                  </a:txBody>
                  <a:tcPr/>
                </a:tc>
              </a:tr>
              <a:tr h="370840">
                <a:tc>
                  <a:txBody>
                    <a:bodyPr/>
                    <a:lstStyle/>
                    <a:p>
                      <a:r>
                        <a:rPr lang="en-US" dirty="0" smtClean="0"/>
                        <a:t>6</a:t>
                      </a:r>
                      <a:endParaRPr lang="en-US" dirty="0"/>
                    </a:p>
                  </a:txBody>
                  <a:tcPr/>
                </a:tc>
                <a:tc>
                  <a:txBody>
                    <a:bodyPr/>
                    <a:lstStyle/>
                    <a:p>
                      <a:endParaRPr lang="en-US" dirty="0"/>
                    </a:p>
                  </a:txBody>
                  <a:tcPr/>
                </a:tc>
              </a:tr>
              <a:tr h="370840">
                <a:tc>
                  <a:txBody>
                    <a:bodyPr/>
                    <a:lstStyle/>
                    <a:p>
                      <a:r>
                        <a:rPr lang="en-US" dirty="0" smtClean="0"/>
                        <a:t>7</a:t>
                      </a:r>
                      <a:endParaRPr lang="en-US" dirty="0"/>
                    </a:p>
                  </a:txBody>
                  <a:tcPr/>
                </a:tc>
                <a:tc>
                  <a:txBody>
                    <a:bodyPr/>
                    <a:lstStyle/>
                    <a:p>
                      <a:endParaRPr lang="en-US" dirty="0"/>
                    </a:p>
                  </a:txBody>
                  <a:tcPr/>
                </a:tc>
              </a:tr>
              <a:tr h="370840">
                <a:tc>
                  <a:txBody>
                    <a:bodyPr/>
                    <a:lstStyle/>
                    <a:p>
                      <a:r>
                        <a:rPr lang="en-US" dirty="0" smtClean="0"/>
                        <a:t>8</a:t>
                      </a:r>
                      <a:endParaRPr lang="en-US" dirty="0"/>
                    </a:p>
                  </a:txBody>
                  <a:tcPr/>
                </a:tc>
                <a:tc>
                  <a:txBody>
                    <a:bodyPr/>
                    <a:lstStyle/>
                    <a:p>
                      <a:endParaRPr lang="en-US" dirty="0"/>
                    </a:p>
                  </a:txBody>
                  <a:tcPr/>
                </a:tc>
              </a:tr>
              <a:tr h="370840">
                <a:tc>
                  <a:txBody>
                    <a:bodyPr/>
                    <a:lstStyle/>
                    <a:p>
                      <a:r>
                        <a:rPr lang="en-US" dirty="0" smtClean="0"/>
                        <a:t>9</a:t>
                      </a:r>
                      <a:endParaRPr lang="en-US" dirty="0"/>
                    </a:p>
                  </a:txBody>
                  <a:tcPr/>
                </a:tc>
                <a:tc>
                  <a:txBody>
                    <a:bodyPr/>
                    <a:lstStyle/>
                    <a:p>
                      <a:endParaRPr lang="en-US" dirty="0"/>
                    </a:p>
                  </a:txBody>
                  <a:tcPr/>
                </a:tc>
              </a:tr>
              <a:tr h="370840">
                <a:tc>
                  <a:txBody>
                    <a:bodyPr/>
                    <a:lstStyle/>
                    <a:p>
                      <a:r>
                        <a:rPr lang="en-US" dirty="0" smtClean="0"/>
                        <a:t>10</a:t>
                      </a:r>
                      <a:endParaRPr lang="en-US" dirty="0"/>
                    </a:p>
                  </a:txBody>
                  <a:tcPr/>
                </a:tc>
                <a:tc>
                  <a:txBody>
                    <a:bodyPr/>
                    <a:lstStyle/>
                    <a:p>
                      <a:endParaRPr lang="en-US" dirty="0"/>
                    </a:p>
                  </a:txBody>
                  <a:tcPr/>
                </a:tc>
              </a:tr>
              <a:tr h="370840">
                <a:tc>
                  <a:txBody>
                    <a:bodyPr/>
                    <a:lstStyle/>
                    <a:p>
                      <a:r>
                        <a:rPr lang="en-US" dirty="0" smtClean="0"/>
                        <a:t>11</a:t>
                      </a:r>
                      <a:endParaRPr lang="en-US" dirty="0"/>
                    </a:p>
                  </a:txBody>
                  <a:tcPr/>
                </a:tc>
                <a:tc>
                  <a:txBody>
                    <a:bodyPr/>
                    <a:lstStyle/>
                    <a:p>
                      <a:endParaRPr lang="en-US" dirty="0"/>
                    </a:p>
                  </a:txBody>
                  <a:tcPr/>
                </a:tc>
              </a:tr>
              <a:tr h="370840">
                <a:tc>
                  <a:txBody>
                    <a:bodyPr/>
                    <a:lstStyle/>
                    <a:p>
                      <a:r>
                        <a:rPr lang="en-US" dirty="0" smtClean="0"/>
                        <a:t>12</a:t>
                      </a:r>
                      <a:endParaRPr lang="en-US" dirty="0"/>
                    </a:p>
                  </a:txBody>
                  <a:tcPr/>
                </a:tc>
                <a:tc>
                  <a:txBody>
                    <a:bodyPr/>
                    <a:lstStyle/>
                    <a:p>
                      <a:endParaRPr lang="en-US" dirty="0"/>
                    </a:p>
                  </a:txBody>
                  <a:tcPr/>
                </a:tc>
              </a:tr>
              <a:tr h="370840">
                <a:tc>
                  <a:txBody>
                    <a:bodyPr/>
                    <a:lstStyle/>
                    <a:p>
                      <a:r>
                        <a:rPr lang="en-US" dirty="0" smtClean="0"/>
                        <a:t>13</a:t>
                      </a:r>
                      <a:endParaRPr lang="en-US" dirty="0"/>
                    </a:p>
                  </a:txBody>
                  <a:tcPr/>
                </a:tc>
                <a:tc>
                  <a:txBody>
                    <a:bodyPr/>
                    <a:lstStyle/>
                    <a:p>
                      <a:endParaRPr lang="en-US" dirty="0"/>
                    </a:p>
                  </a:txBody>
                  <a:tcPr/>
                </a:tc>
              </a:tr>
              <a:tr h="370840">
                <a:tc>
                  <a:txBody>
                    <a:bodyPr/>
                    <a:lstStyle/>
                    <a:p>
                      <a:r>
                        <a:rPr lang="en-US" dirty="0" smtClean="0"/>
                        <a:t>14</a:t>
                      </a:r>
                      <a:endParaRPr lang="en-US" dirty="0"/>
                    </a:p>
                  </a:txBody>
                  <a:tcPr/>
                </a:tc>
                <a:tc>
                  <a:txBody>
                    <a:bodyPr/>
                    <a:lstStyle/>
                    <a:p>
                      <a:endParaRPr lang="en-US" dirty="0"/>
                    </a:p>
                  </a:txBody>
                  <a:tcPr/>
                </a:tc>
              </a:tr>
              <a:tr h="370840">
                <a:tc>
                  <a:txBody>
                    <a:bodyPr/>
                    <a:lstStyle/>
                    <a:p>
                      <a:r>
                        <a:rPr lang="en-US" dirty="0" smtClean="0"/>
                        <a:t>15</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94003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Recruiting</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14</a:t>
            </a:fld>
            <a:endParaRPr lang="en-US" dirty="0"/>
          </a:p>
        </p:txBody>
      </p:sp>
      <p:sp>
        <p:nvSpPr>
          <p:cNvPr id="7" name="TextBox 6"/>
          <p:cNvSpPr txBox="1"/>
          <p:nvPr/>
        </p:nvSpPr>
        <p:spPr>
          <a:xfrm>
            <a:off x="188686" y="838200"/>
            <a:ext cx="8915400" cy="5047536"/>
          </a:xfrm>
          <a:prstGeom prst="rect">
            <a:avLst/>
          </a:prstGeom>
          <a:noFill/>
        </p:spPr>
        <p:txBody>
          <a:bodyPr wrap="square" rtlCol="0">
            <a:spAutoFit/>
          </a:bodyPr>
          <a:lstStyle/>
          <a:p>
            <a:pPr marL="457200" indent="-457200">
              <a:buFont typeface="Arial" panose="020B0604020202020204" pitchFamily="34" charset="0"/>
              <a:buChar char="•"/>
            </a:pPr>
            <a:r>
              <a:rPr lang="en-US" sz="2600" dirty="0"/>
              <a:t>A</a:t>
            </a:r>
            <a:r>
              <a:rPr lang="en-US" sz="2600" dirty="0" smtClean="0"/>
              <a:t>sked the Rose-</a:t>
            </a:r>
            <a:r>
              <a:rPr lang="en-US" sz="2600" dirty="0" err="1" smtClean="0"/>
              <a:t>Hulman</a:t>
            </a:r>
            <a:r>
              <a:rPr lang="en-US" sz="2600" dirty="0" smtClean="0"/>
              <a:t> if I can visit and provide a presentation. RH is #1 Engineering Program whose highest degree is Bachelors and Masters. See</a:t>
            </a:r>
          </a:p>
          <a:p>
            <a:r>
              <a:rPr lang="en-US" sz="1600" dirty="0" smtClean="0"/>
              <a:t>	</a:t>
            </a:r>
            <a:r>
              <a:rPr lang="en-US" sz="1500" dirty="0" smtClean="0">
                <a:hlinkClick r:id="rId2"/>
              </a:rPr>
              <a:t>http</a:t>
            </a:r>
            <a:r>
              <a:rPr lang="en-US" sz="1500" dirty="0">
                <a:hlinkClick r:id="rId2"/>
              </a:rPr>
              <a:t>://</a:t>
            </a:r>
            <a:r>
              <a:rPr lang="en-US" sz="1500" dirty="0" smtClean="0">
                <a:hlinkClick r:id="rId2"/>
              </a:rPr>
              <a:t>colleges.usnews.rankingsandreviews.com/best-colleges/rankings/engineering-no-doctorate</a:t>
            </a:r>
            <a:r>
              <a:rPr lang="en-US" sz="1500" dirty="0" smtClean="0"/>
              <a:t> </a:t>
            </a:r>
            <a:endParaRPr lang="en-US" sz="1500" dirty="0" smtClean="0"/>
          </a:p>
          <a:p>
            <a:pPr marL="457200" indent="-457200">
              <a:buFont typeface="Arial" panose="020B0604020202020204" pitchFamily="34" charset="0"/>
              <a:buChar char="•"/>
            </a:pPr>
            <a:r>
              <a:rPr lang="en-US" sz="2600" dirty="0" smtClean="0"/>
              <a:t>Sent requests to following to have WESEP PhD students visit:</a:t>
            </a:r>
          </a:p>
          <a:p>
            <a:pPr marL="914400" lvl="1" indent="-457200">
              <a:buFont typeface="Arial" panose="020B0604020202020204" pitchFamily="34" charset="0"/>
              <a:buChar char="•"/>
            </a:pPr>
            <a:r>
              <a:rPr lang="en-US" sz="2400" dirty="0" smtClean="0"/>
              <a:t>California Polytechnic State University (#8)</a:t>
            </a:r>
          </a:p>
          <a:p>
            <a:pPr marL="914400" lvl="1" indent="-457200">
              <a:buFont typeface="Arial" panose="020B0604020202020204" pitchFamily="34" charset="0"/>
              <a:buChar char="•"/>
            </a:pPr>
            <a:r>
              <a:rPr lang="en-US" sz="2400" dirty="0" smtClean="0"/>
              <a:t>Embry-Riddle, Daytona Beach (#10)</a:t>
            </a:r>
          </a:p>
          <a:p>
            <a:pPr marL="914400" lvl="1" indent="-457200">
              <a:buFont typeface="Arial" panose="020B0604020202020204" pitchFamily="34" charset="0"/>
              <a:buChar char="•"/>
            </a:pPr>
            <a:r>
              <a:rPr lang="en-US" sz="2400" dirty="0" smtClean="0"/>
              <a:t>Milwaukee School of </a:t>
            </a:r>
            <a:r>
              <a:rPr lang="en-US" sz="2400" dirty="0" err="1" smtClean="0"/>
              <a:t>Engr</a:t>
            </a:r>
            <a:r>
              <a:rPr lang="en-US" sz="2400" dirty="0" smtClean="0"/>
              <a:t> (#10)</a:t>
            </a:r>
          </a:p>
          <a:p>
            <a:pPr marL="457200" indent="-457200">
              <a:buFont typeface="Arial" panose="020B0604020202020204" pitchFamily="34" charset="0"/>
              <a:buChar char="•"/>
            </a:pPr>
            <a:r>
              <a:rPr lang="en-US" sz="2600" dirty="0" smtClean="0"/>
              <a:t>You indicated interest in the following schools:</a:t>
            </a:r>
          </a:p>
          <a:p>
            <a:pPr lvl="1"/>
            <a:r>
              <a:rPr lang="en-US" sz="2600" dirty="0" smtClean="0"/>
              <a:t>Ohio State, Penn State, UIUC, Northwestern, Marquette, U. of Chicago, U. of Oklahoma, Colorado State, Valparaiso, Calvin College, </a:t>
            </a:r>
            <a:r>
              <a:rPr lang="en-US" sz="2600" dirty="0" err="1" smtClean="0"/>
              <a:t>Dordt</a:t>
            </a:r>
            <a:r>
              <a:rPr lang="en-US" sz="2600" dirty="0" smtClean="0"/>
              <a:t>. (Last three are UG schools)</a:t>
            </a:r>
          </a:p>
          <a:p>
            <a:pPr marL="457200" indent="-457200">
              <a:buFont typeface="Arial" panose="020B0604020202020204" pitchFamily="34" charset="0"/>
              <a:buChar char="•"/>
            </a:pPr>
            <a:r>
              <a:rPr lang="en-US" sz="2600" dirty="0" smtClean="0"/>
              <a:t>Any suggestions on recruiting?</a:t>
            </a:r>
            <a:endParaRPr lang="en-US" sz="2600" dirty="0"/>
          </a:p>
        </p:txBody>
      </p:sp>
    </p:spTree>
    <p:extLst>
      <p:ext uri="{BB962C8B-B14F-4D97-AF65-F5344CB8AC3E}">
        <p14:creationId xmlns:p14="http://schemas.microsoft.com/office/powerpoint/2010/main" val="1028238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Interaction</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15</a:t>
            </a:fld>
            <a:endParaRPr lang="en-US" dirty="0"/>
          </a:p>
        </p:txBody>
      </p:sp>
      <p:sp>
        <p:nvSpPr>
          <p:cNvPr id="7" name="TextBox 6"/>
          <p:cNvSpPr txBox="1"/>
          <p:nvPr/>
        </p:nvSpPr>
        <p:spPr>
          <a:xfrm>
            <a:off x="188686" y="838200"/>
            <a:ext cx="8915400" cy="5262979"/>
          </a:xfrm>
          <a:prstGeom prst="rect">
            <a:avLst/>
          </a:prstGeom>
          <a:noFill/>
        </p:spPr>
        <p:txBody>
          <a:bodyPr wrap="square" rtlCol="0">
            <a:spAutoFit/>
          </a:bodyPr>
          <a:lstStyle/>
          <a:p>
            <a:r>
              <a:rPr lang="en-US" sz="2800" dirty="0"/>
              <a:t>This work will be initiated through interactions with members of the project advisory board (PAB) of the NSF IGERT at ISU on Wind Energy Science, Engineering and Policy (WESEP</a:t>
            </a:r>
            <a:r>
              <a:rPr lang="en-US" sz="2800" dirty="0" smtClean="0"/>
              <a:t>). Other </a:t>
            </a:r>
            <a:r>
              <a:rPr lang="en-US" sz="2800" dirty="0"/>
              <a:t>organizations will be added as necessary. We believe it will be strategically effective to focus on this group because we have funds to use to support half of each IGERT Ph.D. fellow’s time-to-degree, providing an excellent opportunity for organizations to perceive a high-value, low-cost opportunity in providing additional support. In addition, the IGERT represents a long-term opportunity given that it lasts until 2017 with a second 5-year award likely to follow</a:t>
            </a:r>
            <a:r>
              <a:rPr lang="en-US" sz="2800" dirty="0" smtClean="0"/>
              <a:t>.</a:t>
            </a:r>
            <a:endParaRPr lang="en-US" sz="2800" dirty="0"/>
          </a:p>
        </p:txBody>
      </p:sp>
    </p:spTree>
    <p:extLst>
      <p:ext uri="{BB962C8B-B14F-4D97-AF65-F5344CB8AC3E}">
        <p14:creationId xmlns:p14="http://schemas.microsoft.com/office/powerpoint/2010/main" val="1148980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Interaction</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16</a:t>
            </a:fld>
            <a:endParaRPr lang="en-US" dirty="0"/>
          </a:p>
        </p:txBody>
      </p:sp>
      <p:sp>
        <p:nvSpPr>
          <p:cNvPr id="7" name="TextBox 6"/>
          <p:cNvSpPr txBox="1"/>
          <p:nvPr/>
        </p:nvSpPr>
        <p:spPr>
          <a:xfrm>
            <a:off x="188686" y="838200"/>
            <a:ext cx="8915400" cy="6124754"/>
          </a:xfrm>
          <a:prstGeom prst="rect">
            <a:avLst/>
          </a:prstGeom>
          <a:noFill/>
        </p:spPr>
        <p:txBody>
          <a:bodyPr wrap="square" rtlCol="0">
            <a:spAutoFit/>
          </a:bodyPr>
          <a:lstStyle/>
          <a:p>
            <a:r>
              <a:rPr lang="en-US" sz="2800" dirty="0"/>
              <a:t>We have previously interacted with the IGERT-PAB by asking them to submit research ideas for which they would have interest, and this information was compiled into a PAB-database. </a:t>
            </a:r>
            <a:r>
              <a:rPr lang="en-US" sz="2800" b="1" u="sng" dirty="0"/>
              <a:t>Many projects being pursued by IGERT fellows now are closely aligned with some of those suggestions. </a:t>
            </a:r>
            <a:r>
              <a:rPr lang="en-US" sz="2800" b="1" u="sng" dirty="0" smtClean="0"/>
              <a:t>In </a:t>
            </a:r>
            <a:r>
              <a:rPr lang="en-US" sz="2800" b="1" u="sng" dirty="0"/>
              <a:t>addition, we have recently obtained 1-page summaries of all ISU research ongoing in wind energy (including wind energy research not involving IGERT Ph.D. fellows), and this information is compiled in an ISU summary document. </a:t>
            </a:r>
            <a:r>
              <a:rPr lang="en-US" sz="2800" dirty="0"/>
              <a:t>We have already distributed the PAB-database to ISU faculty to alert them to possible industry partners. We will also distribute the ISU summary document to the PAB members, with </a:t>
            </a:r>
            <a:r>
              <a:rPr lang="en-US" sz="2800" dirty="0" smtClean="0"/>
              <a:t>request </a:t>
            </a:r>
            <a:r>
              <a:rPr lang="en-US" sz="2800" dirty="0"/>
              <a:t>that they find people within their organizations who will become involved in some of these projects. </a:t>
            </a:r>
          </a:p>
        </p:txBody>
      </p:sp>
    </p:spTree>
    <p:extLst>
      <p:ext uri="{BB962C8B-B14F-4D97-AF65-F5344CB8AC3E}">
        <p14:creationId xmlns:p14="http://schemas.microsoft.com/office/powerpoint/2010/main" val="3262540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Interaction</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17</a:t>
            </a:fld>
            <a:endParaRPr lang="en-US" dirty="0"/>
          </a:p>
        </p:txBody>
      </p:sp>
      <p:sp>
        <p:nvSpPr>
          <p:cNvPr id="7" name="TextBox 6"/>
          <p:cNvSpPr txBox="1"/>
          <p:nvPr/>
        </p:nvSpPr>
        <p:spPr>
          <a:xfrm>
            <a:off x="188686" y="838200"/>
            <a:ext cx="8915400" cy="6124754"/>
          </a:xfrm>
          <a:prstGeom prst="rect">
            <a:avLst/>
          </a:prstGeom>
          <a:noFill/>
        </p:spPr>
        <p:txBody>
          <a:bodyPr wrap="square" rtlCol="0">
            <a:spAutoFit/>
          </a:bodyPr>
          <a:lstStyle/>
          <a:p>
            <a:r>
              <a:rPr lang="en-US" sz="2800" dirty="0"/>
              <a:t>We will strongly encourage such involvement to include serving as advisors via quarterly conference calls where the faculty and student researchers provide a 30 minute overview of their progress, and advisors provide feedback. This would serve as an initial step towards further collaboration, to include:</a:t>
            </a:r>
          </a:p>
          <a:p>
            <a:pPr marL="457200" lvl="0" indent="-457200">
              <a:buFont typeface="Arial" panose="020B0604020202020204" pitchFamily="34" charset="0"/>
              <a:buChar char="•"/>
            </a:pPr>
            <a:r>
              <a:rPr lang="en-US" sz="2800" dirty="0"/>
              <a:t>Student internships on-site with the industry organization;</a:t>
            </a:r>
          </a:p>
          <a:p>
            <a:pPr marL="457200" lvl="0" indent="-457200">
              <a:buFont typeface="Arial" panose="020B0604020202020204" pitchFamily="34" charset="0"/>
              <a:buChar char="•"/>
            </a:pPr>
            <a:r>
              <a:rPr lang="en-US" sz="2800" dirty="0"/>
              <a:t>Future funding of our work on the part of the PAB member; </a:t>
            </a:r>
          </a:p>
          <a:p>
            <a:pPr marL="457200" lvl="0" indent="-457200">
              <a:buFont typeface="Arial" panose="020B0604020202020204" pitchFamily="34" charset="0"/>
              <a:buChar char="•"/>
            </a:pPr>
            <a:r>
              <a:rPr lang="en-US" sz="2800" dirty="0"/>
              <a:t>Future joint efforts to obtain funding from state or federal agencies; </a:t>
            </a:r>
          </a:p>
          <a:p>
            <a:pPr marL="457200" lvl="0" indent="-457200">
              <a:buFont typeface="Arial" panose="020B0604020202020204" pitchFamily="34" charset="0"/>
              <a:buChar char="•"/>
            </a:pPr>
            <a:r>
              <a:rPr lang="en-US" sz="2800" dirty="0"/>
              <a:t>Support of the university center, the ISU Wind Energy Laboratory, and ultimately the ERC proposal</a:t>
            </a:r>
            <a:endParaRPr lang="en-US" sz="2800" dirty="0"/>
          </a:p>
        </p:txBody>
      </p:sp>
    </p:spTree>
    <p:extLst>
      <p:ext uri="{BB962C8B-B14F-4D97-AF65-F5344CB8AC3E}">
        <p14:creationId xmlns:p14="http://schemas.microsoft.com/office/powerpoint/2010/main" val="574927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Interaction</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18</a:t>
            </a:fld>
            <a:endParaRPr lang="en-US" dirty="0"/>
          </a:p>
        </p:txBody>
      </p:sp>
      <p:sp>
        <p:nvSpPr>
          <p:cNvPr id="7" name="TextBox 6"/>
          <p:cNvSpPr txBox="1"/>
          <p:nvPr/>
        </p:nvSpPr>
        <p:spPr>
          <a:xfrm>
            <a:off x="188686" y="838200"/>
            <a:ext cx="8915400" cy="1815882"/>
          </a:xfrm>
          <a:prstGeom prst="rect">
            <a:avLst/>
          </a:prstGeom>
          <a:noFill/>
        </p:spPr>
        <p:txBody>
          <a:bodyPr wrap="square" rtlCol="0">
            <a:spAutoFit/>
          </a:bodyPr>
          <a:lstStyle/>
          <a:p>
            <a:r>
              <a:rPr lang="en-US" sz="2800" dirty="0" smtClean="0"/>
              <a:t>I want you to go through the projects in the ISU summary document and</a:t>
            </a:r>
          </a:p>
          <a:p>
            <a:pPr marL="514350" indent="-514350">
              <a:buAutoNum type="arabicPeriod"/>
            </a:pPr>
            <a:r>
              <a:rPr lang="en-US" sz="2800" dirty="0" smtClean="0"/>
              <a:t>Identify which projects you are most closely aligned;</a:t>
            </a:r>
          </a:p>
          <a:p>
            <a:pPr marL="514350" indent="-514350">
              <a:buAutoNum type="arabicPeriod"/>
            </a:pPr>
            <a:r>
              <a:rPr lang="en-US" sz="2800" dirty="0" smtClean="0"/>
              <a:t>Update their articulation (use tracking). </a:t>
            </a:r>
            <a:endParaRPr lang="en-US" sz="2800" dirty="0"/>
          </a:p>
        </p:txBody>
      </p:sp>
    </p:spTree>
    <p:extLst>
      <p:ext uri="{BB962C8B-B14F-4D97-AF65-F5344CB8AC3E}">
        <p14:creationId xmlns:p14="http://schemas.microsoft.com/office/powerpoint/2010/main" val="1845291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Your Research</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19</a:t>
            </a:fld>
            <a:endParaRPr lang="en-US" dirty="0"/>
          </a:p>
        </p:txBody>
      </p:sp>
      <p:sp>
        <p:nvSpPr>
          <p:cNvPr id="7" name="TextBox 6"/>
          <p:cNvSpPr txBox="1"/>
          <p:nvPr/>
        </p:nvSpPr>
        <p:spPr>
          <a:xfrm>
            <a:off x="188686" y="2971800"/>
            <a:ext cx="8915400" cy="707886"/>
          </a:xfrm>
          <a:prstGeom prst="rect">
            <a:avLst/>
          </a:prstGeom>
          <a:noFill/>
        </p:spPr>
        <p:txBody>
          <a:bodyPr wrap="square" rtlCol="0">
            <a:spAutoFit/>
          </a:bodyPr>
          <a:lstStyle/>
          <a:p>
            <a:pPr algn="ctr"/>
            <a:r>
              <a:rPr lang="en-US" sz="4000" b="1" dirty="0" smtClean="0"/>
              <a:t>How is it going?</a:t>
            </a:r>
            <a:endParaRPr lang="en-US" sz="4000" b="1" dirty="0"/>
          </a:p>
        </p:txBody>
      </p:sp>
    </p:spTree>
    <p:extLst>
      <p:ext uri="{BB962C8B-B14F-4D97-AF65-F5344CB8AC3E}">
        <p14:creationId xmlns:p14="http://schemas.microsoft.com/office/powerpoint/2010/main" val="3707135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r>
              <a:rPr lang="en-US" dirty="0" smtClean="0"/>
              <a:t>Overview</a:t>
            </a:r>
            <a:endParaRPr lang="en-US" dirty="0"/>
          </a:p>
        </p:txBody>
      </p:sp>
      <p:sp>
        <p:nvSpPr>
          <p:cNvPr id="3" name="Subtitle 2"/>
          <p:cNvSpPr>
            <a:spLocks noGrp="1"/>
          </p:cNvSpPr>
          <p:nvPr>
            <p:ph type="subTitle" idx="4294967295"/>
          </p:nvPr>
        </p:nvSpPr>
        <p:spPr>
          <a:xfrm>
            <a:off x="2209800" y="1600200"/>
            <a:ext cx="4648200" cy="4114800"/>
          </a:xfrm>
        </p:spPr>
        <p:txBody>
          <a:bodyPr>
            <a:normAutofit fontScale="92500" lnSpcReduction="10000"/>
          </a:bodyPr>
          <a:lstStyle/>
          <a:p>
            <a:pPr marL="514350" indent="-514350">
              <a:buFont typeface="+mj-lt"/>
              <a:buAutoNum type="alphaLcPeriod"/>
            </a:pPr>
            <a:r>
              <a:rPr lang="en-US" sz="3100" b="1" dirty="0" smtClean="0"/>
              <a:t>“Process” reminders</a:t>
            </a:r>
          </a:p>
          <a:p>
            <a:pPr marL="514350" indent="-514350">
              <a:buFont typeface="+mj-lt"/>
              <a:buAutoNum type="alphaLcPeriod"/>
            </a:pPr>
            <a:r>
              <a:rPr lang="en-US" sz="3100" b="1" dirty="0"/>
              <a:t>Program evaluation</a:t>
            </a:r>
          </a:p>
          <a:p>
            <a:pPr marL="514350" indent="-514350">
              <a:buFont typeface="+mj-lt"/>
              <a:buAutoNum type="alphaLcPeriod"/>
            </a:pPr>
            <a:r>
              <a:rPr lang="en-US" sz="3100" b="1" dirty="0" smtClean="0"/>
              <a:t>WESEP 594 activities</a:t>
            </a:r>
          </a:p>
          <a:p>
            <a:pPr marL="514350" indent="-514350">
              <a:buFont typeface="+mj-lt"/>
              <a:buAutoNum type="alphaLcPeriod"/>
            </a:pPr>
            <a:r>
              <a:rPr lang="en-US" sz="3100" b="1" dirty="0"/>
              <a:t>Semester </a:t>
            </a:r>
            <a:r>
              <a:rPr lang="en-US" sz="3100" b="1" dirty="0" smtClean="0"/>
              <a:t>schedule</a:t>
            </a:r>
          </a:p>
          <a:p>
            <a:pPr marL="514350" indent="-514350">
              <a:buFont typeface="+mj-lt"/>
              <a:buAutoNum type="alphaLcPeriod"/>
            </a:pPr>
            <a:r>
              <a:rPr lang="en-US" sz="3100" b="1" dirty="0" smtClean="0"/>
              <a:t>Recruiting</a:t>
            </a:r>
            <a:endParaRPr lang="en-US" sz="3100" b="1" dirty="0" smtClean="0"/>
          </a:p>
          <a:p>
            <a:pPr marL="514350" indent="-514350">
              <a:buFont typeface="+mj-lt"/>
              <a:buAutoNum type="alphaLcPeriod"/>
            </a:pPr>
            <a:r>
              <a:rPr lang="en-US" sz="3100" b="1" dirty="0" smtClean="0"/>
              <a:t>Industry interaction &amp; internships</a:t>
            </a:r>
          </a:p>
          <a:p>
            <a:pPr marL="514350" indent="-514350">
              <a:buFont typeface="+mj-lt"/>
              <a:buAutoNum type="alphaLcPeriod"/>
            </a:pPr>
            <a:r>
              <a:rPr lang="en-US" sz="3100" b="1" dirty="0" smtClean="0"/>
              <a:t>Your research</a:t>
            </a:r>
            <a:endParaRPr lang="en-US" sz="3100" b="1" dirty="0"/>
          </a:p>
        </p:txBody>
      </p:sp>
      <p:sp>
        <p:nvSpPr>
          <p:cNvPr id="4" name="Slide Number Placeholder 3"/>
          <p:cNvSpPr>
            <a:spLocks noGrp="1"/>
          </p:cNvSpPr>
          <p:nvPr>
            <p:ph type="sldNum" sz="quarter" idx="12"/>
          </p:nvPr>
        </p:nvSpPr>
        <p:spPr/>
        <p:txBody>
          <a:bodyPr/>
          <a:lstStyle/>
          <a:p>
            <a:fld id="{72F737B2-2E08-49DC-A6FF-38B9E078FB4D}" type="slidenum">
              <a:rPr lang="en-US" smtClean="0"/>
              <a:t>2</a:t>
            </a:fld>
            <a:endParaRPr lang="en-US" dirty="0"/>
          </a:p>
        </p:txBody>
      </p:sp>
    </p:spTree>
    <p:extLst>
      <p:ext uri="{BB962C8B-B14F-4D97-AF65-F5344CB8AC3E}">
        <p14:creationId xmlns:p14="http://schemas.microsoft.com/office/powerpoint/2010/main" val="887021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838200"/>
          </a:xfrm>
        </p:spPr>
        <p:txBody>
          <a:bodyPr>
            <a:normAutofit/>
          </a:bodyPr>
          <a:lstStyle/>
          <a:p>
            <a:pPr marL="342900" lvl="0" indent="-342900"/>
            <a:r>
              <a:rPr lang="en-US" dirty="0" smtClean="0"/>
              <a:t>Planning: dissertation as “living” draft</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3</a:t>
            </a:fld>
            <a:endParaRPr lang="en-US" dirty="0"/>
          </a:p>
        </p:txBody>
      </p:sp>
      <p:sp>
        <p:nvSpPr>
          <p:cNvPr id="7" name="TextBox 6"/>
          <p:cNvSpPr txBox="1"/>
          <p:nvPr/>
        </p:nvSpPr>
        <p:spPr>
          <a:xfrm>
            <a:off x="152400" y="762000"/>
            <a:ext cx="8915400" cy="1261884"/>
          </a:xfrm>
          <a:prstGeom prst="rect">
            <a:avLst/>
          </a:prstGeom>
          <a:noFill/>
        </p:spPr>
        <p:txBody>
          <a:bodyPr wrap="square" rtlCol="0">
            <a:spAutoFit/>
          </a:bodyPr>
          <a:lstStyle/>
          <a:p>
            <a:pPr marL="457200" indent="-457200">
              <a:buFont typeface="Arial" pitchFamily="34" charset="0"/>
              <a:buChar char="•"/>
            </a:pPr>
            <a:r>
              <a:rPr lang="en-US" sz="2800" dirty="0" smtClean="0"/>
              <a:t>Have draft1.0 of dissertation by Semester 2:</a:t>
            </a:r>
          </a:p>
          <a:p>
            <a:pPr marL="914400" lvl="1" indent="-457200">
              <a:buFont typeface="Wingdings" pitchFamily="2" charset="2"/>
              <a:buChar char="§"/>
            </a:pPr>
            <a:r>
              <a:rPr lang="en-US" sz="2400" dirty="0" smtClean="0"/>
              <a:t>Thrust area, topic, objective, chapter headings</a:t>
            </a:r>
          </a:p>
          <a:p>
            <a:pPr marL="914400" lvl="1" indent="-457200">
              <a:buFont typeface="Wingdings" pitchFamily="2" charset="2"/>
              <a:buChar char="§"/>
            </a:pPr>
            <a:r>
              <a:rPr lang="en-US" sz="2400" dirty="0"/>
              <a:t>S</a:t>
            </a:r>
            <a:r>
              <a:rPr lang="en-US" sz="2400" dirty="0" smtClean="0"/>
              <a:t>ome literature review</a:t>
            </a:r>
          </a:p>
        </p:txBody>
      </p:sp>
      <p:sp>
        <p:nvSpPr>
          <p:cNvPr id="5" name="TextBox 4"/>
          <p:cNvSpPr txBox="1"/>
          <p:nvPr/>
        </p:nvSpPr>
        <p:spPr>
          <a:xfrm>
            <a:off x="152400" y="1828800"/>
            <a:ext cx="8915400" cy="2369880"/>
          </a:xfrm>
          <a:prstGeom prst="rect">
            <a:avLst/>
          </a:prstGeom>
          <a:noFill/>
        </p:spPr>
        <p:txBody>
          <a:bodyPr wrap="square" rtlCol="0">
            <a:spAutoFit/>
          </a:bodyPr>
          <a:lstStyle/>
          <a:p>
            <a:pPr marL="457200" indent="-457200">
              <a:buFont typeface="Arial" pitchFamily="34" charset="0"/>
              <a:buChar char="•"/>
            </a:pPr>
            <a:r>
              <a:rPr lang="en-US" sz="2800" dirty="0" smtClean="0"/>
              <a:t>Have draft2.0 of dissertation by Semester 3:</a:t>
            </a:r>
          </a:p>
          <a:p>
            <a:pPr marL="914400" lvl="1" indent="-457200">
              <a:buFont typeface="Wingdings" pitchFamily="2" charset="2"/>
              <a:buChar char="§"/>
            </a:pPr>
            <a:r>
              <a:rPr lang="en-US" sz="2400" dirty="0" smtClean="0"/>
              <a:t>Thrust area, topic, objective, chapter headings</a:t>
            </a:r>
          </a:p>
          <a:p>
            <a:pPr marL="914400" lvl="1" indent="-457200">
              <a:buFont typeface="Wingdings" pitchFamily="2" charset="2"/>
              <a:buChar char="§"/>
            </a:pPr>
            <a:r>
              <a:rPr lang="en-US" sz="2400" dirty="0"/>
              <a:t>Significant literature </a:t>
            </a:r>
            <a:r>
              <a:rPr lang="en-US" sz="2400" dirty="0" smtClean="0"/>
              <a:t>review</a:t>
            </a:r>
          </a:p>
          <a:p>
            <a:pPr marL="914400" lvl="1" indent="-457200">
              <a:buFont typeface="Wingdings" pitchFamily="2" charset="2"/>
              <a:buChar char="§"/>
            </a:pPr>
            <a:r>
              <a:rPr lang="en-US" sz="2400" dirty="0" smtClean="0"/>
              <a:t>Chapter 1, including high-level articulation of your approach</a:t>
            </a:r>
          </a:p>
          <a:p>
            <a:pPr marL="914400" lvl="1" indent="-457200">
              <a:buFont typeface="Wingdings" pitchFamily="2" charset="2"/>
              <a:buChar char="§"/>
            </a:pPr>
            <a:r>
              <a:rPr lang="en-US" sz="2400" dirty="0" smtClean="0"/>
              <a:t>A research plan for next three years</a:t>
            </a:r>
          </a:p>
          <a:p>
            <a:pPr marL="914400" lvl="1" indent="-457200">
              <a:buFont typeface="Wingdings" pitchFamily="2" charset="2"/>
              <a:buChar char="§"/>
            </a:pPr>
            <a:r>
              <a:rPr lang="en-US" sz="2400" dirty="0" smtClean="0"/>
              <a:t>Initial draft of qualifier </a:t>
            </a:r>
            <a:r>
              <a:rPr lang="en-US" sz="2400" dirty="0"/>
              <a:t>(</a:t>
            </a:r>
            <a:r>
              <a:rPr lang="en-US" sz="2400" dirty="0" smtClean="0"/>
              <a:t>should become part of dissertation)</a:t>
            </a:r>
          </a:p>
        </p:txBody>
      </p:sp>
      <p:sp>
        <p:nvSpPr>
          <p:cNvPr id="6" name="TextBox 5"/>
          <p:cNvSpPr txBox="1"/>
          <p:nvPr/>
        </p:nvSpPr>
        <p:spPr>
          <a:xfrm>
            <a:off x="130629" y="4038600"/>
            <a:ext cx="8915400" cy="2600712"/>
          </a:xfrm>
          <a:prstGeom prst="rect">
            <a:avLst/>
          </a:prstGeom>
          <a:noFill/>
        </p:spPr>
        <p:txBody>
          <a:bodyPr wrap="square" rtlCol="0">
            <a:spAutoFit/>
          </a:bodyPr>
          <a:lstStyle/>
          <a:p>
            <a:pPr marL="457200" indent="-457200">
              <a:buFont typeface="Arial" pitchFamily="34" charset="0"/>
              <a:buChar char="•"/>
            </a:pPr>
            <a:r>
              <a:rPr lang="en-US" sz="2800" dirty="0" smtClean="0"/>
              <a:t>Additional comments:</a:t>
            </a:r>
          </a:p>
          <a:p>
            <a:pPr marL="914400" lvl="1" indent="-457200">
              <a:buFont typeface="Arial" pitchFamily="34" charset="0"/>
              <a:buChar char="•"/>
            </a:pPr>
            <a:r>
              <a:rPr lang="en-US" sz="2400" dirty="0"/>
              <a:t>A</a:t>
            </a:r>
            <a:r>
              <a:rPr lang="en-US" sz="2400" dirty="0" smtClean="0"/>
              <a:t>dvisor should be aware of/involved in your planning</a:t>
            </a:r>
          </a:p>
          <a:p>
            <a:pPr marL="914400" lvl="1" indent="-457200">
              <a:buFont typeface="Arial" pitchFamily="34" charset="0"/>
              <a:buChar char="•"/>
            </a:pPr>
            <a:r>
              <a:rPr lang="en-US" sz="2400" dirty="0" smtClean="0"/>
              <a:t>Turn into WESEP supervisory committee (John Jackman)</a:t>
            </a:r>
          </a:p>
          <a:p>
            <a:pPr marL="914400" lvl="1" indent="-457200">
              <a:buFont typeface="Arial" pitchFamily="34" charset="0"/>
              <a:buChar char="•"/>
            </a:pPr>
            <a:r>
              <a:rPr lang="en-US" sz="2400" dirty="0" smtClean="0"/>
              <a:t>A dissertation draft in year 1?!!!!</a:t>
            </a:r>
          </a:p>
          <a:p>
            <a:pPr lvl="1"/>
            <a:r>
              <a:rPr lang="en-US" sz="2100" dirty="0" smtClean="0">
                <a:sym typeface="Wingdings" pitchFamily="2" charset="2"/>
              </a:rPr>
              <a:t>	</a:t>
            </a:r>
            <a:r>
              <a:rPr lang="en-US" sz="2100" dirty="0" smtClean="0"/>
              <a:t>Better to have a plan and change it than not have a plan</a:t>
            </a:r>
          </a:p>
          <a:p>
            <a:pPr lvl="1"/>
            <a:r>
              <a:rPr lang="en-US" sz="2100" dirty="0"/>
              <a:t>	</a:t>
            </a:r>
            <a:r>
              <a:rPr lang="en-US" sz="2100" dirty="0" smtClean="0">
                <a:sym typeface="Wingdings" pitchFamily="2" charset="2"/>
              </a:rPr>
              <a:t>Living draft: good way to maintain your current thinking</a:t>
            </a:r>
          </a:p>
          <a:p>
            <a:pPr lvl="1"/>
            <a:r>
              <a:rPr lang="en-US" sz="2100" dirty="0">
                <a:sym typeface="Wingdings" pitchFamily="2" charset="2"/>
              </a:rPr>
              <a:t>	</a:t>
            </a:r>
            <a:r>
              <a:rPr lang="en-US" sz="2100" dirty="0" smtClean="0">
                <a:sym typeface="Wingdings" pitchFamily="2" charset="2"/>
              </a:rPr>
              <a:t>Avoids stress of “writing an entire book” at the end</a:t>
            </a:r>
          </a:p>
        </p:txBody>
      </p:sp>
    </p:spTree>
    <p:extLst>
      <p:ext uri="{BB962C8B-B14F-4D97-AF65-F5344CB8AC3E}">
        <p14:creationId xmlns:p14="http://schemas.microsoft.com/office/powerpoint/2010/main" val="239121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marL="342900" lvl="0" indent="-342900"/>
            <a:r>
              <a:rPr lang="en-US" dirty="0" smtClean="0"/>
              <a:t>Planning: qualifier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4</a:t>
            </a:fld>
            <a:endParaRPr lang="en-US" dirty="0"/>
          </a:p>
        </p:txBody>
      </p:sp>
      <p:sp>
        <p:nvSpPr>
          <p:cNvPr id="7" name="TextBox 6"/>
          <p:cNvSpPr txBox="1"/>
          <p:nvPr/>
        </p:nvSpPr>
        <p:spPr>
          <a:xfrm>
            <a:off x="76200" y="888623"/>
            <a:ext cx="8991600" cy="2062103"/>
          </a:xfrm>
          <a:prstGeom prst="rect">
            <a:avLst/>
          </a:prstGeom>
          <a:noFill/>
        </p:spPr>
        <p:txBody>
          <a:bodyPr wrap="square" rtlCol="0">
            <a:spAutoFit/>
          </a:bodyPr>
          <a:lstStyle/>
          <a:p>
            <a:r>
              <a:rPr lang="en-US" sz="3200" dirty="0"/>
              <a:t> </a:t>
            </a:r>
            <a:r>
              <a:rPr lang="en-US" sz="3200" b="1" u="sng" dirty="0" smtClean="0"/>
              <a:t>Objective </a:t>
            </a:r>
            <a:r>
              <a:rPr lang="en-US" sz="3200" b="1" u="sng" dirty="0"/>
              <a:t>of exam</a:t>
            </a:r>
            <a:r>
              <a:rPr lang="en-US" sz="3200" dirty="0"/>
              <a:t>: The objective of the qualifier exam is to determine if the student is able to perform research at the level required by the Ph.D. degree. </a:t>
            </a:r>
          </a:p>
        </p:txBody>
      </p:sp>
      <p:sp>
        <p:nvSpPr>
          <p:cNvPr id="6" name="TextBox 5"/>
          <p:cNvSpPr txBox="1"/>
          <p:nvPr/>
        </p:nvSpPr>
        <p:spPr>
          <a:xfrm>
            <a:off x="165100" y="3429000"/>
            <a:ext cx="8991600" cy="1569660"/>
          </a:xfrm>
          <a:prstGeom prst="rect">
            <a:avLst/>
          </a:prstGeom>
          <a:noFill/>
        </p:spPr>
        <p:txBody>
          <a:bodyPr wrap="square" rtlCol="0">
            <a:spAutoFit/>
          </a:bodyPr>
          <a:lstStyle/>
          <a:p>
            <a:r>
              <a:rPr lang="en-US" sz="3200" b="1" u="sng" dirty="0"/>
              <a:t>Expected timeframe of exam</a:t>
            </a:r>
            <a:r>
              <a:rPr lang="en-US" sz="3200" dirty="0"/>
              <a:t>: The qualifier exam is to be administered during the third full semester following the student’s entry into the program.</a:t>
            </a:r>
          </a:p>
        </p:txBody>
      </p:sp>
    </p:spTree>
    <p:extLst>
      <p:ext uri="{BB962C8B-B14F-4D97-AF65-F5344CB8AC3E}">
        <p14:creationId xmlns:p14="http://schemas.microsoft.com/office/powerpoint/2010/main" val="477422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marL="342900" lvl="0" indent="-342900"/>
            <a:r>
              <a:rPr lang="en-US" dirty="0" smtClean="0"/>
              <a:t>Planning: qualifier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5</a:t>
            </a:fld>
            <a:endParaRPr lang="en-US" dirty="0"/>
          </a:p>
        </p:txBody>
      </p:sp>
      <p:sp>
        <p:nvSpPr>
          <p:cNvPr id="7" name="TextBox 6"/>
          <p:cNvSpPr txBox="1"/>
          <p:nvPr/>
        </p:nvSpPr>
        <p:spPr>
          <a:xfrm>
            <a:off x="76200" y="888623"/>
            <a:ext cx="8991600" cy="6001643"/>
          </a:xfrm>
          <a:prstGeom prst="rect">
            <a:avLst/>
          </a:prstGeom>
          <a:noFill/>
        </p:spPr>
        <p:txBody>
          <a:bodyPr wrap="square" rtlCol="0">
            <a:spAutoFit/>
          </a:bodyPr>
          <a:lstStyle/>
          <a:p>
            <a:r>
              <a:rPr lang="en-US" sz="3200" b="1" u="sng" dirty="0"/>
              <a:t>Exam format</a:t>
            </a:r>
            <a:r>
              <a:rPr lang="en-US" sz="3200" dirty="0"/>
              <a:t>: The student submits a 5-7 page paper one week in advance of the exam date and provides a 15-minute oral summary of the paper, followed by approximately 15 minutes of questioning by the evaluation committee. The qualifier exam is “open” (i.e., anyone may attend the sessions). The major professor is particularly encouraged to be present. The student may be questioned on the content of the submitted paper and presented materials, information from graduate courses taken to date (particularly related to fundamental concepts), and research methods and approaches.</a:t>
            </a:r>
          </a:p>
        </p:txBody>
      </p:sp>
    </p:spTree>
    <p:extLst>
      <p:ext uri="{BB962C8B-B14F-4D97-AF65-F5344CB8AC3E}">
        <p14:creationId xmlns:p14="http://schemas.microsoft.com/office/powerpoint/2010/main" val="2052664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pPr marL="342900" lvl="0" indent="-342900"/>
            <a:r>
              <a:rPr lang="en-US" dirty="0" smtClean="0"/>
              <a:t>Planning: qualifier</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6</a:t>
            </a:fld>
            <a:endParaRPr lang="en-US" dirty="0"/>
          </a:p>
        </p:txBody>
      </p:sp>
      <p:sp>
        <p:nvSpPr>
          <p:cNvPr id="7" name="TextBox 6"/>
          <p:cNvSpPr txBox="1"/>
          <p:nvPr/>
        </p:nvSpPr>
        <p:spPr>
          <a:xfrm>
            <a:off x="76200" y="888623"/>
            <a:ext cx="8991600" cy="6001643"/>
          </a:xfrm>
          <a:prstGeom prst="rect">
            <a:avLst/>
          </a:prstGeom>
          <a:noFill/>
        </p:spPr>
        <p:txBody>
          <a:bodyPr wrap="square" rtlCol="0">
            <a:spAutoFit/>
          </a:bodyPr>
          <a:lstStyle/>
          <a:p>
            <a:r>
              <a:rPr lang="en-US" sz="3200" b="1" u="sng" dirty="0"/>
              <a:t>Problem to be addressed</a:t>
            </a:r>
            <a:r>
              <a:rPr lang="en-US" sz="3200" dirty="0"/>
              <a:t>: The student should develop a research problem related to the dissertation. This may include an articulation of the dissertation problem itself or a sub-problem within the dissertation topic. Some amount of literature review is appropriate. The student will be asked to expound on a research problem and its significance, list the main questions to be answered, propose the method(s), identify needed resources and potential issues that might emerge, and explain expected outcomes. The student should drive the idea and area of work with guidance from the major professor.</a:t>
            </a:r>
          </a:p>
        </p:txBody>
      </p:sp>
    </p:spTree>
    <p:extLst>
      <p:ext uri="{BB962C8B-B14F-4D97-AF65-F5344CB8AC3E}">
        <p14:creationId xmlns:p14="http://schemas.microsoft.com/office/powerpoint/2010/main" val="1180319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Program Evaluation</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838200"/>
            <a:ext cx="5943600" cy="194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362200" y="1954649"/>
            <a:ext cx="3657600" cy="1169551"/>
          </a:xfrm>
          <a:prstGeom prst="rect">
            <a:avLst/>
          </a:prstGeom>
          <a:noFill/>
        </p:spPr>
        <p:txBody>
          <a:bodyPr wrap="square" rtlCol="0">
            <a:spAutoFit/>
          </a:bodyPr>
          <a:lstStyle/>
          <a:p>
            <a:r>
              <a:rPr lang="en-US" sz="7000" dirty="0" smtClean="0"/>
              <a:t>…</a:t>
            </a:r>
            <a:endParaRPr lang="en-US" sz="7000"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1788" y="2992437"/>
            <a:ext cx="5940425" cy="157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808537"/>
            <a:ext cx="5943600" cy="113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362200" y="3859649"/>
            <a:ext cx="3657600" cy="1169551"/>
          </a:xfrm>
          <a:prstGeom prst="rect">
            <a:avLst/>
          </a:prstGeom>
          <a:noFill/>
        </p:spPr>
        <p:txBody>
          <a:bodyPr wrap="square" rtlCol="0">
            <a:spAutoFit/>
          </a:bodyPr>
          <a:lstStyle/>
          <a:p>
            <a:r>
              <a:rPr lang="en-US" sz="7000" dirty="0" smtClean="0"/>
              <a:t>…</a:t>
            </a:r>
            <a:endParaRPr lang="en-US" sz="7000" dirty="0"/>
          </a:p>
        </p:txBody>
      </p:sp>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5799137"/>
            <a:ext cx="5943600" cy="113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153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8</a:t>
            </a:fld>
            <a:endParaRPr lang="en-US" dirty="0"/>
          </a:p>
        </p:txBody>
      </p:sp>
      <p:sp>
        <p:nvSpPr>
          <p:cNvPr id="7" name="TextBox 6"/>
          <p:cNvSpPr txBox="1"/>
          <p:nvPr/>
        </p:nvSpPr>
        <p:spPr>
          <a:xfrm>
            <a:off x="0" y="609600"/>
            <a:ext cx="9067800" cy="5109091"/>
          </a:xfrm>
          <a:prstGeom prst="rect">
            <a:avLst/>
          </a:prstGeom>
          <a:noFill/>
        </p:spPr>
        <p:txBody>
          <a:bodyPr wrap="square" rtlCol="0">
            <a:spAutoFit/>
          </a:bodyPr>
          <a:lstStyle/>
          <a:p>
            <a:pPr lvl="0"/>
            <a:r>
              <a:rPr lang="en-US" sz="3000" u="sng" dirty="0" smtClean="0"/>
              <a:t>1. Broaden cognitive approaches</a:t>
            </a:r>
            <a:r>
              <a:rPr lang="en-US" sz="3000" dirty="0" smtClean="0"/>
              <a:t>: </a:t>
            </a:r>
          </a:p>
          <a:p>
            <a:pPr lvl="0"/>
            <a:r>
              <a:rPr lang="en-US" sz="2800" dirty="0" smtClean="0"/>
              <a:t>4 Seasoned </a:t>
            </a:r>
            <a:r>
              <a:rPr lang="en-US" sz="2800" dirty="0"/>
              <a:t>researchers will provide </a:t>
            </a:r>
            <a:r>
              <a:rPr lang="en-US" sz="2800" dirty="0" smtClean="0"/>
              <a:t>lectures </a:t>
            </a:r>
            <a:r>
              <a:rPr lang="en-US" sz="2800" dirty="0"/>
              <a:t>on how they “do” </a:t>
            </a:r>
            <a:r>
              <a:rPr lang="en-US" sz="2800" dirty="0" smtClean="0"/>
              <a:t>research</a:t>
            </a:r>
            <a:r>
              <a:rPr lang="en-US" sz="2800" dirty="0"/>
              <a:t>;</a:t>
            </a:r>
            <a:r>
              <a:rPr lang="en-US" sz="2800" dirty="0" smtClean="0"/>
              <a:t> </a:t>
            </a:r>
            <a:r>
              <a:rPr lang="en-US" sz="2800" dirty="0"/>
              <a:t>how they </a:t>
            </a:r>
            <a:r>
              <a:rPr lang="en-US" sz="2800" i="1" dirty="0"/>
              <a:t>think</a:t>
            </a:r>
            <a:r>
              <a:rPr lang="en-US" sz="2800" dirty="0"/>
              <a:t> while doing it, </a:t>
            </a:r>
            <a:r>
              <a:rPr lang="en-US" sz="2800" dirty="0" smtClean="0"/>
              <a:t>addressing:</a:t>
            </a:r>
          </a:p>
          <a:p>
            <a:pPr marL="285750" indent="-285750">
              <a:buFont typeface="Arial" pitchFamily="34" charset="0"/>
              <a:buChar char="•"/>
            </a:pPr>
            <a:r>
              <a:rPr lang="en-US" sz="2000" dirty="0"/>
              <a:t>How do we become aware of the problems we work on? </a:t>
            </a:r>
          </a:p>
          <a:p>
            <a:pPr marL="285750" indent="-285750">
              <a:buFont typeface="Arial" pitchFamily="34" charset="0"/>
              <a:buChar char="•"/>
            </a:pPr>
            <a:r>
              <a:rPr lang="en-US" sz="2000" dirty="0"/>
              <a:t>What are the attributes of a “good research problem”? </a:t>
            </a:r>
          </a:p>
          <a:p>
            <a:pPr marL="285750" indent="-285750">
              <a:buFont typeface="Arial" pitchFamily="34" charset="0"/>
              <a:buChar char="•"/>
            </a:pPr>
            <a:r>
              <a:rPr lang="en-US" sz="2000" dirty="0"/>
              <a:t>To what extent can research be planned?</a:t>
            </a:r>
          </a:p>
          <a:p>
            <a:pPr marL="285750" indent="-285750">
              <a:buFont typeface="Arial" pitchFamily="34" charset="0"/>
              <a:buChar char="•"/>
            </a:pPr>
            <a:r>
              <a:rPr lang="en-US" sz="2000" dirty="0"/>
              <a:t>What is the interplay between creativity and literature review? </a:t>
            </a:r>
          </a:p>
          <a:p>
            <a:pPr marL="285750" indent="-285750">
              <a:buFont typeface="Arial" pitchFamily="34" charset="0"/>
              <a:buChar char="•"/>
            </a:pPr>
            <a:r>
              <a:rPr lang="en-US" sz="2000" dirty="0"/>
              <a:t>What is the desired “end-product” of a research project (paper? “contribution”? patent? technology transfer? impact? graduated student?); how in the research process does choice of “end-product” affect what happens?</a:t>
            </a:r>
          </a:p>
          <a:p>
            <a:pPr marL="285750" indent="-285750">
              <a:buFont typeface="Arial" pitchFamily="34" charset="0"/>
              <a:buChar char="•"/>
            </a:pPr>
            <a:r>
              <a:rPr lang="en-US" sz="2000" dirty="0"/>
              <a:t>When does bottom-up and top-down thinking yield their greatest potential? </a:t>
            </a:r>
          </a:p>
          <a:p>
            <a:pPr marL="285750" indent="-285750">
              <a:buFont typeface="Arial" pitchFamily="34" charset="0"/>
              <a:buChar char="•"/>
            </a:pPr>
            <a:r>
              <a:rPr lang="en-US" sz="2000" dirty="0"/>
              <a:t>How are solution approaches identified? </a:t>
            </a:r>
          </a:p>
          <a:p>
            <a:pPr marL="285750" indent="-285750">
              <a:buFont typeface="Arial" pitchFamily="34" charset="0"/>
              <a:buChar char="•"/>
            </a:pPr>
            <a:r>
              <a:rPr lang="en-US" sz="2000" dirty="0"/>
              <a:t>What constitutes acceptable evidence that a problem is indeed solved?</a:t>
            </a:r>
          </a:p>
          <a:p>
            <a:pPr marL="285750" indent="-285750">
              <a:buFont typeface="Arial" pitchFamily="34" charset="0"/>
              <a:buChar char="•"/>
            </a:pPr>
            <a:r>
              <a:rPr lang="en-US" sz="2000" dirty="0"/>
              <a:t>What organizational structures and modes of human interaction are effective in facilitating research</a:t>
            </a:r>
            <a:r>
              <a:rPr lang="en-US" sz="2000" dirty="0" smtClean="0"/>
              <a:t>?</a:t>
            </a:r>
          </a:p>
        </p:txBody>
      </p:sp>
      <p:sp>
        <p:nvSpPr>
          <p:cNvPr id="3" name="TextBox 2"/>
          <p:cNvSpPr txBox="1"/>
          <p:nvPr/>
        </p:nvSpPr>
        <p:spPr>
          <a:xfrm>
            <a:off x="4038600" y="5334000"/>
            <a:ext cx="2895600" cy="1477328"/>
          </a:xfrm>
          <a:prstGeom prst="rect">
            <a:avLst/>
          </a:prstGeom>
          <a:noFill/>
        </p:spPr>
        <p:txBody>
          <a:bodyPr wrap="square" rtlCol="0">
            <a:spAutoFit/>
          </a:bodyPr>
          <a:lstStyle/>
          <a:p>
            <a:pPr marL="342900" indent="-342900">
              <a:buAutoNum type="arabicPeriod"/>
            </a:pPr>
            <a:r>
              <a:rPr lang="en-US" dirty="0" err="1" smtClean="0"/>
              <a:t>Lizhi</a:t>
            </a:r>
            <a:r>
              <a:rPr lang="en-US" dirty="0" smtClean="0"/>
              <a:t> Wang, IMSE/EE</a:t>
            </a:r>
          </a:p>
          <a:p>
            <a:pPr marL="342900" indent="-342900">
              <a:buAutoNum type="arabicPeriod"/>
            </a:pPr>
            <a:r>
              <a:rPr lang="en-US" dirty="0" smtClean="0"/>
              <a:t>Anupam Sharma, </a:t>
            </a:r>
            <a:r>
              <a:rPr lang="en-US" dirty="0" err="1" smtClean="0"/>
              <a:t>AeroE</a:t>
            </a:r>
            <a:endParaRPr lang="en-US" dirty="0" smtClean="0"/>
          </a:p>
          <a:p>
            <a:pPr marL="342900" indent="-342900">
              <a:buAutoNum type="arabicPeriod"/>
            </a:pPr>
            <a:r>
              <a:rPr lang="en-US" dirty="0"/>
              <a:t>Ming-Chen </a:t>
            </a:r>
            <a:r>
              <a:rPr lang="en-US" dirty="0" smtClean="0"/>
              <a:t>Hsu, ME</a:t>
            </a:r>
          </a:p>
          <a:p>
            <a:pPr marL="342900" indent="-342900">
              <a:buAutoNum type="arabicPeriod"/>
            </a:pPr>
            <a:r>
              <a:rPr lang="en-US" dirty="0" smtClean="0"/>
              <a:t>Atul Kelkar, ME</a:t>
            </a:r>
          </a:p>
          <a:p>
            <a:pPr marL="342900" indent="-342900">
              <a:buAutoNum type="arabicPeriod"/>
            </a:pPr>
            <a:r>
              <a:rPr lang="en-US" dirty="0" smtClean="0"/>
              <a:t>Hui Hu, </a:t>
            </a:r>
            <a:r>
              <a:rPr lang="en-US" dirty="0" err="1" smtClean="0"/>
              <a:t>AeroE</a:t>
            </a:r>
            <a:endParaRPr lang="en-US" dirty="0"/>
          </a:p>
        </p:txBody>
      </p:sp>
    </p:spTree>
    <p:extLst>
      <p:ext uri="{BB962C8B-B14F-4D97-AF65-F5344CB8AC3E}">
        <p14:creationId xmlns:p14="http://schemas.microsoft.com/office/powerpoint/2010/main" val="676224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WESEP 594 Activities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9</a:t>
            </a:fld>
            <a:endParaRPr lang="en-US" dirty="0"/>
          </a:p>
        </p:txBody>
      </p:sp>
      <p:sp>
        <p:nvSpPr>
          <p:cNvPr id="7" name="TextBox 6"/>
          <p:cNvSpPr txBox="1"/>
          <p:nvPr/>
        </p:nvSpPr>
        <p:spPr>
          <a:xfrm>
            <a:off x="0" y="775930"/>
            <a:ext cx="9067800" cy="4001095"/>
          </a:xfrm>
          <a:prstGeom prst="rect">
            <a:avLst/>
          </a:prstGeom>
          <a:noFill/>
        </p:spPr>
        <p:txBody>
          <a:bodyPr wrap="square" rtlCol="0">
            <a:spAutoFit/>
          </a:bodyPr>
          <a:lstStyle/>
          <a:p>
            <a:pPr lvl="0"/>
            <a:r>
              <a:rPr lang="en-US" sz="3000" u="sng" dirty="0"/>
              <a:t>2</a:t>
            </a:r>
            <a:r>
              <a:rPr lang="en-US" sz="3000" u="sng" dirty="0" smtClean="0"/>
              <a:t>. Develop leadership skills</a:t>
            </a:r>
            <a:r>
              <a:rPr lang="en-US" sz="3000" dirty="0" smtClean="0"/>
              <a:t>: </a:t>
            </a:r>
          </a:p>
          <a:p>
            <a:pPr lvl="0"/>
            <a:r>
              <a:rPr lang="en-US" sz="2800" dirty="0"/>
              <a:t>2</a:t>
            </a:r>
            <a:r>
              <a:rPr lang="en-US" sz="2800" dirty="0" smtClean="0"/>
              <a:t> classes/semester to be </a:t>
            </a:r>
            <a:r>
              <a:rPr lang="en-US" sz="2800" dirty="0"/>
              <a:t>dedicated to ethics, communication, and leadership issues. </a:t>
            </a:r>
            <a:r>
              <a:rPr lang="en-US" sz="2800" dirty="0" smtClean="0"/>
              <a:t>Do you have suggestions???</a:t>
            </a:r>
            <a:endParaRPr lang="en-US" sz="2800" dirty="0" smtClean="0"/>
          </a:p>
          <a:p>
            <a:pPr lvl="0"/>
            <a:endParaRPr lang="en-US" sz="2800" dirty="0" smtClean="0"/>
          </a:p>
          <a:p>
            <a:pPr lvl="0"/>
            <a:r>
              <a:rPr lang="en-US" sz="2800" dirty="0" smtClean="0"/>
              <a:t>This </a:t>
            </a:r>
            <a:r>
              <a:rPr lang="en-US" sz="2800" dirty="0"/>
              <a:t>activity is central to the </a:t>
            </a:r>
            <a:r>
              <a:rPr lang="en-US" sz="2800" dirty="0" smtClean="0"/>
              <a:t>WESEP program </a:t>
            </a:r>
            <a:r>
              <a:rPr lang="en-US" sz="2800" dirty="0"/>
              <a:t>because high wind penetration will lead to complex human interactions between landowners and land managers, manufacturers, utilities, regulators, </a:t>
            </a:r>
            <a:r>
              <a:rPr lang="en-US" sz="2800" dirty="0" smtClean="0"/>
              <a:t>state and federal agencies, policy-makers</a:t>
            </a:r>
            <a:r>
              <a:rPr lang="en-US" sz="2800" dirty="0"/>
              <a:t>, </a:t>
            </a:r>
            <a:r>
              <a:rPr lang="en-US" sz="2800" dirty="0" smtClean="0"/>
              <a:t>ecologists, and </a:t>
            </a:r>
            <a:r>
              <a:rPr lang="en-US" sz="2800" dirty="0"/>
              <a:t>non-government organizations.</a:t>
            </a:r>
          </a:p>
        </p:txBody>
      </p:sp>
      <p:sp>
        <p:nvSpPr>
          <p:cNvPr id="3" name="TextBox 2"/>
          <p:cNvSpPr txBox="1"/>
          <p:nvPr/>
        </p:nvSpPr>
        <p:spPr>
          <a:xfrm>
            <a:off x="0" y="4953000"/>
            <a:ext cx="9067800" cy="1477328"/>
          </a:xfrm>
          <a:prstGeom prst="rect">
            <a:avLst/>
          </a:prstGeom>
          <a:noFill/>
        </p:spPr>
        <p:txBody>
          <a:bodyPr wrap="square" rtlCol="0">
            <a:spAutoFit/>
          </a:bodyPr>
          <a:lstStyle/>
          <a:p>
            <a:r>
              <a:rPr lang="en-US" dirty="0" smtClean="0"/>
              <a:t>Possibilities:</a:t>
            </a:r>
          </a:p>
          <a:p>
            <a:pPr marL="342900" indent="-342900">
              <a:buAutoNum type="arabicPeriod"/>
            </a:pPr>
            <a:r>
              <a:rPr lang="en-US" dirty="0" smtClean="0"/>
              <a:t>Clinton </a:t>
            </a:r>
            <a:r>
              <a:rPr lang="en-US" dirty="0"/>
              <a:t>Stephens: </a:t>
            </a:r>
            <a:r>
              <a:rPr lang="en-US" dirty="0">
                <a:hlinkClick r:id="rId2"/>
              </a:rPr>
              <a:t>http://news.engineering.iastate.edu/2012/10/04/stephens-aims-to-foster-leadership-development-skills-among-coe-students</a:t>
            </a:r>
            <a:r>
              <a:rPr lang="en-US" dirty="0" smtClean="0">
                <a:hlinkClick r:id="rId2"/>
              </a:rPr>
              <a:t>/</a:t>
            </a:r>
            <a:r>
              <a:rPr lang="en-US" dirty="0" smtClean="0"/>
              <a:t>, on leadership</a:t>
            </a:r>
          </a:p>
          <a:p>
            <a:pPr marL="342900" indent="-342900">
              <a:buAutoNum type="arabicPeriod"/>
            </a:pPr>
            <a:r>
              <a:rPr lang="en-US" dirty="0" smtClean="0"/>
              <a:t>Loren Flaugh: Reporter for </a:t>
            </a:r>
            <a:r>
              <a:rPr lang="en-US" dirty="0"/>
              <a:t>the Chronicle </a:t>
            </a:r>
            <a:r>
              <a:rPr lang="en-US" dirty="0" smtClean="0"/>
              <a:t>Times, Cherokee, Iowa (in NW Iowa) </a:t>
            </a:r>
            <a:r>
              <a:rPr lang="en-US" dirty="0" smtClean="0">
                <a:hlinkClick r:id="rId3"/>
              </a:rPr>
              <a:t>www.chronicletimes.com/story/2035615.html</a:t>
            </a:r>
            <a:r>
              <a:rPr lang="en-US" dirty="0" smtClean="0"/>
              <a:t> , on various wind-related topics</a:t>
            </a:r>
            <a:endParaRPr lang="en-US" dirty="0"/>
          </a:p>
        </p:txBody>
      </p:sp>
    </p:spTree>
    <p:extLst>
      <p:ext uri="{BB962C8B-B14F-4D97-AF65-F5344CB8AC3E}">
        <p14:creationId xmlns:p14="http://schemas.microsoft.com/office/powerpoint/2010/main" val="215269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headEnd type="none" w="med" len="med"/>
          <a:tailEnd type="triangle" w="lg"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12590</TotalTime>
  <Words>1368</Words>
  <Application>Microsoft Office PowerPoint</Application>
  <PresentationFormat>On-screen Show (4:3)</PresentationFormat>
  <Paragraphs>178</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Custom Design</vt:lpstr>
      <vt:lpstr>Introduction to the Wind Energy Science, Engineering, and Policy (WESEP) Real-Time Research Seminar (RTRS) Spring Semester, 2014</vt:lpstr>
      <vt:lpstr>Overview</vt:lpstr>
      <vt:lpstr>Planning: dissertation as “living” draft</vt:lpstr>
      <vt:lpstr>Planning: qualifier</vt:lpstr>
      <vt:lpstr>Planning: qualifier</vt:lpstr>
      <vt:lpstr>Planning: qualifier</vt:lpstr>
      <vt:lpstr>Program Evaluation</vt:lpstr>
      <vt:lpstr>WESEP 594 Activities</vt:lpstr>
      <vt:lpstr>WESEP 594 Activities</vt:lpstr>
      <vt:lpstr>WESEP 594 Activities</vt:lpstr>
      <vt:lpstr>WESEP 594 Activities</vt:lpstr>
      <vt:lpstr>Student Response to Presenter</vt:lpstr>
      <vt:lpstr>Semester Schedule</vt:lpstr>
      <vt:lpstr>Recruiting</vt:lpstr>
      <vt:lpstr>Industry Interaction</vt:lpstr>
      <vt:lpstr>Industry Interaction</vt:lpstr>
      <vt:lpstr>Industry Interaction</vt:lpstr>
      <vt:lpstr>Industry Interaction</vt:lpstr>
      <vt:lpstr>Your Research</vt:lpstr>
    </vt:vector>
  </TitlesOfParts>
  <Company>Iowa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WESEP Faculty Meeting</dc:title>
  <dc:creator>McCalley, James D [E CPE]</dc:creator>
  <cp:lastModifiedBy>McCalley, James D [E CPE]</cp:lastModifiedBy>
  <cp:revision>140</cp:revision>
  <dcterms:created xsi:type="dcterms:W3CDTF">2011-11-15T12:29:19Z</dcterms:created>
  <dcterms:modified xsi:type="dcterms:W3CDTF">2014-01-16T18:20:26Z</dcterms:modified>
</cp:coreProperties>
</file>