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sldIdLst>
    <p:sldId id="256" r:id="rId3"/>
    <p:sldId id="257" r:id="rId4"/>
    <p:sldId id="267" r:id="rId5"/>
    <p:sldId id="280" r:id="rId6"/>
    <p:sldId id="268" r:id="rId7"/>
    <p:sldId id="269" r:id="rId8"/>
    <p:sldId id="264" r:id="rId9"/>
    <p:sldId id="281" r:id="rId10"/>
    <p:sldId id="258" r:id="rId11"/>
    <p:sldId id="270" r:id="rId12"/>
    <p:sldId id="271" r:id="rId13"/>
    <p:sldId id="274" r:id="rId14"/>
    <p:sldId id="299" r:id="rId15"/>
    <p:sldId id="275" r:id="rId16"/>
    <p:sldId id="272" r:id="rId17"/>
    <p:sldId id="279" r:id="rId18"/>
    <p:sldId id="290" r:id="rId19"/>
    <p:sldId id="288" r:id="rId20"/>
    <p:sldId id="291" r:id="rId21"/>
    <p:sldId id="292" r:id="rId22"/>
    <p:sldId id="284" r:id="rId23"/>
    <p:sldId id="285" r:id="rId24"/>
    <p:sldId id="289" r:id="rId25"/>
    <p:sldId id="286" r:id="rId26"/>
    <p:sldId id="287" r:id="rId27"/>
    <p:sldId id="293" r:id="rId28"/>
    <p:sldId id="300" r:id="rId29"/>
    <p:sldId id="294" r:id="rId30"/>
    <p:sldId id="295" r:id="rId31"/>
    <p:sldId id="296" r:id="rId32"/>
    <p:sldId id="297" r:id="rId33"/>
    <p:sldId id="303" r:id="rId34"/>
    <p:sldId id="298" r:id="rId35"/>
    <p:sldId id="301" r:id="rId36"/>
    <p:sldId id="30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501" autoAdjust="0"/>
  </p:normalViewPr>
  <p:slideViewPr>
    <p:cSldViewPr>
      <p:cViewPr>
        <p:scale>
          <a:sx n="66" d="100"/>
          <a:sy n="66" d="100"/>
        </p:scale>
        <p:origin x="-234" y="-234"/>
      </p:cViewPr>
      <p:guideLst>
        <p:guide orient="horz" pos="2160"/>
        <p:guide pos="2880"/>
      </p:guideLst>
    </p:cSldViewPr>
  </p:slideViewPr>
  <p:notesTextViewPr>
    <p:cViewPr>
      <p:scale>
        <a:sx n="1" d="1"/>
        <a:sy n="1" d="1"/>
      </p:scale>
      <p:origin x="0" y="0"/>
    </p:cViewPr>
  </p:notesTextViewPr>
  <p:sorterViewPr>
    <p:cViewPr>
      <p:scale>
        <a:sx n="100" d="100"/>
        <a:sy n="100" d="100"/>
      </p:scale>
      <p:origin x="0" y="175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2B206D-6774-45A8-8D70-A7111B5BD992}" type="datetimeFigureOut">
              <a:rPr lang="en-US" smtClean="0"/>
              <a:t>1/17/2013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C2231C-FEBA-4F09-A8EA-8D7E537E62B0}" type="slidenum">
              <a:rPr lang="en-US" smtClean="0"/>
              <a:t>‹#›</a:t>
            </a:fld>
            <a:endParaRPr lang="en-US"/>
          </a:p>
        </p:txBody>
      </p:sp>
    </p:spTree>
    <p:extLst>
      <p:ext uri="{BB962C8B-B14F-4D97-AF65-F5344CB8AC3E}">
        <p14:creationId xmlns:p14="http://schemas.microsoft.com/office/powerpoint/2010/main" val="3226400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3E3D99-E226-4C03-85E3-43D17BBB11CB}" type="datetime1">
              <a:rPr lang="en-US" smtClean="0"/>
              <a:t>1/17/2013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F737B2-2E08-49DC-A6FF-38B9E078FB4D}" type="slidenum">
              <a:rPr lang="en-US" smtClean="0"/>
              <a:t>‹#›</a:t>
            </a:fld>
            <a:endParaRPr lang="en-US" dirty="0"/>
          </a:p>
        </p:txBody>
      </p:sp>
    </p:spTree>
    <p:extLst>
      <p:ext uri="{BB962C8B-B14F-4D97-AF65-F5344CB8AC3E}">
        <p14:creationId xmlns:p14="http://schemas.microsoft.com/office/powerpoint/2010/main" val="1162881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31D6C9-FD45-465E-A1F0-1160E4DF6782}" type="datetime1">
              <a:rPr lang="en-US" smtClean="0"/>
              <a:t>1/17/2013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F737B2-2E08-49DC-A6FF-38B9E078FB4D}" type="slidenum">
              <a:rPr lang="en-US" smtClean="0"/>
              <a:t>‹#›</a:t>
            </a:fld>
            <a:endParaRPr lang="en-US" dirty="0"/>
          </a:p>
        </p:txBody>
      </p:sp>
    </p:spTree>
    <p:extLst>
      <p:ext uri="{BB962C8B-B14F-4D97-AF65-F5344CB8AC3E}">
        <p14:creationId xmlns:p14="http://schemas.microsoft.com/office/powerpoint/2010/main" val="3356580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54C86C-9207-40D8-8469-527F89AFC370}" type="datetime1">
              <a:rPr lang="en-US" smtClean="0"/>
              <a:t>1/17/2013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F737B2-2E08-49DC-A6FF-38B9E078FB4D}" type="slidenum">
              <a:rPr lang="en-US" smtClean="0"/>
              <a:t>‹#›</a:t>
            </a:fld>
            <a:endParaRPr lang="en-US" dirty="0"/>
          </a:p>
        </p:txBody>
      </p:sp>
    </p:spTree>
    <p:extLst>
      <p:ext uri="{BB962C8B-B14F-4D97-AF65-F5344CB8AC3E}">
        <p14:creationId xmlns:p14="http://schemas.microsoft.com/office/powerpoint/2010/main" val="1021839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69ECD0-878C-447E-BEA7-87ECE0D67E44}" type="datetime1">
              <a:rPr lang="en-US" smtClean="0"/>
              <a:t>1/17/2013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98575-E744-4213-B79F-95974DE4FC4D}" type="slidenum">
              <a:rPr lang="en-US" smtClean="0"/>
              <a:t>‹#›</a:t>
            </a:fld>
            <a:endParaRPr lang="en-US" dirty="0"/>
          </a:p>
        </p:txBody>
      </p:sp>
    </p:spTree>
    <p:extLst>
      <p:ext uri="{BB962C8B-B14F-4D97-AF65-F5344CB8AC3E}">
        <p14:creationId xmlns:p14="http://schemas.microsoft.com/office/powerpoint/2010/main" val="673956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F3A7EE-04C4-4568-B3E5-896BC8FC99BF}" type="datetime1">
              <a:rPr lang="en-US" smtClean="0"/>
              <a:t>1/17/2013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98575-E744-4213-B79F-95974DE4FC4D}" type="slidenum">
              <a:rPr lang="en-US" smtClean="0"/>
              <a:t>‹#›</a:t>
            </a:fld>
            <a:endParaRPr lang="en-US" dirty="0"/>
          </a:p>
        </p:txBody>
      </p:sp>
    </p:spTree>
    <p:extLst>
      <p:ext uri="{BB962C8B-B14F-4D97-AF65-F5344CB8AC3E}">
        <p14:creationId xmlns:p14="http://schemas.microsoft.com/office/powerpoint/2010/main" val="415053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6AEFEE-8AE0-48A2-BC70-FCC0B4B7B41A}" type="datetime1">
              <a:rPr lang="en-US" smtClean="0"/>
              <a:t>1/17/2013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98575-E744-4213-B79F-95974DE4FC4D}" type="slidenum">
              <a:rPr lang="en-US" smtClean="0"/>
              <a:t>‹#›</a:t>
            </a:fld>
            <a:endParaRPr lang="en-US" dirty="0"/>
          </a:p>
        </p:txBody>
      </p:sp>
    </p:spTree>
    <p:extLst>
      <p:ext uri="{BB962C8B-B14F-4D97-AF65-F5344CB8AC3E}">
        <p14:creationId xmlns:p14="http://schemas.microsoft.com/office/powerpoint/2010/main" val="3855541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0655B4-71F0-410C-B01B-50F44E97BC75}" type="datetime1">
              <a:rPr lang="en-US" smtClean="0"/>
              <a:t>1/17/2013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98575-E744-4213-B79F-95974DE4FC4D}" type="slidenum">
              <a:rPr lang="en-US" smtClean="0"/>
              <a:t>‹#›</a:t>
            </a:fld>
            <a:endParaRPr lang="en-US" dirty="0"/>
          </a:p>
        </p:txBody>
      </p:sp>
    </p:spTree>
    <p:extLst>
      <p:ext uri="{BB962C8B-B14F-4D97-AF65-F5344CB8AC3E}">
        <p14:creationId xmlns:p14="http://schemas.microsoft.com/office/powerpoint/2010/main" val="2345417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55E1B6-33C8-4B38-A508-10B3EE6B2687}" type="datetime1">
              <a:rPr lang="en-US" smtClean="0"/>
              <a:t>1/17/2013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7398575-E744-4213-B79F-95974DE4FC4D}" type="slidenum">
              <a:rPr lang="en-US" smtClean="0"/>
              <a:t>‹#›</a:t>
            </a:fld>
            <a:endParaRPr lang="en-US" dirty="0"/>
          </a:p>
        </p:txBody>
      </p:sp>
    </p:spTree>
    <p:extLst>
      <p:ext uri="{BB962C8B-B14F-4D97-AF65-F5344CB8AC3E}">
        <p14:creationId xmlns:p14="http://schemas.microsoft.com/office/powerpoint/2010/main" val="3521008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3F34C7-D188-48B2-AD2C-D1D7754ECA0D}" type="datetime1">
              <a:rPr lang="en-US" smtClean="0"/>
              <a:t>1/17/2013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7398575-E744-4213-B79F-95974DE4FC4D}" type="slidenum">
              <a:rPr lang="en-US" smtClean="0"/>
              <a:t>‹#›</a:t>
            </a:fld>
            <a:endParaRPr lang="en-US" dirty="0"/>
          </a:p>
        </p:txBody>
      </p:sp>
    </p:spTree>
    <p:extLst>
      <p:ext uri="{BB962C8B-B14F-4D97-AF65-F5344CB8AC3E}">
        <p14:creationId xmlns:p14="http://schemas.microsoft.com/office/powerpoint/2010/main" val="2147733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3BE64E-897D-405F-B379-2E206DC37C2F}" type="datetime1">
              <a:rPr lang="en-US" smtClean="0"/>
              <a:t>1/17/2013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7398575-E744-4213-B79F-95974DE4FC4D}" type="slidenum">
              <a:rPr lang="en-US" smtClean="0"/>
              <a:t>‹#›</a:t>
            </a:fld>
            <a:endParaRPr lang="en-US" dirty="0"/>
          </a:p>
        </p:txBody>
      </p:sp>
    </p:spTree>
    <p:extLst>
      <p:ext uri="{BB962C8B-B14F-4D97-AF65-F5344CB8AC3E}">
        <p14:creationId xmlns:p14="http://schemas.microsoft.com/office/powerpoint/2010/main" val="834408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01C9EC-EB34-429B-AEA3-3BB26858D091}" type="datetime1">
              <a:rPr lang="en-US" smtClean="0"/>
              <a:t>1/17/2013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98575-E744-4213-B79F-95974DE4FC4D}" type="slidenum">
              <a:rPr lang="en-US" smtClean="0"/>
              <a:t>‹#›</a:t>
            </a:fld>
            <a:endParaRPr lang="en-US" dirty="0"/>
          </a:p>
        </p:txBody>
      </p:sp>
    </p:spTree>
    <p:extLst>
      <p:ext uri="{BB962C8B-B14F-4D97-AF65-F5344CB8AC3E}">
        <p14:creationId xmlns:p14="http://schemas.microsoft.com/office/powerpoint/2010/main" val="1509136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7EABC9-E11C-409C-869A-5F2D17133567}" type="datetime1">
              <a:rPr lang="en-US" smtClean="0"/>
              <a:t>1/17/2013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2F737B2-2E08-49DC-A6FF-38B9E078FB4D}" type="slidenum">
              <a:rPr lang="en-US" smtClean="0"/>
              <a:t>‹#›</a:t>
            </a:fld>
            <a:endParaRPr lang="en-US" dirty="0"/>
          </a:p>
        </p:txBody>
      </p:sp>
    </p:spTree>
    <p:extLst>
      <p:ext uri="{BB962C8B-B14F-4D97-AF65-F5344CB8AC3E}">
        <p14:creationId xmlns:p14="http://schemas.microsoft.com/office/powerpoint/2010/main" val="1757689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46050-198C-4E3D-90FA-9E96415D6CB9}" type="datetime1">
              <a:rPr lang="en-US" smtClean="0"/>
              <a:t>1/17/2013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98575-E744-4213-B79F-95974DE4FC4D}" type="slidenum">
              <a:rPr lang="en-US" smtClean="0"/>
              <a:t>‹#›</a:t>
            </a:fld>
            <a:endParaRPr lang="en-US" dirty="0"/>
          </a:p>
        </p:txBody>
      </p:sp>
    </p:spTree>
    <p:extLst>
      <p:ext uri="{BB962C8B-B14F-4D97-AF65-F5344CB8AC3E}">
        <p14:creationId xmlns:p14="http://schemas.microsoft.com/office/powerpoint/2010/main" val="4141559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63CBC-86B8-47B2-B5D4-1889F0BB3DAE}" type="datetime1">
              <a:rPr lang="en-US" smtClean="0"/>
              <a:t>1/17/2013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98575-E744-4213-B79F-95974DE4FC4D}" type="slidenum">
              <a:rPr lang="en-US" smtClean="0"/>
              <a:t>‹#›</a:t>
            </a:fld>
            <a:endParaRPr lang="en-US" dirty="0"/>
          </a:p>
        </p:txBody>
      </p:sp>
    </p:spTree>
    <p:extLst>
      <p:ext uri="{BB962C8B-B14F-4D97-AF65-F5344CB8AC3E}">
        <p14:creationId xmlns:p14="http://schemas.microsoft.com/office/powerpoint/2010/main" val="1016604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D6B3BE-7CDE-4EB1-B7EA-AE2A52C87A55}" type="datetime1">
              <a:rPr lang="en-US" smtClean="0"/>
              <a:t>1/17/2013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98575-E744-4213-B79F-95974DE4FC4D}" type="slidenum">
              <a:rPr lang="en-US" smtClean="0"/>
              <a:t>‹#›</a:t>
            </a:fld>
            <a:endParaRPr lang="en-US" dirty="0"/>
          </a:p>
        </p:txBody>
      </p:sp>
    </p:spTree>
    <p:extLst>
      <p:ext uri="{BB962C8B-B14F-4D97-AF65-F5344CB8AC3E}">
        <p14:creationId xmlns:p14="http://schemas.microsoft.com/office/powerpoint/2010/main" val="324235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D31300-9EFF-48D5-B525-B344CAD7BEFE}" type="datetime1">
              <a:rPr lang="en-US" smtClean="0"/>
              <a:t>1/17/2013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F737B2-2E08-49DC-A6FF-38B9E078FB4D}" type="slidenum">
              <a:rPr lang="en-US" smtClean="0"/>
              <a:t>‹#›</a:t>
            </a:fld>
            <a:endParaRPr lang="en-US" dirty="0"/>
          </a:p>
        </p:txBody>
      </p:sp>
    </p:spTree>
    <p:extLst>
      <p:ext uri="{BB962C8B-B14F-4D97-AF65-F5344CB8AC3E}">
        <p14:creationId xmlns:p14="http://schemas.microsoft.com/office/powerpoint/2010/main" val="683466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38C06A-D4FE-4348-AFF1-3ABBE8A18BCF}" type="datetime1">
              <a:rPr lang="en-US" smtClean="0"/>
              <a:t>1/17/2013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F737B2-2E08-49DC-A6FF-38B9E078FB4D}" type="slidenum">
              <a:rPr lang="en-US" smtClean="0"/>
              <a:t>‹#›</a:t>
            </a:fld>
            <a:endParaRPr lang="en-US" dirty="0"/>
          </a:p>
        </p:txBody>
      </p:sp>
    </p:spTree>
    <p:extLst>
      <p:ext uri="{BB962C8B-B14F-4D97-AF65-F5344CB8AC3E}">
        <p14:creationId xmlns:p14="http://schemas.microsoft.com/office/powerpoint/2010/main" val="139843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32088B-9DB0-4F9F-B8B4-69D16E804746}" type="datetime1">
              <a:rPr lang="en-US" smtClean="0"/>
              <a:t>1/17/2013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F737B2-2E08-49DC-A6FF-38B9E078FB4D}" type="slidenum">
              <a:rPr lang="en-US" smtClean="0"/>
              <a:t>‹#›</a:t>
            </a:fld>
            <a:endParaRPr lang="en-US" dirty="0"/>
          </a:p>
        </p:txBody>
      </p:sp>
    </p:spTree>
    <p:extLst>
      <p:ext uri="{BB962C8B-B14F-4D97-AF65-F5344CB8AC3E}">
        <p14:creationId xmlns:p14="http://schemas.microsoft.com/office/powerpoint/2010/main" val="2306644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4F3934-9028-408D-8FB8-EA237F34EF73}" type="datetime1">
              <a:rPr lang="en-US" smtClean="0"/>
              <a:t>1/17/2013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2F737B2-2E08-49DC-A6FF-38B9E078FB4D}" type="slidenum">
              <a:rPr lang="en-US" smtClean="0"/>
              <a:t>‹#›</a:t>
            </a:fld>
            <a:endParaRPr lang="en-US" dirty="0"/>
          </a:p>
        </p:txBody>
      </p:sp>
    </p:spTree>
    <p:extLst>
      <p:ext uri="{BB962C8B-B14F-4D97-AF65-F5344CB8AC3E}">
        <p14:creationId xmlns:p14="http://schemas.microsoft.com/office/powerpoint/2010/main" val="1752432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D492B-361D-4A6C-93C6-3F6F201ACA84}" type="datetime1">
              <a:rPr lang="en-US" smtClean="0"/>
              <a:t>1/17/2013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2F737B2-2E08-49DC-A6FF-38B9E078FB4D}" type="slidenum">
              <a:rPr lang="en-US" smtClean="0"/>
              <a:t>‹#›</a:t>
            </a:fld>
            <a:endParaRPr lang="en-US" dirty="0"/>
          </a:p>
        </p:txBody>
      </p:sp>
    </p:spTree>
    <p:extLst>
      <p:ext uri="{BB962C8B-B14F-4D97-AF65-F5344CB8AC3E}">
        <p14:creationId xmlns:p14="http://schemas.microsoft.com/office/powerpoint/2010/main" val="3978627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9C57C3-E56D-44B5-9BDC-4D36418F3774}" type="datetime1">
              <a:rPr lang="en-US" smtClean="0"/>
              <a:t>1/17/2013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F737B2-2E08-49DC-A6FF-38B9E078FB4D}" type="slidenum">
              <a:rPr lang="en-US" smtClean="0"/>
              <a:t>‹#›</a:t>
            </a:fld>
            <a:endParaRPr lang="en-US" dirty="0"/>
          </a:p>
        </p:txBody>
      </p:sp>
    </p:spTree>
    <p:extLst>
      <p:ext uri="{BB962C8B-B14F-4D97-AF65-F5344CB8AC3E}">
        <p14:creationId xmlns:p14="http://schemas.microsoft.com/office/powerpoint/2010/main" val="1558973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5F3E16-79DF-4095-B510-6FE3F8109DBC}" type="datetime1">
              <a:rPr lang="en-US" smtClean="0"/>
              <a:t>1/17/2013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F737B2-2E08-49DC-A6FF-38B9E078FB4D}" type="slidenum">
              <a:rPr lang="en-US" smtClean="0"/>
              <a:t>‹#›</a:t>
            </a:fld>
            <a:endParaRPr lang="en-US" dirty="0"/>
          </a:p>
        </p:txBody>
      </p:sp>
    </p:spTree>
    <p:extLst>
      <p:ext uri="{BB962C8B-B14F-4D97-AF65-F5344CB8AC3E}">
        <p14:creationId xmlns:p14="http://schemas.microsoft.com/office/powerpoint/2010/main" val="3311757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C4949-39F2-4D46-8E9A-7B071846D112}" type="datetime1">
              <a:rPr lang="en-US" smtClean="0"/>
              <a:t>1/17/2013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F737B2-2E08-49DC-A6FF-38B9E078FB4D}" type="slidenum">
              <a:rPr lang="en-US" smtClean="0"/>
              <a:t>‹#›</a:t>
            </a:fld>
            <a:endParaRPr lang="en-US" dirty="0"/>
          </a:p>
        </p:txBody>
      </p:sp>
    </p:spTree>
    <p:extLst>
      <p:ext uri="{BB962C8B-B14F-4D97-AF65-F5344CB8AC3E}">
        <p14:creationId xmlns:p14="http://schemas.microsoft.com/office/powerpoint/2010/main" val="2627798661"/>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B487B6-D7D3-43D5-B066-7008A52B4556}" type="datetime1">
              <a:rPr lang="en-US" smtClean="0"/>
              <a:t>1/17/2013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98575-E744-4213-B79F-95974DE4FC4D}" type="slidenum">
              <a:rPr lang="en-US" smtClean="0"/>
              <a:t>‹#›</a:t>
            </a:fld>
            <a:endParaRPr lang="en-US" dirty="0"/>
          </a:p>
        </p:txBody>
      </p:sp>
    </p:spTree>
    <p:extLst>
      <p:ext uri="{BB962C8B-B14F-4D97-AF65-F5344CB8AC3E}">
        <p14:creationId xmlns:p14="http://schemas.microsoft.com/office/powerpoint/2010/main" val="2239865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home.eng.iastate.edu/~jdm/wesep594/index.htm"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contact@igert.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home.eng.iastate.edu/~jdm/wesep594/index.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www.grad-college.iastate.edu/common/handboo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0"/>
            <a:ext cx="8915400" cy="2667000"/>
          </a:xfrm>
        </p:spPr>
        <p:txBody>
          <a:bodyPr>
            <a:normAutofit fontScale="90000"/>
          </a:bodyPr>
          <a:lstStyle/>
          <a:p>
            <a:r>
              <a:rPr lang="en-US" dirty="0" smtClean="0"/>
              <a:t>Introduction to the Wind Energy Science, Engineering, and Policy (WESEP)</a:t>
            </a:r>
            <a:br>
              <a:rPr lang="en-US" dirty="0" smtClean="0"/>
            </a:br>
            <a:r>
              <a:rPr lang="en-US" dirty="0" smtClean="0"/>
              <a:t>Real-Time Research Collaborative (RTRC)</a:t>
            </a:r>
            <a:endParaRPr lang="en-US" dirty="0"/>
          </a:p>
        </p:txBody>
      </p:sp>
      <p:sp>
        <p:nvSpPr>
          <p:cNvPr id="6" name="Subtitle 5"/>
          <p:cNvSpPr>
            <a:spLocks noGrp="1"/>
          </p:cNvSpPr>
          <p:nvPr>
            <p:ph type="subTitle" idx="1"/>
          </p:nvPr>
        </p:nvSpPr>
        <p:spPr/>
        <p:txBody>
          <a:bodyPr/>
          <a:lstStyle/>
          <a:p>
            <a:r>
              <a:rPr lang="en-US" dirty="0" smtClean="0">
                <a:solidFill>
                  <a:schemeClr val="tx1"/>
                </a:solidFill>
              </a:rPr>
              <a:t>J. McCalley</a:t>
            </a:r>
          </a:p>
          <a:p>
            <a:r>
              <a:rPr lang="en-US" dirty="0" smtClean="0">
                <a:solidFill>
                  <a:schemeClr val="tx1"/>
                </a:solidFill>
              </a:rPr>
              <a:t>WESEP 594 (EE 594B)</a:t>
            </a:r>
          </a:p>
          <a:p>
            <a:r>
              <a:rPr lang="en-US" dirty="0" smtClean="0">
                <a:solidFill>
                  <a:schemeClr val="tx1"/>
                </a:solidFill>
              </a:rPr>
              <a:t>January 17, 2013</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72F737B2-2E08-49DC-A6FF-38B9E078FB4D}" type="slidenum">
              <a:rPr lang="en-US" smtClean="0"/>
              <a:t>1</a:t>
            </a:fld>
            <a:endParaRPr lang="en-US" dirty="0"/>
          </a:p>
        </p:txBody>
      </p:sp>
    </p:spTree>
    <p:extLst>
      <p:ext uri="{BB962C8B-B14F-4D97-AF65-F5344CB8AC3E}">
        <p14:creationId xmlns:p14="http://schemas.microsoft.com/office/powerpoint/2010/main" val="486585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715962"/>
          </a:xfrm>
        </p:spPr>
        <p:txBody>
          <a:bodyPr>
            <a:normAutofit fontScale="90000"/>
          </a:bodyPr>
          <a:lstStyle/>
          <a:p>
            <a:pPr marL="342900" lvl="0" indent="-342900"/>
            <a:r>
              <a:rPr lang="en-US" dirty="0" smtClean="0"/>
              <a:t>Motivation 2</a:t>
            </a:r>
            <a:endParaRPr lang="en-US" dirty="0"/>
          </a:p>
        </p:txBody>
      </p:sp>
      <p:sp>
        <p:nvSpPr>
          <p:cNvPr id="4" name="Subtitle 2"/>
          <p:cNvSpPr txBox="1">
            <a:spLocks/>
          </p:cNvSpPr>
          <p:nvPr/>
        </p:nvSpPr>
        <p:spPr>
          <a:xfrm>
            <a:off x="228600" y="533400"/>
            <a:ext cx="8763000" cy="1905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t>Department </a:t>
            </a:r>
            <a:r>
              <a:rPr lang="en-US" sz="2800" b="1" dirty="0"/>
              <a:t>of Energy (DOE</a:t>
            </a:r>
            <a:r>
              <a:rPr lang="en-US" sz="2800" b="1" dirty="0" smtClean="0"/>
              <a:t>) </a:t>
            </a:r>
            <a:r>
              <a:rPr lang="en-US" sz="2800" b="1" dirty="0"/>
              <a:t>indicated in a recent report </a:t>
            </a:r>
            <a:r>
              <a:rPr lang="en-US" sz="2800" b="1" dirty="0" smtClean="0"/>
              <a:t> </a:t>
            </a:r>
            <a:r>
              <a:rPr lang="en-US" sz="2800" b="1" dirty="0"/>
              <a:t>US wind power </a:t>
            </a:r>
            <a:r>
              <a:rPr lang="en-US" sz="2800" b="1" dirty="0" smtClean="0"/>
              <a:t>can </a:t>
            </a:r>
            <a:r>
              <a:rPr lang="en-US" sz="2800" b="1" dirty="0"/>
              <a:t>reach 300GW by 2030, with Iowa </a:t>
            </a:r>
            <a:r>
              <a:rPr lang="en-US" sz="2800" b="1" dirty="0" smtClean="0"/>
              <a:t>being </a:t>
            </a:r>
            <a:r>
              <a:rPr lang="en-US" sz="2800" b="1" dirty="0"/>
              <a:t>a </a:t>
            </a:r>
            <a:r>
              <a:rPr lang="en-US" sz="2800" b="1" dirty="0" smtClean="0"/>
              <a:t>major contributor</a:t>
            </a:r>
            <a:r>
              <a:rPr lang="en-US" sz="2800" b="1" dirty="0"/>
              <a:t>. This same report </a:t>
            </a:r>
            <a:r>
              <a:rPr lang="en-US" sz="2800" b="1" dirty="0" smtClean="0"/>
              <a:t>stated </a:t>
            </a:r>
            <a:r>
              <a:rPr lang="en-US" sz="2800" b="1" dirty="0"/>
              <a:t>that </a:t>
            </a:r>
            <a:endParaRPr lang="en-US" sz="2800" b="1" dirty="0" smtClean="0"/>
          </a:p>
        </p:txBody>
      </p:sp>
      <p:sp>
        <p:nvSpPr>
          <p:cNvPr id="3" name="TextBox 2"/>
          <p:cNvSpPr txBox="1"/>
          <p:nvPr/>
        </p:nvSpPr>
        <p:spPr>
          <a:xfrm>
            <a:off x="76200" y="1864816"/>
            <a:ext cx="4800600" cy="4154984"/>
          </a:xfrm>
          <a:prstGeom prst="rect">
            <a:avLst/>
          </a:prstGeom>
          <a:noFill/>
        </p:spPr>
        <p:txBody>
          <a:bodyPr wrap="square" rtlCol="0">
            <a:spAutoFit/>
          </a:bodyPr>
          <a:lstStyle/>
          <a:p>
            <a:r>
              <a:rPr lang="en-US" sz="2200" b="1" dirty="0"/>
              <a:t>“…the level of US graduate programs is well below similar graduate programs in Europe (Denmark, Germany, </a:t>
            </a:r>
            <a:r>
              <a:rPr lang="en-US" sz="2200" b="1" dirty="0" err="1"/>
              <a:t>etc</a:t>
            </a:r>
            <a:r>
              <a:rPr lang="en-US" sz="2200" b="1" dirty="0"/>
              <a:t>). At this rate, the United States will be unable to provide the necessary trained talent and manufacturing expertise. Unless this trend is reversed, even with major new wind installations in the United States, most of the technology will be imported, and a significant portion of the economic gains will be foreign rather than domestic</a:t>
            </a:r>
            <a:r>
              <a:rPr lang="en-US" sz="2200" b="1" dirty="0" smtClean="0"/>
              <a:t>.”</a:t>
            </a:r>
            <a:endParaRPr lang="en-US" sz="2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6727" y="2057400"/>
            <a:ext cx="3493873"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2"/>
          <p:cNvSpPr txBox="1">
            <a:spLocks/>
          </p:cNvSpPr>
          <p:nvPr/>
        </p:nvSpPr>
        <p:spPr>
          <a:xfrm>
            <a:off x="0" y="5943600"/>
            <a:ext cx="5116727"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t>Other predictions suggest as much as 600 GW by 2035</a:t>
            </a:r>
          </a:p>
        </p:txBody>
      </p:sp>
      <p:sp>
        <p:nvSpPr>
          <p:cNvPr id="5" name="Slide Number Placeholder 4"/>
          <p:cNvSpPr>
            <a:spLocks noGrp="1"/>
          </p:cNvSpPr>
          <p:nvPr>
            <p:ph type="sldNum" sz="quarter" idx="12"/>
          </p:nvPr>
        </p:nvSpPr>
        <p:spPr/>
        <p:txBody>
          <a:bodyPr/>
          <a:lstStyle/>
          <a:p>
            <a:fld id="{72F737B2-2E08-49DC-A6FF-38B9E078FB4D}" type="slidenum">
              <a:rPr lang="en-US" smtClean="0"/>
              <a:t>10</a:t>
            </a:fld>
            <a:endParaRPr lang="en-US" dirty="0"/>
          </a:p>
        </p:txBody>
      </p:sp>
    </p:spTree>
    <p:extLst>
      <p:ext uri="{BB962C8B-B14F-4D97-AF65-F5344CB8AC3E}">
        <p14:creationId xmlns:p14="http://schemas.microsoft.com/office/powerpoint/2010/main" val="3169531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715962"/>
          </a:xfrm>
        </p:spPr>
        <p:txBody>
          <a:bodyPr>
            <a:normAutofit fontScale="90000"/>
          </a:bodyPr>
          <a:lstStyle/>
          <a:p>
            <a:pPr marL="342900" lvl="0" indent="-342900"/>
            <a:r>
              <a:rPr lang="en-US" dirty="0" smtClean="0"/>
              <a:t>Motivation 3</a:t>
            </a:r>
            <a:endParaRPr lang="en-US" dirty="0"/>
          </a:p>
        </p:txBody>
      </p:sp>
      <p:sp>
        <p:nvSpPr>
          <p:cNvPr id="4" name="Subtitle 2"/>
          <p:cNvSpPr txBox="1">
            <a:spLocks/>
          </p:cNvSpPr>
          <p:nvPr/>
        </p:nvSpPr>
        <p:spPr>
          <a:xfrm>
            <a:off x="228600" y="685800"/>
            <a:ext cx="87630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sym typeface="Wingdings" pitchFamily="2" charset="2"/>
              </a:rPr>
              <a:t></a:t>
            </a:r>
            <a:r>
              <a:rPr lang="en-US" sz="2800" b="1" dirty="0" smtClean="0"/>
              <a:t>We expect high student demand:</a:t>
            </a:r>
          </a:p>
          <a:p>
            <a:r>
              <a:rPr lang="en-US" sz="2800" b="1" dirty="0" smtClean="0"/>
              <a:t>Similar PhD program at Texas Tech, and at </a:t>
            </a:r>
            <a:r>
              <a:rPr lang="en-US" sz="2800" b="1" dirty="0" err="1" smtClean="0"/>
              <a:t>Strathclyde</a:t>
            </a:r>
            <a:r>
              <a:rPr lang="en-US" sz="2800" b="1" dirty="0" smtClean="0"/>
              <a:t>, Penn State and others are considering.</a:t>
            </a:r>
          </a:p>
          <a:p>
            <a:r>
              <a:rPr lang="en-US" sz="2800" b="1" dirty="0" smtClean="0"/>
              <a:t>High student demand for other wind-related activities</a:t>
            </a:r>
          </a:p>
          <a:p>
            <a:pPr lvl="1"/>
            <a:r>
              <a:rPr lang="en-US" sz="2400" b="1" dirty="0" err="1" smtClean="0"/>
              <a:t>AeroE</a:t>
            </a:r>
            <a:r>
              <a:rPr lang="en-US" sz="2400" b="1" dirty="0" smtClean="0"/>
              <a:t> 381, Intro to Wind Energy, 60 in Sp2010, 55 in Sp2011</a:t>
            </a:r>
          </a:p>
          <a:p>
            <a:pPr lvl="1"/>
            <a:r>
              <a:rPr lang="en-US" sz="2400" b="1" dirty="0" err="1" smtClean="0"/>
              <a:t>AeroE</a:t>
            </a:r>
            <a:r>
              <a:rPr lang="en-US" sz="2400" b="1" dirty="0" smtClean="0"/>
              <a:t> 481, </a:t>
            </a:r>
            <a:r>
              <a:rPr lang="en-US" sz="2400" b="1" dirty="0" err="1" smtClean="0"/>
              <a:t>Advncd</a:t>
            </a:r>
            <a:r>
              <a:rPr lang="en-US" sz="2400" b="1" dirty="0" smtClean="0"/>
              <a:t> </a:t>
            </a:r>
            <a:r>
              <a:rPr lang="en-US" sz="2400" b="1" dirty="0"/>
              <a:t>Wind Energy- Technology &amp;</a:t>
            </a:r>
            <a:r>
              <a:rPr lang="en-US" sz="2400" b="1" dirty="0" smtClean="0"/>
              <a:t> </a:t>
            </a:r>
            <a:r>
              <a:rPr lang="en-US" sz="2400" b="1" dirty="0"/>
              <a:t>Design </a:t>
            </a:r>
            <a:endParaRPr lang="en-US" sz="2400" b="1" dirty="0" smtClean="0"/>
          </a:p>
          <a:p>
            <a:pPr lvl="1"/>
            <a:r>
              <a:rPr lang="en-US" sz="2400" b="1" dirty="0" err="1" smtClean="0"/>
              <a:t>Engr</a:t>
            </a:r>
            <a:r>
              <a:rPr lang="en-US" sz="2400" b="1" dirty="0" smtClean="0"/>
              <a:t> 340, </a:t>
            </a:r>
            <a:r>
              <a:rPr lang="en-US" sz="2400" b="1" dirty="0"/>
              <a:t>W</a:t>
            </a:r>
            <a:r>
              <a:rPr lang="en-US" sz="2400" b="1" dirty="0" smtClean="0"/>
              <a:t>ind Energy system design &amp; delivery: 27, fall2012</a:t>
            </a:r>
          </a:p>
          <a:p>
            <a:pPr lvl="1"/>
            <a:r>
              <a:rPr lang="en-US" sz="2400" b="1" dirty="0" smtClean="0"/>
              <a:t>EE 559, </a:t>
            </a:r>
            <a:r>
              <a:rPr lang="en-US" sz="2400" b="1" dirty="0" err="1" smtClean="0"/>
              <a:t>Electromech</a:t>
            </a:r>
            <a:r>
              <a:rPr lang="en-US" sz="2400" b="1" dirty="0" smtClean="0"/>
              <a:t> wind energy con &amp; grid op: 17 in </a:t>
            </a:r>
            <a:r>
              <a:rPr lang="en-US" sz="2400" b="1" dirty="0" err="1" smtClean="0"/>
              <a:t>sp</a:t>
            </a:r>
            <a:r>
              <a:rPr lang="en-US" sz="2400" b="1" dirty="0" smtClean="0"/>
              <a:t> 2009, 20 in fall 2010, and 24 sp2012</a:t>
            </a:r>
          </a:p>
          <a:p>
            <a:pPr lvl="1"/>
            <a:r>
              <a:rPr lang="en-US" sz="2400" b="1" dirty="0" smtClean="0"/>
              <a:t>IE 543, Wind </a:t>
            </a:r>
            <a:r>
              <a:rPr lang="en-US" sz="2400" b="1" dirty="0"/>
              <a:t>e</a:t>
            </a:r>
            <a:r>
              <a:rPr lang="en-US" sz="2400" b="1" dirty="0" smtClean="0"/>
              <a:t>nergy manufacturing, 24 sp2010, 11 sp2012</a:t>
            </a:r>
          </a:p>
          <a:p>
            <a:pPr lvl="1"/>
            <a:r>
              <a:rPr lang="en-US" sz="2400" b="1" dirty="0" smtClean="0"/>
              <a:t>ISU Wind Energy Summer REU program</a:t>
            </a:r>
          </a:p>
          <a:p>
            <a:pPr lvl="2"/>
            <a:r>
              <a:rPr lang="en-US" sz="2000" b="1" dirty="0" smtClean="0"/>
              <a:t>2011: 270 applicants for 11 positions; </a:t>
            </a:r>
          </a:p>
          <a:p>
            <a:pPr lvl="2"/>
            <a:r>
              <a:rPr lang="en-US" sz="2000" b="1" dirty="0" smtClean="0"/>
              <a:t>2012: 150 applicants for 10 positions.</a:t>
            </a:r>
          </a:p>
          <a:p>
            <a:pPr lvl="2"/>
            <a:r>
              <a:rPr lang="en-US" sz="2000" b="1" dirty="0" smtClean="0"/>
              <a:t>2013: ????</a:t>
            </a:r>
          </a:p>
        </p:txBody>
      </p:sp>
      <p:sp>
        <p:nvSpPr>
          <p:cNvPr id="3" name="Slide Number Placeholder 2"/>
          <p:cNvSpPr>
            <a:spLocks noGrp="1"/>
          </p:cNvSpPr>
          <p:nvPr>
            <p:ph type="sldNum" sz="quarter" idx="12"/>
          </p:nvPr>
        </p:nvSpPr>
        <p:spPr/>
        <p:txBody>
          <a:bodyPr/>
          <a:lstStyle/>
          <a:p>
            <a:fld id="{72F737B2-2E08-49DC-A6FF-38B9E078FB4D}" type="slidenum">
              <a:rPr lang="en-US" smtClean="0"/>
              <a:t>11</a:t>
            </a:fld>
            <a:endParaRPr lang="en-US" dirty="0"/>
          </a:p>
        </p:txBody>
      </p:sp>
    </p:spTree>
    <p:extLst>
      <p:ext uri="{BB962C8B-B14F-4D97-AF65-F5344CB8AC3E}">
        <p14:creationId xmlns:p14="http://schemas.microsoft.com/office/powerpoint/2010/main" val="2995365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715962"/>
          </a:xfrm>
        </p:spPr>
        <p:txBody>
          <a:bodyPr>
            <a:normAutofit fontScale="90000"/>
          </a:bodyPr>
          <a:lstStyle/>
          <a:p>
            <a:pPr marL="342900" lvl="0" indent="-342900"/>
            <a:r>
              <a:rPr lang="en-US" dirty="0" smtClean="0"/>
              <a:t>Motivation: Industrial support</a:t>
            </a:r>
            <a:endParaRPr lang="en-US" dirty="0"/>
          </a:p>
        </p:txBody>
      </p:sp>
      <p:pic>
        <p:nvPicPr>
          <p:cNvPr id="5" name="Picture 4"/>
          <p:cNvPicPr/>
          <p:nvPr/>
        </p:nvPicPr>
        <p:blipFill>
          <a:blip r:embed="rId2" cstate="print"/>
          <a:srcRect/>
          <a:stretch>
            <a:fillRect/>
          </a:stretch>
        </p:blipFill>
        <p:spPr bwMode="auto">
          <a:xfrm>
            <a:off x="-19050" y="533400"/>
            <a:ext cx="5057775" cy="2819400"/>
          </a:xfrm>
          <a:prstGeom prst="rect">
            <a:avLst/>
          </a:prstGeom>
          <a:noFill/>
          <a:ln w="9525">
            <a:noFill/>
            <a:miter lim="800000"/>
            <a:headEnd/>
            <a:tailEnd/>
          </a:ln>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1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284537"/>
            <a:ext cx="5694363" cy="35734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257799" y="762000"/>
            <a:ext cx="3865563" cy="2585323"/>
          </a:xfrm>
          <a:prstGeom prst="rect">
            <a:avLst/>
          </a:prstGeom>
          <a:noFill/>
        </p:spPr>
        <p:txBody>
          <a:bodyPr wrap="square" rtlCol="0">
            <a:spAutoFit/>
          </a:bodyPr>
          <a:lstStyle/>
          <a:p>
            <a:r>
              <a:rPr lang="en-US" dirty="0" smtClean="0"/>
              <a:t>“We </a:t>
            </a:r>
            <a:r>
              <a:rPr lang="en-US" dirty="0"/>
              <a:t>strongly endorse the proposed idea of establishing a PhD program in Wind Energy Sciences, Engineering and Policy (WESEP) at ISU, as there is a strong need in the industry for graduates having a PhD in WESEP, reflecting the interdisciplinary nature of the wind energy business</a:t>
            </a:r>
            <a:r>
              <a:rPr lang="en-US" dirty="0" smtClean="0"/>
              <a:t>.”</a:t>
            </a:r>
          </a:p>
          <a:p>
            <a:pPr algn="r"/>
            <a:r>
              <a:rPr lang="en-US" dirty="0" smtClean="0"/>
              <a:t>-Jianhui Wang, Argonne National Lab</a:t>
            </a:r>
            <a:endParaRPr lang="en-US" dirty="0"/>
          </a:p>
        </p:txBody>
      </p:sp>
      <p:sp>
        <p:nvSpPr>
          <p:cNvPr id="8" name="TextBox 7"/>
          <p:cNvSpPr txBox="1"/>
          <p:nvPr/>
        </p:nvSpPr>
        <p:spPr>
          <a:xfrm>
            <a:off x="0" y="3499723"/>
            <a:ext cx="3865563" cy="2862322"/>
          </a:xfrm>
          <a:prstGeom prst="rect">
            <a:avLst/>
          </a:prstGeom>
          <a:noFill/>
        </p:spPr>
        <p:txBody>
          <a:bodyPr wrap="square" rtlCol="0">
            <a:spAutoFit/>
          </a:bodyPr>
          <a:lstStyle/>
          <a:p>
            <a:r>
              <a:rPr lang="en-US" dirty="0" smtClean="0"/>
              <a:t>“</a:t>
            </a:r>
            <a:r>
              <a:rPr lang="en-US" dirty="0"/>
              <a:t>GE EA&amp;SE currently employs over 20</a:t>
            </a:r>
          </a:p>
          <a:p>
            <a:r>
              <a:rPr lang="en-US" dirty="0"/>
              <a:t>professionals at the PhD level, and we think it likely that we would make between 5 and 10 new PhD</a:t>
            </a:r>
          </a:p>
          <a:p>
            <a:r>
              <a:rPr lang="en-US" dirty="0"/>
              <a:t>hires over the next 5 years. I would expect that graduates of the proposed ISU WESEP PhD program to</a:t>
            </a:r>
          </a:p>
          <a:p>
            <a:r>
              <a:rPr lang="en-US" dirty="0"/>
              <a:t>compete very well for many of these positions.</a:t>
            </a:r>
            <a:endParaRPr lang="en-US" dirty="0" smtClean="0"/>
          </a:p>
          <a:p>
            <a:pPr algn="r"/>
            <a:r>
              <a:rPr lang="en-US" dirty="0" smtClean="0"/>
              <a:t>-Hamid </a:t>
            </a:r>
            <a:r>
              <a:rPr lang="en-US" dirty="0" err="1" smtClean="0"/>
              <a:t>Elahi</a:t>
            </a:r>
            <a:r>
              <a:rPr lang="en-US" dirty="0" smtClean="0"/>
              <a:t>, GE EA&amp;SE</a:t>
            </a:r>
            <a:endParaRPr lang="en-US" dirty="0"/>
          </a:p>
        </p:txBody>
      </p:sp>
      <p:sp>
        <p:nvSpPr>
          <p:cNvPr id="4" name="Slide Number Placeholder 3"/>
          <p:cNvSpPr>
            <a:spLocks noGrp="1"/>
          </p:cNvSpPr>
          <p:nvPr>
            <p:ph type="sldNum" sz="quarter" idx="12"/>
          </p:nvPr>
        </p:nvSpPr>
        <p:spPr>
          <a:xfrm>
            <a:off x="7010400" y="6492875"/>
            <a:ext cx="2133600" cy="365125"/>
          </a:xfrm>
        </p:spPr>
        <p:txBody>
          <a:bodyPr/>
          <a:lstStyle/>
          <a:p>
            <a:fld id="{72F737B2-2E08-49DC-A6FF-38B9E078FB4D}" type="slidenum">
              <a:rPr lang="en-US" smtClean="0"/>
              <a:t>12</a:t>
            </a:fld>
            <a:endParaRPr lang="en-US" dirty="0"/>
          </a:p>
        </p:txBody>
      </p:sp>
    </p:spTree>
    <p:extLst>
      <p:ext uri="{BB962C8B-B14F-4D97-AF65-F5344CB8AC3E}">
        <p14:creationId xmlns:p14="http://schemas.microsoft.com/office/powerpoint/2010/main" val="2090807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715962"/>
          </a:xfrm>
        </p:spPr>
        <p:txBody>
          <a:bodyPr>
            <a:normAutofit fontScale="90000"/>
          </a:bodyPr>
          <a:lstStyle/>
          <a:p>
            <a:pPr marL="342900" lvl="0" indent="-342900"/>
            <a:r>
              <a:rPr lang="en-US" dirty="0" smtClean="0"/>
              <a:t>Motivation: See posted document</a:t>
            </a:r>
            <a:endParaRPr 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Slide Number Placeholder 3"/>
          <p:cNvSpPr>
            <a:spLocks noGrp="1"/>
          </p:cNvSpPr>
          <p:nvPr>
            <p:ph type="sldNum" sz="quarter" idx="12"/>
          </p:nvPr>
        </p:nvSpPr>
        <p:spPr>
          <a:xfrm>
            <a:off x="7010400" y="6492875"/>
            <a:ext cx="2133600" cy="365125"/>
          </a:xfrm>
        </p:spPr>
        <p:txBody>
          <a:bodyPr/>
          <a:lstStyle/>
          <a:p>
            <a:fld id="{72F737B2-2E08-49DC-A6FF-38B9E078FB4D}" type="slidenum">
              <a:rPr lang="en-US" smtClean="0"/>
              <a:t>13</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 y="685800"/>
            <a:ext cx="7562850" cy="5000625"/>
          </a:xfrm>
          <a:prstGeom prst="rect">
            <a:avLst/>
          </a:prstGeom>
          <a:solidFill>
            <a:schemeClr val="tx2">
              <a:lumMod val="20000"/>
              <a:lumOff val="80000"/>
            </a:schemeClr>
          </a:solidFill>
          <a:ln>
            <a:noFill/>
          </a:ln>
          <a:effectLst/>
        </p:spPr>
      </p:pic>
      <p:sp>
        <p:nvSpPr>
          <p:cNvPr id="7" name="TextBox 6"/>
          <p:cNvSpPr txBox="1"/>
          <p:nvPr/>
        </p:nvSpPr>
        <p:spPr>
          <a:xfrm>
            <a:off x="723900" y="6019800"/>
            <a:ext cx="4914900" cy="369332"/>
          </a:xfrm>
          <a:prstGeom prst="rect">
            <a:avLst/>
          </a:prstGeom>
          <a:noFill/>
        </p:spPr>
        <p:txBody>
          <a:bodyPr wrap="square" rtlCol="0">
            <a:spAutoFit/>
          </a:bodyPr>
          <a:lstStyle/>
          <a:p>
            <a:r>
              <a:rPr lang="en-US" dirty="0" smtClean="0">
                <a:hlinkClick r:id="rId3"/>
              </a:rPr>
              <a:t>home.eng.iastate.edu/~</a:t>
            </a:r>
            <a:r>
              <a:rPr lang="en-US" dirty="0" err="1" smtClean="0">
                <a:hlinkClick r:id="rId3"/>
              </a:rPr>
              <a:t>jdm</a:t>
            </a:r>
            <a:r>
              <a:rPr lang="en-US" dirty="0" smtClean="0">
                <a:hlinkClick r:id="rId3"/>
              </a:rPr>
              <a:t>/wesep594/index.htm</a:t>
            </a:r>
            <a:r>
              <a:rPr lang="en-US" dirty="0" smtClean="0"/>
              <a:t> </a:t>
            </a:r>
            <a:endParaRPr lang="en-US" dirty="0"/>
          </a:p>
        </p:txBody>
      </p:sp>
      <p:sp>
        <p:nvSpPr>
          <p:cNvPr id="9" name="Rectangle 8"/>
          <p:cNvSpPr/>
          <p:nvPr/>
        </p:nvSpPr>
        <p:spPr>
          <a:xfrm>
            <a:off x="723900" y="838200"/>
            <a:ext cx="7629525" cy="5000625"/>
          </a:xfrm>
          <a:prstGeom prst="rect">
            <a:avLst/>
          </a:prstGeom>
          <a:solidFill>
            <a:schemeClr val="tx2">
              <a:lumMod val="20000"/>
              <a:lumOff val="80000"/>
              <a:alpha val="30000"/>
            </a:schemeClr>
          </a:solid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613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762000"/>
            <a:ext cx="6934200" cy="3046988"/>
          </a:xfrm>
          <a:prstGeom prst="rect">
            <a:avLst/>
          </a:prstGeom>
          <a:solidFill>
            <a:srgbClr val="FFFF00"/>
          </a:solid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6038"/>
            <a:ext cx="8229600" cy="715962"/>
          </a:xfrm>
        </p:spPr>
        <p:txBody>
          <a:bodyPr>
            <a:normAutofit fontScale="90000"/>
          </a:bodyPr>
          <a:lstStyle/>
          <a:p>
            <a:pPr marL="342900" lvl="0" indent="-342900"/>
            <a:r>
              <a:rPr lang="en-US" dirty="0" smtClean="0"/>
              <a:t>Status of WESEP PhD Approval Process</a:t>
            </a:r>
            <a:endParaRPr 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228601" y="762000"/>
            <a:ext cx="6857999" cy="3046988"/>
          </a:xfrm>
          <a:prstGeom prst="rect">
            <a:avLst/>
          </a:prstGeom>
          <a:noFill/>
        </p:spPr>
        <p:txBody>
          <a:bodyPr wrap="square" rtlCol="0">
            <a:spAutoFit/>
          </a:bodyPr>
          <a:lstStyle/>
          <a:p>
            <a:pPr marL="514350" indent="-514350">
              <a:buAutoNum type="arabicPeriod"/>
            </a:pPr>
            <a:r>
              <a:rPr lang="en-US" sz="3200" dirty="0" smtClean="0"/>
              <a:t>Participating departments &amp; colleges</a:t>
            </a:r>
          </a:p>
          <a:p>
            <a:pPr marL="514350" indent="-514350">
              <a:buAutoNum type="arabicPeriod"/>
            </a:pPr>
            <a:r>
              <a:rPr lang="en-US" sz="3200" dirty="0" smtClean="0"/>
              <a:t>University of Iowa and UNI</a:t>
            </a:r>
          </a:p>
          <a:p>
            <a:pPr marL="514350" indent="-514350">
              <a:buAutoNum type="arabicPeriod"/>
            </a:pPr>
            <a:r>
              <a:rPr lang="en-US" sz="3200" dirty="0" smtClean="0"/>
              <a:t>Graduate college</a:t>
            </a:r>
          </a:p>
          <a:p>
            <a:pPr marL="514350" indent="-514350">
              <a:buAutoNum type="arabicPeriod"/>
            </a:pPr>
            <a:r>
              <a:rPr lang="en-US" sz="3200" dirty="0" smtClean="0"/>
              <a:t>Academic affairs council</a:t>
            </a:r>
          </a:p>
          <a:p>
            <a:pPr marL="514350" indent="-514350">
              <a:buAutoNum type="arabicPeriod"/>
            </a:pPr>
            <a:r>
              <a:rPr lang="en-US" sz="3200" dirty="0" smtClean="0"/>
              <a:t>Faculty senate, to occur on 9/11/12</a:t>
            </a:r>
          </a:p>
          <a:p>
            <a:pPr marL="514350" indent="-514350">
              <a:buAutoNum type="arabicPeriod"/>
            </a:pPr>
            <a:r>
              <a:rPr lang="en-US" sz="3200" dirty="0" smtClean="0"/>
              <a:t>Board of Regents 12/5/12</a:t>
            </a:r>
            <a:endParaRPr lang="en-US" sz="3200" dirty="0"/>
          </a:p>
        </p:txBody>
      </p:sp>
      <p:sp>
        <p:nvSpPr>
          <p:cNvPr id="7" name="TextBox 6"/>
          <p:cNvSpPr txBox="1"/>
          <p:nvPr/>
        </p:nvSpPr>
        <p:spPr>
          <a:xfrm>
            <a:off x="2657928" y="3987486"/>
            <a:ext cx="1600200" cy="707886"/>
          </a:xfrm>
          <a:prstGeom prst="rect">
            <a:avLst/>
          </a:prstGeom>
          <a:solidFill>
            <a:srgbClr val="FFFF00"/>
          </a:solidFill>
          <a:ln>
            <a:solidFill>
              <a:schemeClr val="tx1"/>
            </a:solidFill>
          </a:ln>
        </p:spPr>
        <p:txBody>
          <a:bodyPr wrap="square" rtlCol="0">
            <a:spAutoFit/>
          </a:bodyPr>
          <a:lstStyle/>
          <a:p>
            <a:pPr algn="ctr"/>
            <a:r>
              <a:rPr lang="en-US" sz="4000" dirty="0" smtClean="0"/>
              <a:t>DONE</a:t>
            </a:r>
            <a:endParaRPr lang="en-US" sz="4000" dirty="0"/>
          </a:p>
        </p:txBody>
      </p:sp>
      <p:sp>
        <p:nvSpPr>
          <p:cNvPr id="8" name="TextBox 7"/>
          <p:cNvSpPr txBox="1"/>
          <p:nvPr/>
        </p:nvSpPr>
        <p:spPr>
          <a:xfrm>
            <a:off x="718457" y="5029200"/>
            <a:ext cx="5410200" cy="369332"/>
          </a:xfrm>
          <a:prstGeom prst="rect">
            <a:avLst/>
          </a:prstGeom>
          <a:noFill/>
        </p:spPr>
        <p:txBody>
          <a:bodyPr wrap="square" rtlCol="0">
            <a:spAutoFit/>
          </a:bodyPr>
          <a:lstStyle/>
          <a:p>
            <a:r>
              <a:rPr lang="en-US" dirty="0" smtClean="0"/>
              <a:t>Acknowledgement: Professor John Jackman</a:t>
            </a:r>
            <a:endParaRPr lang="en-US" dirty="0"/>
          </a:p>
        </p:txBody>
      </p:sp>
      <p:sp>
        <p:nvSpPr>
          <p:cNvPr id="9" name="Slide Number Placeholder 8"/>
          <p:cNvSpPr>
            <a:spLocks noGrp="1"/>
          </p:cNvSpPr>
          <p:nvPr>
            <p:ph type="sldNum" sz="quarter" idx="12"/>
          </p:nvPr>
        </p:nvSpPr>
        <p:spPr/>
        <p:txBody>
          <a:bodyPr/>
          <a:lstStyle/>
          <a:p>
            <a:fld id="{72F737B2-2E08-49DC-A6FF-38B9E078FB4D}" type="slidenum">
              <a:rPr lang="en-US" smtClean="0"/>
              <a:t>14</a:t>
            </a:fld>
            <a:endParaRPr lang="en-US" dirty="0"/>
          </a:p>
        </p:txBody>
      </p:sp>
    </p:spTree>
    <p:extLst>
      <p:ext uri="{BB962C8B-B14F-4D97-AF65-F5344CB8AC3E}">
        <p14:creationId xmlns:p14="http://schemas.microsoft.com/office/powerpoint/2010/main" val="2556809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715962"/>
          </a:xfrm>
        </p:spPr>
        <p:txBody>
          <a:bodyPr>
            <a:normAutofit fontScale="90000"/>
          </a:bodyPr>
          <a:lstStyle/>
          <a:p>
            <a:pPr marL="342900" lvl="0" indent="-342900"/>
            <a:r>
              <a:rPr lang="en-US" dirty="0" smtClean="0"/>
              <a:t>Why WESEP will be successful</a:t>
            </a:r>
            <a:endParaRPr lang="en-US" dirty="0"/>
          </a:p>
        </p:txBody>
      </p:sp>
      <p:sp>
        <p:nvSpPr>
          <p:cNvPr id="4" name="Subtitle 2"/>
          <p:cNvSpPr txBox="1">
            <a:spLocks/>
          </p:cNvSpPr>
          <p:nvPr/>
        </p:nvSpPr>
        <p:spPr>
          <a:xfrm>
            <a:off x="228600" y="685800"/>
            <a:ext cx="89154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b="1" dirty="0" smtClean="0"/>
              <a:t>Student demand is here</a:t>
            </a:r>
          </a:p>
          <a:p>
            <a:r>
              <a:rPr lang="en-US" sz="2600" b="1" dirty="0" smtClean="0"/>
              <a:t>Industrial, academic, government demand is here</a:t>
            </a:r>
          </a:p>
          <a:p>
            <a:r>
              <a:rPr lang="en-US" sz="2600" b="1" dirty="0"/>
              <a:t>There is strong </a:t>
            </a:r>
            <a:r>
              <a:rPr lang="en-US" sz="2600" b="1" dirty="0" smtClean="0"/>
              <a:t>support support from COE admin (one of 3 $500k Venture Fund activities); its interdisciplinary nature makes it attractive to university admin</a:t>
            </a:r>
          </a:p>
          <a:p>
            <a:r>
              <a:rPr lang="en-US" sz="2600" b="1" dirty="0" smtClean="0"/>
              <a:t>Financially strong research base at ISU:</a:t>
            </a:r>
          </a:p>
          <a:p>
            <a:pPr lvl="1"/>
            <a:r>
              <a:rPr lang="en-US" sz="2400" b="1" dirty="0" smtClean="0"/>
              <a:t>A $3.1M, 5-year NSF IGERT, renewable w/more $ to 10 </a:t>
            </a:r>
            <a:r>
              <a:rPr lang="en-US" sz="2400" b="1" dirty="0" err="1" smtClean="0"/>
              <a:t>yrs</a:t>
            </a:r>
            <a:endParaRPr lang="en-US" sz="2400" b="1" dirty="0" smtClean="0"/>
          </a:p>
          <a:p>
            <a:pPr lvl="1"/>
            <a:r>
              <a:rPr lang="en-US" sz="2400" b="1" dirty="0" smtClean="0"/>
              <a:t>Several DOE projects, state projects, industry projects</a:t>
            </a:r>
          </a:p>
          <a:p>
            <a:r>
              <a:rPr lang="en-US" sz="2600" b="1" dirty="0"/>
              <a:t>V</a:t>
            </a:r>
            <a:r>
              <a:rPr lang="en-US" sz="2600" b="1" dirty="0" smtClean="0"/>
              <a:t>ery healthy industrial support</a:t>
            </a:r>
          </a:p>
          <a:p>
            <a:r>
              <a:rPr lang="en-US" sz="2600" b="1" dirty="0" smtClean="0"/>
              <a:t>Although today’s politics suggest Federal support for wind may diminish in next few years, long-term demand for clean energy is unavoidable, ultimately resulting in heavy wind-reliance </a:t>
            </a:r>
          </a:p>
        </p:txBody>
      </p:sp>
      <p:sp>
        <p:nvSpPr>
          <p:cNvPr id="3" name="Slide Number Placeholder 2"/>
          <p:cNvSpPr>
            <a:spLocks noGrp="1"/>
          </p:cNvSpPr>
          <p:nvPr>
            <p:ph type="sldNum" sz="quarter" idx="12"/>
          </p:nvPr>
        </p:nvSpPr>
        <p:spPr/>
        <p:txBody>
          <a:bodyPr/>
          <a:lstStyle/>
          <a:p>
            <a:fld id="{72F737B2-2E08-49DC-A6FF-38B9E078FB4D}" type="slidenum">
              <a:rPr lang="en-US" smtClean="0"/>
              <a:t>15</a:t>
            </a:fld>
            <a:endParaRPr lang="en-US" dirty="0"/>
          </a:p>
        </p:txBody>
      </p:sp>
      <p:sp>
        <p:nvSpPr>
          <p:cNvPr id="5" name="Rectangle 4"/>
          <p:cNvSpPr/>
          <p:nvPr/>
        </p:nvSpPr>
        <p:spPr>
          <a:xfrm>
            <a:off x="228600" y="4724400"/>
            <a:ext cx="8763000" cy="1600200"/>
          </a:xfrm>
          <a:prstGeom prst="rect">
            <a:avLst/>
          </a:prstGeom>
          <a:solidFill>
            <a:schemeClr val="tx2">
              <a:lumMod val="20000"/>
              <a:lumOff val="80000"/>
              <a:alpha val="30000"/>
            </a:schemeClr>
          </a:solid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2076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p:cNvSpPr txBox="1"/>
          <p:nvPr/>
        </p:nvSpPr>
        <p:spPr>
          <a:xfrm>
            <a:off x="0" y="1219200"/>
            <a:ext cx="9067799" cy="1431161"/>
          </a:xfrm>
          <a:prstGeom prst="rect">
            <a:avLst/>
          </a:prstGeom>
          <a:noFill/>
        </p:spPr>
        <p:txBody>
          <a:bodyPr wrap="square" rtlCol="0">
            <a:spAutoFit/>
          </a:bodyPr>
          <a:lstStyle/>
          <a:p>
            <a:r>
              <a:rPr lang="en-US" sz="2900" dirty="0" smtClean="0"/>
              <a:t>The WESEP PhD </a:t>
            </a:r>
            <a:r>
              <a:rPr lang="en-US" sz="2900" dirty="0"/>
              <a:t>degree </a:t>
            </a:r>
            <a:r>
              <a:rPr lang="en-US" sz="2900" dirty="0" smtClean="0"/>
              <a:t>crosses boundaries between </a:t>
            </a:r>
          </a:p>
          <a:p>
            <a:pPr marL="457200" indent="-457200">
              <a:buFont typeface="Arial" pitchFamily="34" charset="0"/>
              <a:buChar char="•"/>
            </a:pPr>
            <a:r>
              <a:rPr lang="en-US" sz="2900" dirty="0" err="1" smtClean="0"/>
              <a:t>Atmos</a:t>
            </a:r>
            <a:r>
              <a:rPr lang="en-US" sz="2900" dirty="0" smtClean="0"/>
              <a:t> science, Econ, Statistics, </a:t>
            </a:r>
            <a:r>
              <a:rPr lang="en-US" sz="2900" dirty="0" err="1" smtClean="0"/>
              <a:t>Engr</a:t>
            </a:r>
            <a:r>
              <a:rPr lang="en-US" sz="2900" dirty="0" smtClean="0"/>
              <a:t>, Policy, Finance</a:t>
            </a:r>
          </a:p>
          <a:p>
            <a:pPr marL="457200" indent="-457200">
              <a:buFont typeface="Arial" pitchFamily="34" charset="0"/>
              <a:buChar char="•"/>
            </a:pPr>
            <a:r>
              <a:rPr lang="en-US" sz="2900" dirty="0" smtClean="0"/>
              <a:t>Within engineering: AE, CE, EE, IMSE, ME, &amp; Materials</a:t>
            </a:r>
          </a:p>
        </p:txBody>
      </p:sp>
      <p:sp>
        <p:nvSpPr>
          <p:cNvPr id="6" name="Title 1"/>
          <p:cNvSpPr>
            <a:spLocks noGrp="1"/>
          </p:cNvSpPr>
          <p:nvPr>
            <p:ph type="title"/>
          </p:nvPr>
        </p:nvSpPr>
        <p:spPr>
          <a:xfrm>
            <a:off x="457200" y="46038"/>
            <a:ext cx="8229600" cy="715962"/>
          </a:xfrm>
        </p:spPr>
        <p:txBody>
          <a:bodyPr>
            <a:normAutofit fontScale="90000"/>
          </a:bodyPr>
          <a:lstStyle/>
          <a:p>
            <a:pPr marL="342900" lvl="0" indent="-342900"/>
            <a:r>
              <a:rPr lang="en-US" dirty="0" smtClean="0"/>
              <a:t>Why WESEP will be successful</a:t>
            </a:r>
            <a:endParaRPr lang="en-US" dirty="0"/>
          </a:p>
        </p:txBody>
      </p:sp>
      <p:sp>
        <p:nvSpPr>
          <p:cNvPr id="8" name="TextBox 7"/>
          <p:cNvSpPr txBox="1"/>
          <p:nvPr/>
        </p:nvSpPr>
        <p:spPr>
          <a:xfrm>
            <a:off x="76200" y="2667000"/>
            <a:ext cx="8991599" cy="2308324"/>
          </a:xfrm>
          <a:prstGeom prst="rect">
            <a:avLst/>
          </a:prstGeom>
          <a:noFill/>
        </p:spPr>
        <p:txBody>
          <a:bodyPr wrap="square" rtlCol="0">
            <a:spAutoFit/>
          </a:bodyPr>
          <a:lstStyle/>
          <a:p>
            <a:r>
              <a:rPr lang="en-US" sz="2400" dirty="0" smtClean="0"/>
              <a:t>And so this </a:t>
            </a:r>
            <a:r>
              <a:rPr lang="en-US" sz="2400" dirty="0"/>
              <a:t>degree will enable you to work effectively across all of these </a:t>
            </a:r>
            <a:r>
              <a:rPr lang="en-US" sz="2400" dirty="0" smtClean="0"/>
              <a:t>boundaries.</a:t>
            </a:r>
          </a:p>
          <a:p>
            <a:endParaRPr lang="en-US" sz="2400" dirty="0"/>
          </a:p>
          <a:p>
            <a:r>
              <a:rPr lang="en-US" sz="2400" dirty="0" smtClean="0"/>
              <a:t>Perhaps of more importance, we intend to provide you with a foundation of “boundary crossing,” enabling you to work effectively in the seams of different disciplines that you will encounter in the future. </a:t>
            </a:r>
          </a:p>
        </p:txBody>
      </p:sp>
      <p:sp>
        <p:nvSpPr>
          <p:cNvPr id="9" name="Slide Number Placeholder 8"/>
          <p:cNvSpPr>
            <a:spLocks noGrp="1"/>
          </p:cNvSpPr>
          <p:nvPr>
            <p:ph type="sldNum" sz="quarter" idx="12"/>
          </p:nvPr>
        </p:nvSpPr>
        <p:spPr/>
        <p:txBody>
          <a:bodyPr/>
          <a:lstStyle/>
          <a:p>
            <a:fld id="{72F737B2-2E08-49DC-A6FF-38B9E078FB4D}" type="slidenum">
              <a:rPr lang="en-US" smtClean="0"/>
              <a:t>16</a:t>
            </a:fld>
            <a:endParaRPr lang="en-US" dirty="0"/>
          </a:p>
        </p:txBody>
      </p:sp>
    </p:spTree>
    <p:extLst>
      <p:ext uri="{BB962C8B-B14F-4D97-AF65-F5344CB8AC3E}">
        <p14:creationId xmlns:p14="http://schemas.microsoft.com/office/powerpoint/2010/main" val="36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lvl="0" indent="-342900"/>
            <a:r>
              <a:rPr lang="en-US" dirty="0" smtClean="0"/>
              <a:t>Housekeeping: Room and Computer</a:t>
            </a:r>
            <a:endParaRPr lang="en-US" dirty="0"/>
          </a:p>
        </p:txBody>
      </p:sp>
      <p:sp>
        <p:nvSpPr>
          <p:cNvPr id="3" name="Subtitle 2"/>
          <p:cNvSpPr>
            <a:spLocks noGrp="1"/>
          </p:cNvSpPr>
          <p:nvPr>
            <p:ph type="subTitle" idx="4294967295"/>
          </p:nvPr>
        </p:nvSpPr>
        <p:spPr>
          <a:xfrm>
            <a:off x="0" y="1676400"/>
            <a:ext cx="9144000" cy="4114800"/>
          </a:xfrm>
        </p:spPr>
        <p:txBody>
          <a:bodyPr>
            <a:normAutofit fontScale="92500" lnSpcReduction="20000"/>
          </a:bodyPr>
          <a:lstStyle/>
          <a:p>
            <a:r>
              <a:rPr lang="en-US" sz="3000" b="1" dirty="0" smtClean="0"/>
              <a:t>Room 1131, </a:t>
            </a:r>
            <a:r>
              <a:rPr lang="en-US" sz="3000" b="1" dirty="0" err="1" smtClean="0"/>
              <a:t>Coover</a:t>
            </a:r>
            <a:r>
              <a:rPr lang="en-US" sz="3000" b="1" dirty="0" smtClean="0"/>
              <a:t>: </a:t>
            </a:r>
          </a:p>
          <a:p>
            <a:pPr marL="0" indent="0">
              <a:buNone/>
            </a:pPr>
            <a:r>
              <a:rPr lang="en-US" sz="3000" b="1" dirty="0"/>
              <a:t>	</a:t>
            </a:r>
            <a:r>
              <a:rPr lang="en-US" sz="3000" b="1" dirty="0" smtClean="0"/>
              <a:t>	“WESEP Community Learning Center”</a:t>
            </a:r>
          </a:p>
          <a:p>
            <a:r>
              <a:rPr lang="en-US" sz="3000" b="1" dirty="0" smtClean="0"/>
              <a:t>See Barb to obtain key</a:t>
            </a:r>
          </a:p>
          <a:p>
            <a:r>
              <a:rPr lang="en-US" sz="3000" b="1" dirty="0" smtClean="0"/>
              <a:t>Will purchase computer for your desk if you need it</a:t>
            </a:r>
          </a:p>
          <a:p>
            <a:r>
              <a:rPr lang="en-US" sz="3000" b="1" dirty="0" smtClean="0"/>
              <a:t>Office in </a:t>
            </a:r>
            <a:r>
              <a:rPr lang="en-US" sz="3000" b="1" dirty="0" err="1" smtClean="0"/>
              <a:t>Coover</a:t>
            </a:r>
            <a:r>
              <a:rPr lang="en-US" sz="3000" b="1" dirty="0" smtClean="0"/>
              <a:t> </a:t>
            </a:r>
            <a:r>
              <a:rPr lang="en-US" sz="3000" b="1" dirty="0" err="1" smtClean="0"/>
              <a:t>vs</a:t>
            </a:r>
            <a:r>
              <a:rPr lang="en-US" sz="3000" b="1" dirty="0" smtClean="0"/>
              <a:t> in the building of home department:</a:t>
            </a:r>
          </a:p>
          <a:p>
            <a:pPr lvl="1"/>
            <a:r>
              <a:rPr lang="en-US" sz="2600" b="1" dirty="0" smtClean="0"/>
              <a:t>Strength: proximity to other WESEP students</a:t>
            </a:r>
          </a:p>
          <a:p>
            <a:pPr lvl="1"/>
            <a:r>
              <a:rPr lang="en-US" sz="2600" b="1" dirty="0" smtClean="0"/>
              <a:t>Weakness: remoteness from advisor</a:t>
            </a:r>
          </a:p>
          <a:p>
            <a:pPr lvl="1"/>
            <a:r>
              <a:rPr lang="en-US" sz="2600" b="1" dirty="0" smtClean="0"/>
              <a:t>Take advantage of strength, compensate for weakness</a:t>
            </a:r>
          </a:p>
          <a:p>
            <a:pPr marL="857250" lvl="2" indent="0">
              <a:buNone/>
            </a:pPr>
            <a:r>
              <a:rPr lang="en-US" sz="2200" b="1" dirty="0" smtClean="0">
                <a:sym typeface="Wingdings" pitchFamily="2" charset="2"/>
              </a:rPr>
              <a:t> Interact heavily with this group of IGERT fellows</a:t>
            </a:r>
          </a:p>
          <a:p>
            <a:pPr marL="857250" lvl="2" indent="0">
              <a:buNone/>
            </a:pPr>
            <a:r>
              <a:rPr lang="en-US" sz="2200" b="1" dirty="0" smtClean="0">
                <a:sym typeface="Wingdings" pitchFamily="2" charset="2"/>
              </a:rPr>
              <a:t> Have arranged meeting times with advisor</a:t>
            </a:r>
            <a:endParaRPr lang="en-US" sz="3100" b="1" dirty="0" smtClean="0"/>
          </a:p>
        </p:txBody>
      </p:sp>
      <p:sp>
        <p:nvSpPr>
          <p:cNvPr id="4" name="Slide Number Placeholder 3"/>
          <p:cNvSpPr>
            <a:spLocks noGrp="1"/>
          </p:cNvSpPr>
          <p:nvPr>
            <p:ph type="sldNum" sz="quarter" idx="12"/>
          </p:nvPr>
        </p:nvSpPr>
        <p:spPr/>
        <p:txBody>
          <a:bodyPr/>
          <a:lstStyle/>
          <a:p>
            <a:fld id="{72F737B2-2E08-49DC-A6FF-38B9E078FB4D}" type="slidenum">
              <a:rPr lang="en-US" smtClean="0"/>
              <a:t>17</a:t>
            </a:fld>
            <a:endParaRPr lang="en-US" dirty="0"/>
          </a:p>
        </p:txBody>
      </p:sp>
      <p:sp>
        <p:nvSpPr>
          <p:cNvPr id="5" name="Rectangle 4"/>
          <p:cNvSpPr/>
          <p:nvPr/>
        </p:nvSpPr>
        <p:spPr>
          <a:xfrm>
            <a:off x="0" y="533400"/>
            <a:ext cx="8991600" cy="5305425"/>
          </a:xfrm>
          <a:prstGeom prst="rect">
            <a:avLst/>
          </a:prstGeom>
          <a:solidFill>
            <a:schemeClr val="tx2">
              <a:lumMod val="20000"/>
              <a:lumOff val="80000"/>
              <a:alpha val="30000"/>
            </a:schemeClr>
          </a:solid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02929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20882" y="4626858"/>
            <a:ext cx="1319876" cy="1164342"/>
          </a:xfrm>
          <a:prstGeom prst="rect">
            <a:avLst/>
          </a:prstGeom>
          <a:solidFill>
            <a:srgbClr val="FFFF00"/>
          </a:solidFill>
          <a:ln w="12700">
            <a:solidFill>
              <a:schemeClr val="accent5">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Desk #10</a:t>
            </a:r>
          </a:p>
          <a:p>
            <a:pPr algn="ctr"/>
            <a:r>
              <a:rPr lang="en-US" sz="1200" dirty="0" smtClean="0"/>
              <a:t>Empty</a:t>
            </a:r>
            <a:endParaRPr lang="en-US" sz="1200" dirty="0"/>
          </a:p>
        </p:txBody>
      </p:sp>
      <p:sp>
        <p:nvSpPr>
          <p:cNvPr id="14" name="Rectangle 13"/>
          <p:cNvSpPr/>
          <p:nvPr/>
        </p:nvSpPr>
        <p:spPr>
          <a:xfrm>
            <a:off x="7024581" y="3221855"/>
            <a:ext cx="1319876" cy="1273946"/>
          </a:xfrm>
          <a:prstGeom prst="rect">
            <a:avLst/>
          </a:prstGeom>
          <a:solidFill>
            <a:srgbClr val="FFFF00"/>
          </a:solidFill>
          <a:ln w="12700">
            <a:solidFill>
              <a:schemeClr val="accent5">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Desk #4</a:t>
            </a:r>
          </a:p>
          <a:p>
            <a:pPr algn="ctr"/>
            <a:r>
              <a:rPr lang="en-US" sz="1200" dirty="0" smtClean="0"/>
              <a:t>David </a:t>
            </a:r>
            <a:r>
              <a:rPr lang="en-US" sz="1200" dirty="0" err="1" smtClean="0"/>
              <a:t>Jahn</a:t>
            </a:r>
            <a:endParaRPr lang="en-US" sz="1200" dirty="0"/>
          </a:p>
        </p:txBody>
      </p:sp>
      <p:sp>
        <p:nvSpPr>
          <p:cNvPr id="15" name="Rectangle 14"/>
          <p:cNvSpPr/>
          <p:nvPr/>
        </p:nvSpPr>
        <p:spPr>
          <a:xfrm>
            <a:off x="7048255" y="1609072"/>
            <a:ext cx="1319876" cy="1362728"/>
          </a:xfrm>
          <a:prstGeom prst="rect">
            <a:avLst/>
          </a:prstGeom>
          <a:solidFill>
            <a:schemeClr val="accent5">
              <a:lumMod val="20000"/>
              <a:lumOff val="80000"/>
            </a:schemeClr>
          </a:solidFill>
          <a:ln w="12700">
            <a:solidFill>
              <a:schemeClr val="accent5">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Desk #3</a:t>
            </a:r>
          </a:p>
          <a:p>
            <a:pPr algn="ctr"/>
            <a:r>
              <a:rPr lang="en-US" sz="1200" dirty="0" err="1" smtClean="0"/>
              <a:t>Vasiliki</a:t>
            </a:r>
            <a:r>
              <a:rPr lang="en-US" sz="1200" dirty="0" smtClean="0"/>
              <a:t> </a:t>
            </a:r>
            <a:r>
              <a:rPr lang="en-US" sz="1200" dirty="0" err="1" smtClean="0"/>
              <a:t>Dimitra</a:t>
            </a:r>
            <a:endParaRPr lang="en-US" sz="1200" dirty="0"/>
          </a:p>
        </p:txBody>
      </p:sp>
      <p:sp>
        <p:nvSpPr>
          <p:cNvPr id="16" name="Rectangle 15"/>
          <p:cNvSpPr/>
          <p:nvPr/>
        </p:nvSpPr>
        <p:spPr>
          <a:xfrm>
            <a:off x="5701006" y="1600200"/>
            <a:ext cx="1319876" cy="1371604"/>
          </a:xfrm>
          <a:prstGeom prst="rect">
            <a:avLst/>
          </a:prstGeom>
          <a:solidFill>
            <a:srgbClr val="FFFF00"/>
          </a:solidFill>
          <a:ln w="12700">
            <a:solidFill>
              <a:schemeClr val="accent5">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Desk #11</a:t>
            </a:r>
          </a:p>
          <a:p>
            <a:pPr algn="ctr"/>
            <a:r>
              <a:rPr lang="en-US" sz="1200" dirty="0" smtClean="0"/>
              <a:t>Ashley </a:t>
            </a:r>
            <a:r>
              <a:rPr lang="en-US" sz="1200" dirty="0" err="1" smtClean="0"/>
              <a:t>Mui</a:t>
            </a:r>
            <a:endParaRPr lang="en-US" sz="1200" dirty="0"/>
          </a:p>
        </p:txBody>
      </p:sp>
      <p:sp>
        <p:nvSpPr>
          <p:cNvPr id="17" name="Rectangle 16"/>
          <p:cNvSpPr/>
          <p:nvPr/>
        </p:nvSpPr>
        <p:spPr>
          <a:xfrm>
            <a:off x="4350058" y="1609072"/>
            <a:ext cx="1319876" cy="1362728"/>
          </a:xfrm>
          <a:prstGeom prst="rect">
            <a:avLst/>
          </a:prstGeom>
          <a:solidFill>
            <a:schemeClr val="accent5">
              <a:lumMod val="20000"/>
              <a:lumOff val="80000"/>
            </a:schemeClr>
          </a:solidFill>
          <a:ln w="12700">
            <a:solidFill>
              <a:schemeClr val="accent5">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Desk #2</a:t>
            </a:r>
          </a:p>
          <a:p>
            <a:pPr algn="ctr"/>
            <a:r>
              <a:rPr lang="en-US" sz="1200" dirty="0" smtClean="0"/>
              <a:t>Santiago </a:t>
            </a:r>
            <a:r>
              <a:rPr lang="en-US" sz="1200" dirty="0" err="1" smtClean="0"/>
              <a:t>Lemos</a:t>
            </a:r>
            <a:endParaRPr lang="en-US" sz="1200" dirty="0"/>
          </a:p>
        </p:txBody>
      </p:sp>
      <p:sp>
        <p:nvSpPr>
          <p:cNvPr id="18" name="Rectangle 17"/>
          <p:cNvSpPr/>
          <p:nvPr/>
        </p:nvSpPr>
        <p:spPr>
          <a:xfrm>
            <a:off x="2829850" y="1597978"/>
            <a:ext cx="1319876" cy="1367164"/>
          </a:xfrm>
          <a:prstGeom prst="rect">
            <a:avLst/>
          </a:prstGeom>
          <a:solidFill>
            <a:srgbClr val="FFFF00"/>
          </a:solidFill>
          <a:ln w="12700">
            <a:solidFill>
              <a:schemeClr val="accent5">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Desk #5</a:t>
            </a:r>
          </a:p>
          <a:p>
            <a:pPr algn="ctr"/>
            <a:r>
              <a:rPr lang="en-US" sz="1200" dirty="0" smtClean="0"/>
              <a:t>Empty</a:t>
            </a:r>
            <a:endParaRPr lang="en-US" sz="1200" dirty="0"/>
          </a:p>
        </p:txBody>
      </p:sp>
      <p:sp>
        <p:nvSpPr>
          <p:cNvPr id="19" name="Rectangle 18"/>
          <p:cNvSpPr/>
          <p:nvPr/>
        </p:nvSpPr>
        <p:spPr>
          <a:xfrm>
            <a:off x="381000" y="1600197"/>
            <a:ext cx="1219200" cy="1371603"/>
          </a:xfrm>
          <a:prstGeom prst="rect">
            <a:avLst/>
          </a:prstGeom>
          <a:solidFill>
            <a:schemeClr val="accent5">
              <a:lumMod val="20000"/>
              <a:lumOff val="80000"/>
            </a:schemeClr>
          </a:solidFill>
          <a:ln w="12700">
            <a:solidFill>
              <a:schemeClr val="accent5">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Desk #7</a:t>
            </a:r>
          </a:p>
          <a:p>
            <a:pPr algn="ctr"/>
            <a:r>
              <a:rPr lang="en-US" sz="1200" dirty="0" smtClean="0"/>
              <a:t>Joseph </a:t>
            </a:r>
            <a:r>
              <a:rPr lang="en-US" sz="1200" dirty="0" err="1" smtClean="0"/>
              <a:t>Slegers</a:t>
            </a:r>
            <a:endParaRPr lang="en-US" sz="1200" dirty="0"/>
          </a:p>
        </p:txBody>
      </p:sp>
      <p:sp>
        <p:nvSpPr>
          <p:cNvPr id="20" name="Rectangle 19"/>
          <p:cNvSpPr/>
          <p:nvPr/>
        </p:nvSpPr>
        <p:spPr>
          <a:xfrm>
            <a:off x="381000" y="3221856"/>
            <a:ext cx="1319876" cy="1273946"/>
          </a:xfrm>
          <a:prstGeom prst="rect">
            <a:avLst/>
          </a:prstGeom>
          <a:solidFill>
            <a:srgbClr val="FFFF00"/>
          </a:solidFill>
          <a:ln w="12700">
            <a:solidFill>
              <a:schemeClr val="accent5">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Desk #8</a:t>
            </a:r>
          </a:p>
          <a:p>
            <a:pPr algn="ctr"/>
            <a:r>
              <a:rPr lang="en-US" sz="1200" dirty="0" smtClean="0"/>
              <a:t>Nick Brown</a:t>
            </a:r>
            <a:endParaRPr lang="en-US" sz="1200" dirty="0"/>
          </a:p>
        </p:txBody>
      </p:sp>
      <p:sp>
        <p:nvSpPr>
          <p:cNvPr id="21" name="Rectangle 20"/>
          <p:cNvSpPr/>
          <p:nvPr/>
        </p:nvSpPr>
        <p:spPr>
          <a:xfrm>
            <a:off x="2829850" y="4003856"/>
            <a:ext cx="1319876" cy="1246003"/>
          </a:xfrm>
          <a:prstGeom prst="rect">
            <a:avLst/>
          </a:prstGeom>
          <a:solidFill>
            <a:srgbClr val="FFFF00"/>
          </a:solidFill>
          <a:ln w="12700">
            <a:solidFill>
              <a:schemeClr val="accent5">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Desk #6</a:t>
            </a:r>
          </a:p>
          <a:p>
            <a:pPr algn="ctr"/>
            <a:r>
              <a:rPr lang="en-US" sz="1200" dirty="0" smtClean="0"/>
              <a:t>Huiyi  Zhang</a:t>
            </a:r>
            <a:endParaRPr lang="en-US" sz="1200" dirty="0"/>
          </a:p>
        </p:txBody>
      </p:sp>
      <p:sp>
        <p:nvSpPr>
          <p:cNvPr id="22" name="Rectangle 21"/>
          <p:cNvSpPr/>
          <p:nvPr/>
        </p:nvSpPr>
        <p:spPr>
          <a:xfrm>
            <a:off x="4350058" y="3918738"/>
            <a:ext cx="1319876" cy="1290291"/>
          </a:xfrm>
          <a:prstGeom prst="rect">
            <a:avLst/>
          </a:prstGeom>
          <a:solidFill>
            <a:schemeClr val="accent5">
              <a:lumMod val="20000"/>
              <a:lumOff val="80000"/>
            </a:schemeClr>
          </a:solidFill>
          <a:ln w="12700">
            <a:solidFill>
              <a:schemeClr val="accent5">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Desk #1</a:t>
            </a:r>
          </a:p>
          <a:p>
            <a:pPr algn="ctr"/>
            <a:r>
              <a:rPr lang="en-US" sz="1200" dirty="0" smtClean="0"/>
              <a:t>Hugo Villegas</a:t>
            </a:r>
            <a:endParaRPr lang="en-US" sz="1200" dirty="0"/>
          </a:p>
        </p:txBody>
      </p:sp>
      <p:sp>
        <p:nvSpPr>
          <p:cNvPr id="23" name="Rectangle 22"/>
          <p:cNvSpPr/>
          <p:nvPr/>
        </p:nvSpPr>
        <p:spPr>
          <a:xfrm>
            <a:off x="381000" y="4615021"/>
            <a:ext cx="1319876" cy="1176179"/>
          </a:xfrm>
          <a:prstGeom prst="rect">
            <a:avLst/>
          </a:prstGeom>
          <a:solidFill>
            <a:srgbClr val="FFFF00"/>
          </a:solidFill>
          <a:ln w="12700">
            <a:solidFill>
              <a:schemeClr val="accent5">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Desk #9</a:t>
            </a:r>
          </a:p>
          <a:p>
            <a:pPr algn="ctr"/>
            <a:r>
              <a:rPr lang="en-US" sz="1200" dirty="0" smtClean="0"/>
              <a:t>Michael Johnson</a:t>
            </a:r>
            <a:endParaRPr lang="en-US" sz="1200" dirty="0"/>
          </a:p>
        </p:txBody>
      </p:sp>
      <p:cxnSp>
        <p:nvCxnSpPr>
          <p:cNvPr id="25" name="Straight Connector 24"/>
          <p:cNvCxnSpPr/>
          <p:nvPr/>
        </p:nvCxnSpPr>
        <p:spPr>
          <a:xfrm>
            <a:off x="5769099" y="6553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400800" y="6553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149726" y="1623868"/>
            <a:ext cx="0" cy="36043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343400" y="1593539"/>
            <a:ext cx="6658" cy="361549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438400" y="228599"/>
            <a:ext cx="4343400" cy="584775"/>
          </a:xfrm>
          <a:prstGeom prst="rect">
            <a:avLst/>
          </a:prstGeom>
          <a:noFill/>
        </p:spPr>
        <p:txBody>
          <a:bodyPr wrap="square" rtlCol="0">
            <a:spAutoFit/>
          </a:bodyPr>
          <a:lstStyle/>
          <a:p>
            <a:pPr algn="ctr"/>
            <a:r>
              <a:rPr lang="en-US" sz="3200" dirty="0" smtClean="0"/>
              <a:t>1131 </a:t>
            </a:r>
            <a:r>
              <a:rPr lang="en-US" sz="3200" dirty="0" err="1" smtClean="0"/>
              <a:t>Coover</a:t>
            </a:r>
            <a:r>
              <a:rPr lang="en-US" sz="3200" dirty="0" smtClean="0"/>
              <a:t> Hall</a:t>
            </a:r>
            <a:endParaRPr lang="en-US" sz="3200" dirty="0"/>
          </a:p>
        </p:txBody>
      </p:sp>
      <p:sp>
        <p:nvSpPr>
          <p:cNvPr id="24" name="Rectangle 23"/>
          <p:cNvSpPr/>
          <p:nvPr/>
        </p:nvSpPr>
        <p:spPr>
          <a:xfrm>
            <a:off x="1600200" y="1593539"/>
            <a:ext cx="1243676" cy="1371603"/>
          </a:xfrm>
          <a:prstGeom prst="rect">
            <a:avLst/>
          </a:prstGeom>
          <a:solidFill>
            <a:srgbClr val="FFFF00"/>
          </a:solidFill>
          <a:ln w="12700">
            <a:solidFill>
              <a:schemeClr val="accent5">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Desk #12</a:t>
            </a:r>
          </a:p>
          <a:p>
            <a:pPr algn="ctr"/>
            <a:r>
              <a:rPr lang="en-US" sz="1200" dirty="0" smtClean="0"/>
              <a:t>Empty</a:t>
            </a:r>
            <a:endParaRPr lang="en-US" sz="1200" dirty="0"/>
          </a:p>
        </p:txBody>
      </p:sp>
      <p:sp>
        <p:nvSpPr>
          <p:cNvPr id="27" name="Slide Number Placeholder 3"/>
          <p:cNvSpPr>
            <a:spLocks noGrp="1"/>
          </p:cNvSpPr>
          <p:nvPr>
            <p:ph type="sldNum" sz="quarter" idx="12"/>
          </p:nvPr>
        </p:nvSpPr>
        <p:spPr>
          <a:xfrm>
            <a:off x="6553200" y="6356350"/>
            <a:ext cx="2133600" cy="365125"/>
          </a:xfrm>
        </p:spPr>
        <p:txBody>
          <a:bodyPr/>
          <a:lstStyle/>
          <a:p>
            <a:fld id="{72F737B2-2E08-49DC-A6FF-38B9E078FB4D}" type="slidenum">
              <a:rPr lang="en-US" smtClean="0"/>
              <a:t>18</a:t>
            </a:fld>
            <a:endParaRPr lang="en-US" dirty="0"/>
          </a:p>
        </p:txBody>
      </p:sp>
    </p:spTree>
    <p:extLst>
      <p:ext uri="{BB962C8B-B14F-4D97-AF65-F5344CB8AC3E}">
        <p14:creationId xmlns:p14="http://schemas.microsoft.com/office/powerpoint/2010/main" val="35984918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87362"/>
          </a:xfrm>
        </p:spPr>
        <p:txBody>
          <a:bodyPr>
            <a:normAutofit fontScale="90000"/>
          </a:bodyPr>
          <a:lstStyle/>
          <a:p>
            <a:pPr marL="342900" lvl="0" indent="-342900"/>
            <a:r>
              <a:rPr lang="en-US" dirty="0" smtClean="0"/>
              <a:t>Housekeeping: Register on IGERT.ORG</a:t>
            </a:r>
            <a:endParaRPr lang="en-US" dirty="0"/>
          </a:p>
        </p:txBody>
      </p:sp>
      <p:sp>
        <p:nvSpPr>
          <p:cNvPr id="4" name="Slide Number Placeholder 3"/>
          <p:cNvSpPr>
            <a:spLocks noGrp="1"/>
          </p:cNvSpPr>
          <p:nvPr>
            <p:ph type="sldNum" sz="quarter" idx="12"/>
          </p:nvPr>
        </p:nvSpPr>
        <p:spPr/>
        <p:txBody>
          <a:bodyPr/>
          <a:lstStyle/>
          <a:p>
            <a:fld id="{72F737B2-2E08-49DC-A6FF-38B9E078FB4D}" type="slidenum">
              <a:rPr lang="en-US" smtClean="0"/>
              <a:t>19</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8839200" cy="552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2400" y="0"/>
            <a:ext cx="8839200" cy="6134100"/>
          </a:xfrm>
          <a:prstGeom prst="rect">
            <a:avLst/>
          </a:prstGeom>
          <a:solidFill>
            <a:schemeClr val="tx2">
              <a:lumMod val="20000"/>
              <a:lumOff val="80000"/>
              <a:alpha val="30000"/>
            </a:schemeClr>
          </a:solid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2144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a:r>
              <a:rPr lang="en-US" dirty="0" smtClean="0"/>
              <a:t>Overview</a:t>
            </a:r>
            <a:endParaRPr lang="en-US" dirty="0"/>
          </a:p>
        </p:txBody>
      </p:sp>
      <p:sp>
        <p:nvSpPr>
          <p:cNvPr id="3" name="Subtitle 2"/>
          <p:cNvSpPr>
            <a:spLocks noGrp="1"/>
          </p:cNvSpPr>
          <p:nvPr>
            <p:ph type="subTitle" idx="4294967295"/>
          </p:nvPr>
        </p:nvSpPr>
        <p:spPr>
          <a:xfrm>
            <a:off x="0" y="1676400"/>
            <a:ext cx="9144000" cy="4114800"/>
          </a:xfrm>
        </p:spPr>
        <p:txBody>
          <a:bodyPr>
            <a:normAutofit/>
          </a:bodyPr>
          <a:lstStyle/>
          <a:p>
            <a:pPr marL="514350" indent="-514350">
              <a:buFont typeface="+mj-lt"/>
              <a:buAutoNum type="alphaLcPeriod"/>
            </a:pPr>
            <a:r>
              <a:rPr lang="en-US" sz="3100" b="1" dirty="0" smtClean="0"/>
              <a:t>What it is</a:t>
            </a:r>
          </a:p>
          <a:p>
            <a:pPr marL="514350" indent="-514350">
              <a:buFont typeface="+mj-lt"/>
              <a:buAutoNum type="alphaLcPeriod"/>
            </a:pPr>
            <a:r>
              <a:rPr lang="en-US" sz="3100" b="1" dirty="0" smtClean="0"/>
              <a:t>Motivation</a:t>
            </a:r>
          </a:p>
          <a:p>
            <a:pPr marL="514350" indent="-514350">
              <a:buFont typeface="+mj-lt"/>
              <a:buAutoNum type="alphaLcPeriod"/>
            </a:pPr>
            <a:r>
              <a:rPr lang="en-US" sz="3100" b="1" dirty="0" smtClean="0"/>
              <a:t>Status of WESEP PhD program approval process </a:t>
            </a:r>
          </a:p>
          <a:p>
            <a:pPr marL="514350" indent="-514350">
              <a:buFont typeface="+mj-lt"/>
              <a:buAutoNum type="alphaLcPeriod"/>
            </a:pPr>
            <a:r>
              <a:rPr lang="en-US" sz="3100" b="1" dirty="0"/>
              <a:t>Why </a:t>
            </a:r>
            <a:r>
              <a:rPr lang="en-US" sz="3100" b="1" dirty="0" smtClean="0"/>
              <a:t>WESEP PhD program will </a:t>
            </a:r>
            <a:r>
              <a:rPr lang="en-US" sz="3100" b="1" dirty="0"/>
              <a:t>be </a:t>
            </a:r>
            <a:r>
              <a:rPr lang="en-US" sz="3100" b="1" dirty="0" smtClean="0"/>
              <a:t>successful</a:t>
            </a:r>
          </a:p>
          <a:p>
            <a:pPr marL="514350" indent="-514350">
              <a:buFont typeface="+mj-lt"/>
              <a:buAutoNum type="alphaLcPeriod"/>
            </a:pPr>
            <a:r>
              <a:rPr lang="en-US" sz="3100" b="1" dirty="0" smtClean="0"/>
              <a:t>Housekeeping</a:t>
            </a:r>
          </a:p>
          <a:p>
            <a:pPr marL="514350" indent="-514350">
              <a:buFont typeface="+mj-lt"/>
              <a:buAutoNum type="alphaLcPeriod"/>
            </a:pPr>
            <a:r>
              <a:rPr lang="en-US" sz="3100" b="1" dirty="0" smtClean="0"/>
              <a:t>Planning</a:t>
            </a:r>
          </a:p>
          <a:p>
            <a:pPr marL="514350" indent="-514350">
              <a:buFont typeface="+mj-lt"/>
              <a:buAutoNum type="alphaLcPeriod"/>
            </a:pPr>
            <a:r>
              <a:rPr lang="en-US" sz="3100" b="1" dirty="0" smtClean="0"/>
              <a:t>Overview of WESEP 594</a:t>
            </a:r>
            <a:endParaRPr lang="en-US" sz="3100" b="1" dirty="0"/>
          </a:p>
        </p:txBody>
      </p:sp>
      <p:sp>
        <p:nvSpPr>
          <p:cNvPr id="4" name="Slide Number Placeholder 3"/>
          <p:cNvSpPr>
            <a:spLocks noGrp="1"/>
          </p:cNvSpPr>
          <p:nvPr>
            <p:ph type="sldNum" sz="quarter" idx="12"/>
          </p:nvPr>
        </p:nvSpPr>
        <p:spPr/>
        <p:txBody>
          <a:bodyPr/>
          <a:lstStyle/>
          <a:p>
            <a:fld id="{72F737B2-2E08-49DC-A6FF-38B9E078FB4D}" type="slidenum">
              <a:rPr lang="en-US" smtClean="0"/>
              <a:t>2</a:t>
            </a:fld>
            <a:endParaRPr lang="en-US" dirty="0"/>
          </a:p>
        </p:txBody>
      </p:sp>
    </p:spTree>
    <p:extLst>
      <p:ext uri="{BB962C8B-B14F-4D97-AF65-F5344CB8AC3E}">
        <p14:creationId xmlns:p14="http://schemas.microsoft.com/office/powerpoint/2010/main" val="88702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87362"/>
          </a:xfrm>
        </p:spPr>
        <p:txBody>
          <a:bodyPr>
            <a:normAutofit fontScale="90000"/>
          </a:bodyPr>
          <a:lstStyle/>
          <a:p>
            <a:pPr marL="342900" lvl="0" indent="-342900"/>
            <a:r>
              <a:rPr lang="en-US" dirty="0" smtClean="0"/>
              <a:t>Housekeeping: Register on IGERT.ORG</a:t>
            </a:r>
            <a:endParaRPr lang="en-US" dirty="0"/>
          </a:p>
        </p:txBody>
      </p:sp>
      <p:sp>
        <p:nvSpPr>
          <p:cNvPr id="4" name="Slide Number Placeholder 3"/>
          <p:cNvSpPr>
            <a:spLocks noGrp="1"/>
          </p:cNvSpPr>
          <p:nvPr>
            <p:ph type="sldNum" sz="quarter" idx="12"/>
          </p:nvPr>
        </p:nvSpPr>
        <p:spPr/>
        <p:txBody>
          <a:bodyPr/>
          <a:lstStyle/>
          <a:p>
            <a:fld id="{72F737B2-2E08-49DC-A6FF-38B9E078FB4D}" type="slidenum">
              <a:rPr lang="en-US" smtClean="0"/>
              <a:t>20</a:t>
            </a:fld>
            <a:endParaRPr lang="en-US" dirty="0"/>
          </a:p>
        </p:txBody>
      </p:sp>
      <p:sp>
        <p:nvSpPr>
          <p:cNvPr id="3" name="TextBox 2"/>
          <p:cNvSpPr txBox="1"/>
          <p:nvPr/>
        </p:nvSpPr>
        <p:spPr>
          <a:xfrm>
            <a:off x="228600" y="990600"/>
            <a:ext cx="8763000" cy="5262979"/>
          </a:xfrm>
          <a:prstGeom prst="rect">
            <a:avLst/>
          </a:prstGeom>
          <a:noFill/>
        </p:spPr>
        <p:txBody>
          <a:bodyPr wrap="square" rtlCol="0">
            <a:spAutoFit/>
          </a:bodyPr>
          <a:lstStyle/>
          <a:p>
            <a:pPr lvl="0"/>
            <a:r>
              <a:rPr lang="en-US" sz="2400" dirty="0" smtClean="0"/>
              <a:t>Students, faculty, and </a:t>
            </a:r>
            <a:r>
              <a:rPr lang="en-US" sz="2400" dirty="0" err="1" smtClean="0"/>
              <a:t>AdminCoordinator</a:t>
            </a:r>
            <a:r>
              <a:rPr lang="en-US" sz="2400" dirty="0" smtClean="0"/>
              <a:t> (Barb) should register:</a:t>
            </a:r>
            <a:endParaRPr lang="en-US" sz="2400" dirty="0"/>
          </a:p>
          <a:p>
            <a:pPr marL="285750" indent="-285750">
              <a:buFont typeface="Arial" pitchFamily="34" charset="0"/>
              <a:buChar char="•"/>
            </a:pPr>
            <a:r>
              <a:rPr lang="en-US" sz="2400" b="1" dirty="0" smtClean="0"/>
              <a:t>Promotes </a:t>
            </a:r>
            <a:r>
              <a:rPr lang="en-US" sz="2400" b="1" dirty="0"/>
              <a:t>collaboration </a:t>
            </a:r>
            <a:r>
              <a:rPr lang="en-US" sz="2400" dirty="0"/>
              <a:t>between projects (poster contest, webinar tool is available with free phone conference line, speakers and seminars can be streamed, they can record and post videos)</a:t>
            </a:r>
          </a:p>
          <a:p>
            <a:pPr marL="285750" indent="-285750">
              <a:buFont typeface="Arial" pitchFamily="34" charset="0"/>
              <a:buChar char="•"/>
            </a:pPr>
            <a:r>
              <a:rPr lang="en-US" sz="2400" b="1" dirty="0"/>
              <a:t>Share resources </a:t>
            </a:r>
            <a:r>
              <a:rPr lang="en-US" sz="2400" dirty="0"/>
              <a:t>(news, job-board, conference calendar) so that all IGERT students and faculty can benefit from them;</a:t>
            </a:r>
          </a:p>
          <a:p>
            <a:pPr marL="285750" indent="-285750">
              <a:buFont typeface="Arial" pitchFamily="34" charset="0"/>
              <a:buChar char="•"/>
            </a:pPr>
            <a:r>
              <a:rPr lang="en-US" sz="2400" b="1" dirty="0"/>
              <a:t>Dissemination and outreach</a:t>
            </a:r>
            <a:r>
              <a:rPr lang="en-US" sz="2400" dirty="0"/>
              <a:t>. In the library, you can post the abstract of the publication and then link to the journal and these articles will rise to the top that are presented, highlights, achievements, and “stories” can be placed in the “Showcase”</a:t>
            </a:r>
          </a:p>
          <a:p>
            <a:pPr marL="285750" indent="-285750">
              <a:buFont typeface="Arial" pitchFamily="34" charset="0"/>
              <a:buChar char="•"/>
            </a:pPr>
            <a:r>
              <a:rPr lang="en-US" sz="2400" b="1" dirty="0"/>
              <a:t>Networking</a:t>
            </a:r>
            <a:r>
              <a:rPr lang="en-US" sz="2400" dirty="0"/>
              <a:t>: they have an </a:t>
            </a:r>
            <a:r>
              <a:rPr lang="en-US" sz="2400" dirty="0" smtClean="0"/>
              <a:t>algorithm </a:t>
            </a:r>
            <a:r>
              <a:rPr lang="en-US" sz="2400" dirty="0"/>
              <a:t>to connect people. Also, you can put your external website there and you will get more hits</a:t>
            </a:r>
            <a:r>
              <a:rPr lang="en-US" sz="2400" dirty="0" smtClean="0"/>
              <a:t>.</a:t>
            </a:r>
          </a:p>
          <a:p>
            <a:pPr marL="285750" indent="-285750">
              <a:buFont typeface="Arial" pitchFamily="34" charset="0"/>
              <a:buChar char="•"/>
            </a:pPr>
            <a:r>
              <a:rPr lang="en-US" sz="2400" b="1" dirty="0"/>
              <a:t>Students will have to submit IGERT annual </a:t>
            </a:r>
            <a:r>
              <a:rPr lang="en-US" sz="2400" b="1" dirty="0" smtClean="0"/>
              <a:t>reports</a:t>
            </a:r>
            <a:r>
              <a:rPr lang="en-US" sz="2400" dirty="0" smtClean="0"/>
              <a:t>.</a:t>
            </a:r>
            <a:endParaRPr lang="en-US" sz="2400" dirty="0"/>
          </a:p>
          <a:p>
            <a:r>
              <a:rPr lang="en-US" sz="2400" dirty="0"/>
              <a:t>Use </a:t>
            </a:r>
            <a:r>
              <a:rPr lang="en-US" sz="2400" u="sng" dirty="0">
                <a:hlinkClick r:id="rId2"/>
              </a:rPr>
              <a:t>contact@igert.org</a:t>
            </a:r>
            <a:r>
              <a:rPr lang="en-US" sz="2400" dirty="0"/>
              <a:t> to ask questions about how to </a:t>
            </a:r>
            <a:r>
              <a:rPr lang="en-US" sz="2400" dirty="0" smtClean="0"/>
              <a:t>use IGERT.org.</a:t>
            </a:r>
            <a:endParaRPr lang="en-US" sz="2400" dirty="0"/>
          </a:p>
        </p:txBody>
      </p:sp>
      <p:sp>
        <p:nvSpPr>
          <p:cNvPr id="5" name="Rectangle 4"/>
          <p:cNvSpPr/>
          <p:nvPr/>
        </p:nvSpPr>
        <p:spPr>
          <a:xfrm>
            <a:off x="228600" y="5334000"/>
            <a:ext cx="8763000" cy="504825"/>
          </a:xfrm>
          <a:prstGeom prst="rect">
            <a:avLst/>
          </a:prstGeom>
          <a:solidFill>
            <a:schemeClr val="tx2">
              <a:lumMod val="20000"/>
              <a:lumOff val="80000"/>
              <a:alpha val="30000"/>
            </a:schemeClr>
          </a:solid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8600" y="2514600"/>
            <a:ext cx="8763000" cy="762000"/>
          </a:xfrm>
          <a:prstGeom prst="rect">
            <a:avLst/>
          </a:prstGeom>
          <a:solidFill>
            <a:schemeClr val="tx2">
              <a:lumMod val="20000"/>
              <a:lumOff val="80000"/>
              <a:alpha val="30000"/>
            </a:schemeClr>
          </a:solid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5665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marL="342900" lvl="0" indent="-342900"/>
            <a:r>
              <a:rPr lang="en-US" dirty="0" smtClean="0"/>
              <a:t>Planning: Typical time line</a:t>
            </a:r>
            <a:endParaRPr lang="en-US" dirty="0"/>
          </a:p>
        </p:txBody>
      </p:sp>
      <p:sp>
        <p:nvSpPr>
          <p:cNvPr id="4" name="Slide Number Placeholder 3"/>
          <p:cNvSpPr>
            <a:spLocks noGrp="1"/>
          </p:cNvSpPr>
          <p:nvPr>
            <p:ph type="sldNum" sz="quarter" idx="12"/>
          </p:nvPr>
        </p:nvSpPr>
        <p:spPr/>
        <p:txBody>
          <a:bodyPr/>
          <a:lstStyle/>
          <a:p>
            <a:fld id="{72F737B2-2E08-49DC-A6FF-38B9E078FB4D}" type="slidenum">
              <a:rPr lang="en-US" smtClean="0"/>
              <a:t>21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44447599"/>
              </p:ext>
            </p:extLst>
          </p:nvPr>
        </p:nvGraphicFramePr>
        <p:xfrm>
          <a:off x="76200" y="1951672"/>
          <a:ext cx="9067800" cy="3337560"/>
        </p:xfrm>
        <a:graphic>
          <a:graphicData uri="http://schemas.openxmlformats.org/drawingml/2006/table">
            <a:tbl>
              <a:tblPr firstRow="1" bandRow="1">
                <a:tableStyleId>{5C22544A-7EE6-4342-B048-85BDC9FD1C3A}</a:tableStyleId>
              </a:tblPr>
              <a:tblGrid>
                <a:gridCol w="1676400"/>
                <a:gridCol w="2133600"/>
                <a:gridCol w="2667000"/>
                <a:gridCol w="2590800"/>
              </a:tblGrid>
              <a:tr h="370840">
                <a:tc>
                  <a:txBody>
                    <a:bodyPr/>
                    <a:lstStyle/>
                    <a:p>
                      <a:r>
                        <a:rPr lang="en-US" dirty="0" smtClean="0"/>
                        <a:t>Time</a:t>
                      </a:r>
                      <a:endParaRPr lang="en-US" dirty="0"/>
                    </a:p>
                  </a:txBody>
                  <a:tcPr/>
                </a:tc>
                <a:tc>
                  <a:txBody>
                    <a:bodyPr/>
                    <a:lstStyle/>
                    <a:p>
                      <a:r>
                        <a:rPr lang="en-US" dirty="0" smtClean="0"/>
                        <a:t>Courses</a:t>
                      </a:r>
                      <a:endParaRPr lang="en-US" dirty="0"/>
                    </a:p>
                  </a:txBody>
                  <a:tcPr/>
                </a:tc>
                <a:tc>
                  <a:txBody>
                    <a:bodyPr/>
                    <a:lstStyle/>
                    <a:p>
                      <a:r>
                        <a:rPr lang="en-US" dirty="0" smtClean="0"/>
                        <a:t>PhD</a:t>
                      </a:r>
                      <a:endParaRPr lang="en-US" dirty="0"/>
                    </a:p>
                  </a:txBody>
                  <a:tcPr/>
                </a:tc>
                <a:tc>
                  <a:txBody>
                    <a:bodyPr/>
                    <a:lstStyle/>
                    <a:p>
                      <a:r>
                        <a:rPr lang="en-US" dirty="0" smtClean="0"/>
                        <a:t>Visits</a:t>
                      </a:r>
                      <a:endParaRPr lang="en-US" dirty="0"/>
                    </a:p>
                  </a:txBody>
                  <a:tcPr/>
                </a:tc>
              </a:tr>
              <a:tr h="370840">
                <a:tc>
                  <a:txBody>
                    <a:bodyPr/>
                    <a:lstStyle/>
                    <a:p>
                      <a:r>
                        <a:rPr lang="en-US" dirty="0" smtClean="0"/>
                        <a:t>Semester</a:t>
                      </a:r>
                      <a:r>
                        <a:rPr lang="en-US" baseline="0" dirty="0" smtClean="0"/>
                        <a:t>s 1,2</a:t>
                      </a:r>
                      <a:endParaRPr lang="en-US" dirty="0"/>
                    </a:p>
                  </a:txBody>
                  <a:tcPr/>
                </a:tc>
                <a:tc>
                  <a:txBody>
                    <a:bodyPr/>
                    <a:lstStyle/>
                    <a:p>
                      <a:r>
                        <a:rPr lang="en-US" dirty="0" smtClean="0"/>
                        <a:t>501</a:t>
                      </a:r>
                      <a:r>
                        <a:rPr lang="en-US" baseline="0" dirty="0" smtClean="0"/>
                        <a:t> and </a:t>
                      </a:r>
                      <a:r>
                        <a:rPr lang="en-US" dirty="0" smtClean="0"/>
                        <a:t>502; 4 cores</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Summer 1</a:t>
                      </a:r>
                      <a:endParaRPr lang="en-US" dirty="0"/>
                    </a:p>
                  </a:txBody>
                  <a:tcPr/>
                </a:tc>
                <a:tc>
                  <a:txBody>
                    <a:bodyPr/>
                    <a:lstStyle/>
                    <a:p>
                      <a:r>
                        <a:rPr lang="en-US" dirty="0" smtClean="0"/>
                        <a:t>*</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Semester</a:t>
                      </a:r>
                      <a:r>
                        <a:rPr lang="en-US" baseline="0" dirty="0" smtClean="0"/>
                        <a:t>s 3,4</a:t>
                      </a:r>
                      <a:endParaRPr lang="en-US" dirty="0"/>
                    </a:p>
                  </a:txBody>
                  <a:tcPr/>
                </a:tc>
                <a:tc>
                  <a:txBody>
                    <a:bodyPr/>
                    <a:lstStyle/>
                    <a:p>
                      <a:r>
                        <a:rPr lang="en-US" dirty="0" smtClean="0"/>
                        <a:t>511 or 512; 4 cores</a:t>
                      </a:r>
                      <a:endParaRPr lang="en-US" dirty="0"/>
                    </a:p>
                  </a:txBody>
                  <a:tcPr/>
                </a:tc>
                <a:tc>
                  <a:txBody>
                    <a:bodyPr/>
                    <a:lstStyle/>
                    <a:p>
                      <a:r>
                        <a:rPr lang="en-US" dirty="0" smtClean="0"/>
                        <a:t>Qualifier exam</a:t>
                      </a:r>
                      <a:endParaRPr lang="en-US" dirty="0"/>
                    </a:p>
                  </a:txBody>
                  <a:tcPr/>
                </a:tc>
                <a:tc>
                  <a:txBody>
                    <a:bodyPr/>
                    <a:lstStyle/>
                    <a:p>
                      <a:endParaRPr lang="en-US"/>
                    </a:p>
                  </a:txBody>
                  <a:tcPr/>
                </a:tc>
              </a:tr>
              <a:tr h="370840">
                <a:tc>
                  <a:txBody>
                    <a:bodyPr/>
                    <a:lstStyle/>
                    <a:p>
                      <a:r>
                        <a:rPr lang="en-US" dirty="0" smtClean="0"/>
                        <a:t>Summer 2</a:t>
                      </a:r>
                      <a:endParaRPr lang="en-US" dirty="0"/>
                    </a:p>
                  </a:txBody>
                  <a:tcPr/>
                </a:tc>
                <a:tc>
                  <a:txBody>
                    <a:bodyPr/>
                    <a:lstStyle/>
                    <a:p>
                      <a:endParaRPr lang="en-US"/>
                    </a:p>
                  </a:txBody>
                  <a:tcPr/>
                </a:tc>
                <a:tc>
                  <a:txBody>
                    <a:bodyPr/>
                    <a:lstStyle/>
                    <a:p>
                      <a:endParaRPr lang="en-US"/>
                    </a:p>
                  </a:txBody>
                  <a:tcPr/>
                </a:tc>
                <a:tc>
                  <a:txBody>
                    <a:bodyPr/>
                    <a:lstStyle/>
                    <a:p>
                      <a:r>
                        <a:rPr lang="en-US" dirty="0" smtClean="0"/>
                        <a:t>International experience#</a:t>
                      </a:r>
                      <a:endParaRPr lang="en-US" dirty="0"/>
                    </a:p>
                  </a:txBody>
                  <a:tcPr/>
                </a:tc>
              </a:tr>
              <a:tr h="370840">
                <a:tc>
                  <a:txBody>
                    <a:bodyPr/>
                    <a:lstStyle/>
                    <a:p>
                      <a:r>
                        <a:rPr lang="en-US" dirty="0" smtClean="0"/>
                        <a:t>Semester</a:t>
                      </a:r>
                      <a:r>
                        <a:rPr lang="en-US" baseline="0" dirty="0" smtClean="0"/>
                        <a:t>s 5,6</a:t>
                      </a:r>
                      <a:endParaRPr lang="en-US" dirty="0"/>
                    </a:p>
                  </a:txBody>
                  <a:tcPr/>
                </a:tc>
                <a:tc>
                  <a:txBody>
                    <a:bodyPr/>
                    <a:lstStyle/>
                    <a:p>
                      <a:r>
                        <a:rPr lang="en-US" dirty="0" smtClean="0"/>
                        <a:t>*</a:t>
                      </a:r>
                      <a:endParaRPr lang="en-US" dirty="0"/>
                    </a:p>
                  </a:txBody>
                  <a:tcPr/>
                </a:tc>
                <a:tc>
                  <a:txBody>
                    <a:bodyPr/>
                    <a:lstStyle/>
                    <a:p>
                      <a:r>
                        <a:rPr lang="en-US" dirty="0" smtClean="0"/>
                        <a:t>Preliminary exam</a:t>
                      </a:r>
                      <a:endParaRPr lang="en-US" dirty="0"/>
                    </a:p>
                  </a:txBody>
                  <a:tcPr/>
                </a:tc>
                <a:tc>
                  <a:txBody>
                    <a:bodyPr/>
                    <a:lstStyle/>
                    <a:p>
                      <a:endParaRPr lang="en-US"/>
                    </a:p>
                  </a:txBody>
                  <a:tcPr/>
                </a:tc>
              </a:tr>
              <a:tr h="370840">
                <a:tc>
                  <a:txBody>
                    <a:bodyPr/>
                    <a:lstStyle/>
                    <a:p>
                      <a:r>
                        <a:rPr lang="en-US" dirty="0" smtClean="0"/>
                        <a:t>Summer 3</a:t>
                      </a:r>
                      <a:endParaRPr lang="en-US" dirty="0"/>
                    </a:p>
                  </a:txBody>
                  <a:tcPr/>
                </a:tc>
                <a:tc>
                  <a:txBody>
                    <a:bodyPr/>
                    <a:lstStyle/>
                    <a:p>
                      <a:endParaRPr lang="en-US"/>
                    </a:p>
                  </a:txBody>
                  <a:tcPr/>
                </a:tc>
                <a:tc>
                  <a:txBody>
                    <a:bodyPr/>
                    <a:lstStyle/>
                    <a:p>
                      <a:endParaRPr lang="en-US" dirty="0"/>
                    </a:p>
                  </a:txBody>
                  <a:tcPr/>
                </a:tc>
                <a:tc>
                  <a:txBody>
                    <a:bodyPr/>
                    <a:lstStyle/>
                    <a:p>
                      <a:r>
                        <a:rPr lang="en-US" dirty="0" smtClean="0"/>
                        <a:t>Industry internship#</a:t>
                      </a:r>
                      <a:endParaRPr lang="en-US" dirty="0"/>
                    </a:p>
                  </a:txBody>
                  <a:tcPr/>
                </a:tc>
              </a:tr>
              <a:tr h="370840">
                <a:tc>
                  <a:txBody>
                    <a:bodyPr/>
                    <a:lstStyle/>
                    <a:p>
                      <a:r>
                        <a:rPr lang="en-US" dirty="0" smtClean="0"/>
                        <a:t>Semester</a:t>
                      </a:r>
                      <a:r>
                        <a:rPr lang="en-US" baseline="0" dirty="0" smtClean="0"/>
                        <a:t>s 7,8</a:t>
                      </a:r>
                      <a:endParaRPr lang="en-US" dirty="0"/>
                    </a:p>
                  </a:txBody>
                  <a:tcPr/>
                </a:tc>
                <a:tc>
                  <a:txBody>
                    <a:bodyPr/>
                    <a:lstStyle/>
                    <a:p>
                      <a:r>
                        <a:rPr lang="en-US" dirty="0" smtClean="0"/>
                        <a:t>*</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Summer 4</a:t>
                      </a:r>
                      <a:endParaRPr lang="en-US" dirty="0"/>
                    </a:p>
                  </a:txBody>
                  <a:tcPr/>
                </a:tc>
                <a:tc>
                  <a:txBody>
                    <a:bodyPr/>
                    <a:lstStyle/>
                    <a:p>
                      <a:endParaRPr lang="en-US" dirty="0"/>
                    </a:p>
                  </a:txBody>
                  <a:tcPr/>
                </a:tc>
                <a:tc>
                  <a:txBody>
                    <a:bodyPr/>
                    <a:lstStyle/>
                    <a:p>
                      <a:r>
                        <a:rPr lang="en-US" dirty="0" smtClean="0"/>
                        <a:t>Final</a:t>
                      </a:r>
                      <a:r>
                        <a:rPr lang="en-US" baseline="0" dirty="0" smtClean="0"/>
                        <a:t> defense</a:t>
                      </a:r>
                      <a:endParaRPr lang="en-US" dirty="0"/>
                    </a:p>
                  </a:txBody>
                  <a:tcPr/>
                </a:tc>
                <a:tc>
                  <a:txBody>
                    <a:bodyPr/>
                    <a:lstStyle/>
                    <a:p>
                      <a:endParaRPr lang="en-US" dirty="0"/>
                    </a:p>
                  </a:txBody>
                  <a:tcPr/>
                </a:tc>
              </a:tr>
            </a:tbl>
          </a:graphicData>
        </a:graphic>
      </p:graphicFrame>
      <p:sp>
        <p:nvSpPr>
          <p:cNvPr id="6" name="TextBox 5"/>
          <p:cNvSpPr txBox="1"/>
          <p:nvPr/>
        </p:nvSpPr>
        <p:spPr>
          <a:xfrm>
            <a:off x="228600" y="5304472"/>
            <a:ext cx="8686800" cy="1200329"/>
          </a:xfrm>
          <a:prstGeom prst="rect">
            <a:avLst/>
          </a:prstGeom>
          <a:noFill/>
        </p:spPr>
        <p:txBody>
          <a:bodyPr wrap="square" rtlCol="0">
            <a:spAutoFit/>
          </a:bodyPr>
          <a:lstStyle/>
          <a:p>
            <a:r>
              <a:rPr lang="en-US" dirty="0" smtClean="0"/>
              <a:t>* You may want to take more courses. You may also want to delay taking some core courses until these semesters. This decisions is to </a:t>
            </a:r>
            <a:r>
              <a:rPr lang="en-US" dirty="0"/>
              <a:t>be made by you and your advisor</a:t>
            </a:r>
            <a:r>
              <a:rPr lang="en-US" dirty="0" smtClean="0"/>
              <a:t>.</a:t>
            </a:r>
          </a:p>
          <a:p>
            <a:r>
              <a:rPr lang="en-US" dirty="0" smtClean="0"/>
              <a:t># You may like to reverse the order of these visits</a:t>
            </a:r>
            <a:r>
              <a:rPr lang="en-US" dirty="0"/>
              <a:t>. This decisions is to be made by you and your advisor</a:t>
            </a:r>
            <a:r>
              <a:rPr lang="en-US" dirty="0" smtClean="0"/>
              <a:t>.</a:t>
            </a:r>
            <a:endParaRPr lang="en-US" dirty="0"/>
          </a:p>
        </p:txBody>
      </p:sp>
      <p:sp>
        <p:nvSpPr>
          <p:cNvPr id="7" name="TextBox 6"/>
          <p:cNvSpPr txBox="1"/>
          <p:nvPr/>
        </p:nvSpPr>
        <p:spPr>
          <a:xfrm>
            <a:off x="152400" y="1066800"/>
            <a:ext cx="8915400" cy="923330"/>
          </a:xfrm>
          <a:prstGeom prst="rect">
            <a:avLst/>
          </a:prstGeom>
          <a:noFill/>
        </p:spPr>
        <p:txBody>
          <a:bodyPr wrap="square" rtlCol="0">
            <a:spAutoFit/>
          </a:bodyPr>
          <a:lstStyle/>
          <a:p>
            <a:r>
              <a:rPr lang="en-US" dirty="0" smtClean="0"/>
              <a:t>A 4-year “time-to-degree” is </a:t>
            </a:r>
            <a:r>
              <a:rPr lang="en-US" u="sng" dirty="0" smtClean="0"/>
              <a:t>typical</a:t>
            </a:r>
            <a:r>
              <a:rPr lang="en-US" dirty="0" smtClean="0"/>
              <a:t> but a student may take somewhat more or less time.</a:t>
            </a:r>
          </a:p>
          <a:p>
            <a:r>
              <a:rPr lang="en-US" dirty="0" smtClean="0"/>
              <a:t>You should fill this table yourself with exactly which course you will take and when.</a:t>
            </a:r>
          </a:p>
          <a:p>
            <a:r>
              <a:rPr lang="en-US" dirty="0" smtClean="0"/>
              <a:t>Check with department to ensure you know when they will be offered.</a:t>
            </a:r>
            <a:endParaRPr lang="en-US" dirty="0"/>
          </a:p>
        </p:txBody>
      </p:sp>
      <p:sp>
        <p:nvSpPr>
          <p:cNvPr id="8" name="Rectangle 7"/>
          <p:cNvSpPr/>
          <p:nvPr/>
        </p:nvSpPr>
        <p:spPr>
          <a:xfrm>
            <a:off x="0" y="3048001"/>
            <a:ext cx="9144000" cy="457200"/>
          </a:xfrm>
          <a:prstGeom prst="rect">
            <a:avLst/>
          </a:prstGeom>
          <a:solidFill>
            <a:schemeClr val="tx2">
              <a:lumMod val="20000"/>
              <a:lumOff val="80000"/>
              <a:alpha val="30000"/>
            </a:schemeClr>
          </a:solid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4068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a:r>
              <a:rPr lang="en-US" dirty="0" smtClean="0"/>
              <a:t>Planning: Research topic</a:t>
            </a:r>
            <a:endParaRPr lang="en-US" dirty="0"/>
          </a:p>
        </p:txBody>
      </p:sp>
      <p:sp>
        <p:nvSpPr>
          <p:cNvPr id="4" name="Slide Number Placeholder 3"/>
          <p:cNvSpPr>
            <a:spLocks noGrp="1"/>
          </p:cNvSpPr>
          <p:nvPr>
            <p:ph type="sldNum" sz="quarter" idx="12"/>
          </p:nvPr>
        </p:nvSpPr>
        <p:spPr>
          <a:xfrm>
            <a:off x="6934200" y="6553200"/>
            <a:ext cx="2133600" cy="365125"/>
          </a:xfrm>
        </p:spPr>
        <p:txBody>
          <a:bodyPr/>
          <a:lstStyle/>
          <a:p>
            <a:fld id="{72F737B2-2E08-49DC-A6FF-38B9E078FB4D}" type="slidenum">
              <a:rPr lang="en-US" smtClean="0"/>
              <a:t>22</a:t>
            </a:fld>
            <a:endParaRPr lang="en-US" dirty="0"/>
          </a:p>
        </p:txBody>
      </p:sp>
      <p:sp>
        <p:nvSpPr>
          <p:cNvPr id="7" name="TextBox 6"/>
          <p:cNvSpPr txBox="1"/>
          <p:nvPr/>
        </p:nvSpPr>
        <p:spPr>
          <a:xfrm>
            <a:off x="152400" y="1196400"/>
            <a:ext cx="8915400" cy="4755148"/>
          </a:xfrm>
          <a:prstGeom prst="rect">
            <a:avLst/>
          </a:prstGeom>
          <a:noFill/>
        </p:spPr>
        <p:txBody>
          <a:bodyPr wrap="square" rtlCol="0">
            <a:spAutoFit/>
          </a:bodyPr>
          <a:lstStyle/>
          <a:p>
            <a:pPr marL="457200" indent="-457200">
              <a:buFont typeface="Arial" pitchFamily="34" charset="0"/>
              <a:buChar char="•"/>
            </a:pPr>
            <a:r>
              <a:rPr lang="en-US" sz="3100" dirty="0" smtClean="0"/>
              <a:t>To obtain WESEP PhD, choose a wind energy topic.</a:t>
            </a:r>
          </a:p>
          <a:p>
            <a:pPr marL="457200" indent="-457200">
              <a:buFont typeface="Arial" pitchFamily="34" charset="0"/>
              <a:buChar char="•"/>
            </a:pPr>
            <a:r>
              <a:rPr lang="en-US" sz="3100" dirty="0" smtClean="0"/>
              <a:t>You and advisor must agree on the topic.</a:t>
            </a:r>
          </a:p>
          <a:p>
            <a:pPr marL="457200" indent="-457200">
              <a:buFont typeface="Arial" pitchFamily="34" charset="0"/>
              <a:buChar char="•"/>
            </a:pPr>
            <a:r>
              <a:rPr lang="en-US" sz="3100" dirty="0" smtClean="0"/>
              <a:t>You are encouraged to identify one or more companies who will be interested in your dissertation work.</a:t>
            </a:r>
          </a:p>
          <a:p>
            <a:pPr marL="914400" lvl="1" indent="-457200">
              <a:buFont typeface="Wingdings" pitchFamily="2" charset="2"/>
              <a:buChar char="§"/>
            </a:pPr>
            <a:r>
              <a:rPr lang="en-US" sz="2600" dirty="0" smtClean="0"/>
              <a:t>Mid-term or long-term interests are preferred;</a:t>
            </a:r>
          </a:p>
          <a:p>
            <a:pPr marL="914400" lvl="1" indent="-457200">
              <a:buFont typeface="Wingdings" pitchFamily="2" charset="2"/>
              <a:buChar char="§"/>
            </a:pPr>
            <a:r>
              <a:rPr lang="en-US" sz="2600" dirty="0" smtClean="0"/>
              <a:t>We desire to work collaboratively with industry;</a:t>
            </a:r>
          </a:p>
          <a:p>
            <a:pPr marL="1371600" lvl="2" indent="-457200">
              <a:buFont typeface="Courier New" pitchFamily="49" charset="0"/>
              <a:buChar char="o"/>
            </a:pPr>
            <a:r>
              <a:rPr lang="en-US" sz="2400" dirty="0" smtClean="0"/>
              <a:t>Monthly or quarterly conference calls strongly encouraged</a:t>
            </a:r>
          </a:p>
          <a:p>
            <a:pPr marL="1371600" lvl="2" indent="-457200">
              <a:buFont typeface="Courier New" pitchFamily="49" charset="0"/>
              <a:buChar char="o"/>
            </a:pPr>
            <a:r>
              <a:rPr lang="en-US" sz="2400" dirty="0" smtClean="0"/>
              <a:t>Facilitates internship opportunity and the potential for that opportunity to facilitate and enrich the research</a:t>
            </a:r>
          </a:p>
          <a:p>
            <a:pPr marL="914400" lvl="1" indent="-457200">
              <a:buFont typeface="Wingdings" pitchFamily="2" charset="2"/>
              <a:buChar char="§"/>
            </a:pPr>
            <a:r>
              <a:rPr lang="en-US" sz="2400" dirty="0" smtClean="0"/>
              <a:t>Use “Project spreadsheet” in considering your topic choice</a:t>
            </a:r>
          </a:p>
        </p:txBody>
      </p:sp>
      <p:sp>
        <p:nvSpPr>
          <p:cNvPr id="5" name="Rectangle 4"/>
          <p:cNvSpPr/>
          <p:nvPr/>
        </p:nvSpPr>
        <p:spPr>
          <a:xfrm>
            <a:off x="163285" y="2209800"/>
            <a:ext cx="8610600" cy="3741748"/>
          </a:xfrm>
          <a:prstGeom prst="rect">
            <a:avLst/>
          </a:prstGeom>
          <a:solidFill>
            <a:schemeClr val="tx2">
              <a:lumMod val="20000"/>
              <a:lumOff val="80000"/>
              <a:alpha val="30000"/>
            </a:schemeClr>
          </a:solid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70182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067800" cy="838200"/>
          </a:xfrm>
        </p:spPr>
        <p:txBody>
          <a:bodyPr>
            <a:normAutofit/>
          </a:bodyPr>
          <a:lstStyle/>
          <a:p>
            <a:pPr marL="342900" lvl="0" indent="-342900"/>
            <a:r>
              <a:rPr lang="en-US" dirty="0" smtClean="0"/>
              <a:t>Planning: dissertation as “living” draft</a:t>
            </a:r>
            <a:endParaRPr lang="en-US" dirty="0"/>
          </a:p>
        </p:txBody>
      </p:sp>
      <p:sp>
        <p:nvSpPr>
          <p:cNvPr id="4" name="Slide Number Placeholder 3"/>
          <p:cNvSpPr>
            <a:spLocks noGrp="1"/>
          </p:cNvSpPr>
          <p:nvPr>
            <p:ph type="sldNum" sz="quarter" idx="12"/>
          </p:nvPr>
        </p:nvSpPr>
        <p:spPr>
          <a:xfrm>
            <a:off x="6934200" y="6553200"/>
            <a:ext cx="2133600" cy="365125"/>
          </a:xfrm>
        </p:spPr>
        <p:txBody>
          <a:bodyPr/>
          <a:lstStyle/>
          <a:p>
            <a:fld id="{72F737B2-2E08-49DC-A6FF-38B9E078FB4D}" type="slidenum">
              <a:rPr lang="en-US" smtClean="0"/>
              <a:t>23</a:t>
            </a:fld>
            <a:endParaRPr lang="en-US" dirty="0"/>
          </a:p>
        </p:txBody>
      </p:sp>
      <p:sp>
        <p:nvSpPr>
          <p:cNvPr id="7" name="TextBox 6"/>
          <p:cNvSpPr txBox="1"/>
          <p:nvPr/>
        </p:nvSpPr>
        <p:spPr>
          <a:xfrm>
            <a:off x="152400" y="762000"/>
            <a:ext cx="8915400" cy="1261884"/>
          </a:xfrm>
          <a:prstGeom prst="rect">
            <a:avLst/>
          </a:prstGeom>
          <a:noFill/>
        </p:spPr>
        <p:txBody>
          <a:bodyPr wrap="square" rtlCol="0">
            <a:spAutoFit/>
          </a:bodyPr>
          <a:lstStyle/>
          <a:p>
            <a:pPr marL="457200" indent="-457200">
              <a:buFont typeface="Arial" pitchFamily="34" charset="0"/>
              <a:buChar char="•"/>
            </a:pPr>
            <a:r>
              <a:rPr lang="en-US" sz="2800" dirty="0" smtClean="0"/>
              <a:t>Have draft1.0 of dissertation by Feb 1, 2013:</a:t>
            </a:r>
          </a:p>
          <a:p>
            <a:pPr marL="914400" lvl="1" indent="-457200">
              <a:buFont typeface="Wingdings" pitchFamily="2" charset="2"/>
              <a:buChar char="§"/>
            </a:pPr>
            <a:r>
              <a:rPr lang="en-US" sz="2400" dirty="0" smtClean="0"/>
              <a:t>Thrust area, topic, objective, chapter headings</a:t>
            </a:r>
          </a:p>
          <a:p>
            <a:pPr marL="914400" lvl="1" indent="-457200">
              <a:buFont typeface="Wingdings" pitchFamily="2" charset="2"/>
              <a:buChar char="§"/>
            </a:pPr>
            <a:r>
              <a:rPr lang="en-US" sz="2400" dirty="0"/>
              <a:t>S</a:t>
            </a:r>
            <a:r>
              <a:rPr lang="en-US" sz="2400" dirty="0" smtClean="0"/>
              <a:t>ome literature review</a:t>
            </a:r>
          </a:p>
        </p:txBody>
      </p:sp>
      <p:sp>
        <p:nvSpPr>
          <p:cNvPr id="5" name="TextBox 4"/>
          <p:cNvSpPr txBox="1"/>
          <p:nvPr/>
        </p:nvSpPr>
        <p:spPr>
          <a:xfrm>
            <a:off x="152400" y="1828800"/>
            <a:ext cx="8915400" cy="2369880"/>
          </a:xfrm>
          <a:prstGeom prst="rect">
            <a:avLst/>
          </a:prstGeom>
          <a:noFill/>
        </p:spPr>
        <p:txBody>
          <a:bodyPr wrap="square" rtlCol="0">
            <a:spAutoFit/>
          </a:bodyPr>
          <a:lstStyle/>
          <a:p>
            <a:pPr marL="457200" indent="-457200">
              <a:buFont typeface="Arial" pitchFamily="34" charset="0"/>
              <a:buChar char="•"/>
            </a:pPr>
            <a:r>
              <a:rPr lang="en-US" sz="2800" dirty="0" smtClean="0"/>
              <a:t>Have draft2.0 of dissertation by Aug 15, 2013:</a:t>
            </a:r>
          </a:p>
          <a:p>
            <a:pPr marL="914400" lvl="1" indent="-457200">
              <a:buFont typeface="Wingdings" pitchFamily="2" charset="2"/>
              <a:buChar char="§"/>
            </a:pPr>
            <a:r>
              <a:rPr lang="en-US" sz="2400" dirty="0" smtClean="0"/>
              <a:t>Thrust area, topic, objective, chapter headings</a:t>
            </a:r>
          </a:p>
          <a:p>
            <a:pPr marL="914400" lvl="1" indent="-457200">
              <a:buFont typeface="Wingdings" pitchFamily="2" charset="2"/>
              <a:buChar char="§"/>
            </a:pPr>
            <a:r>
              <a:rPr lang="en-US" sz="2400" dirty="0"/>
              <a:t>Significant literature </a:t>
            </a:r>
            <a:r>
              <a:rPr lang="en-US" sz="2400" dirty="0" smtClean="0"/>
              <a:t>review</a:t>
            </a:r>
          </a:p>
          <a:p>
            <a:pPr marL="914400" lvl="1" indent="-457200">
              <a:buFont typeface="Wingdings" pitchFamily="2" charset="2"/>
              <a:buChar char="§"/>
            </a:pPr>
            <a:r>
              <a:rPr lang="en-US" sz="2400" dirty="0" smtClean="0"/>
              <a:t>Chapter 1, including high-level articulation of your approach</a:t>
            </a:r>
          </a:p>
          <a:p>
            <a:pPr marL="914400" lvl="1" indent="-457200">
              <a:buFont typeface="Wingdings" pitchFamily="2" charset="2"/>
              <a:buChar char="§"/>
            </a:pPr>
            <a:r>
              <a:rPr lang="en-US" sz="2400" dirty="0" smtClean="0"/>
              <a:t>A research plan for next three years</a:t>
            </a:r>
          </a:p>
          <a:p>
            <a:pPr marL="914400" lvl="1" indent="-457200">
              <a:buFont typeface="Wingdings" pitchFamily="2" charset="2"/>
              <a:buChar char="§"/>
            </a:pPr>
            <a:r>
              <a:rPr lang="en-US" sz="2400" dirty="0" smtClean="0"/>
              <a:t>Initial draft of qualifier </a:t>
            </a:r>
            <a:r>
              <a:rPr lang="en-US" sz="2400" dirty="0"/>
              <a:t>(</a:t>
            </a:r>
            <a:r>
              <a:rPr lang="en-US" sz="2400" dirty="0" smtClean="0"/>
              <a:t>should become part of dissertation)</a:t>
            </a:r>
          </a:p>
        </p:txBody>
      </p:sp>
      <p:sp>
        <p:nvSpPr>
          <p:cNvPr id="6" name="TextBox 5"/>
          <p:cNvSpPr txBox="1"/>
          <p:nvPr/>
        </p:nvSpPr>
        <p:spPr>
          <a:xfrm>
            <a:off x="130629" y="4038600"/>
            <a:ext cx="8915400" cy="2600712"/>
          </a:xfrm>
          <a:prstGeom prst="rect">
            <a:avLst/>
          </a:prstGeom>
          <a:noFill/>
        </p:spPr>
        <p:txBody>
          <a:bodyPr wrap="square" rtlCol="0">
            <a:spAutoFit/>
          </a:bodyPr>
          <a:lstStyle/>
          <a:p>
            <a:pPr marL="457200" indent="-457200">
              <a:buFont typeface="Arial" pitchFamily="34" charset="0"/>
              <a:buChar char="•"/>
            </a:pPr>
            <a:r>
              <a:rPr lang="en-US" sz="2800" dirty="0" smtClean="0"/>
              <a:t>Additional comments:</a:t>
            </a:r>
          </a:p>
          <a:p>
            <a:pPr marL="914400" lvl="1" indent="-457200">
              <a:buFont typeface="Arial" pitchFamily="34" charset="0"/>
              <a:buChar char="•"/>
            </a:pPr>
            <a:r>
              <a:rPr lang="en-US" sz="2400" dirty="0"/>
              <a:t>A</a:t>
            </a:r>
            <a:r>
              <a:rPr lang="en-US" sz="2400" dirty="0" smtClean="0"/>
              <a:t>dvisor should be aware of/involved in your planning</a:t>
            </a:r>
          </a:p>
          <a:p>
            <a:pPr marL="914400" lvl="1" indent="-457200">
              <a:buFont typeface="Arial" pitchFamily="34" charset="0"/>
              <a:buChar char="•"/>
            </a:pPr>
            <a:r>
              <a:rPr lang="en-US" sz="2400" dirty="0" smtClean="0"/>
              <a:t>Turn into WESEP supervisory committee (John Jackman)</a:t>
            </a:r>
          </a:p>
          <a:p>
            <a:pPr marL="914400" lvl="1" indent="-457200">
              <a:buFont typeface="Arial" pitchFamily="34" charset="0"/>
              <a:buChar char="•"/>
            </a:pPr>
            <a:r>
              <a:rPr lang="en-US" sz="2400" dirty="0" smtClean="0"/>
              <a:t>A dissertation draft in year 1?!!!!</a:t>
            </a:r>
          </a:p>
          <a:p>
            <a:pPr lvl="1"/>
            <a:r>
              <a:rPr lang="en-US" sz="2100" dirty="0" smtClean="0">
                <a:sym typeface="Wingdings" pitchFamily="2" charset="2"/>
              </a:rPr>
              <a:t>	</a:t>
            </a:r>
            <a:r>
              <a:rPr lang="en-US" sz="2100" dirty="0" smtClean="0"/>
              <a:t>Better to have a plan and change it than not have a plan</a:t>
            </a:r>
          </a:p>
          <a:p>
            <a:pPr lvl="1"/>
            <a:r>
              <a:rPr lang="en-US" sz="2100" dirty="0"/>
              <a:t>	</a:t>
            </a:r>
            <a:r>
              <a:rPr lang="en-US" sz="2100" dirty="0" smtClean="0">
                <a:sym typeface="Wingdings" pitchFamily="2" charset="2"/>
              </a:rPr>
              <a:t>Living draft: good way to maintain your current thinking</a:t>
            </a:r>
          </a:p>
          <a:p>
            <a:pPr lvl="1"/>
            <a:r>
              <a:rPr lang="en-US" sz="2100" dirty="0">
                <a:sym typeface="Wingdings" pitchFamily="2" charset="2"/>
              </a:rPr>
              <a:t>	</a:t>
            </a:r>
            <a:r>
              <a:rPr lang="en-US" sz="2100" dirty="0" smtClean="0">
                <a:sym typeface="Wingdings" pitchFamily="2" charset="2"/>
              </a:rPr>
              <a:t>Avoids stress of “writing an entire book” at the end</a:t>
            </a:r>
          </a:p>
        </p:txBody>
      </p:sp>
      <p:sp>
        <p:nvSpPr>
          <p:cNvPr id="8" name="Rectangle 7"/>
          <p:cNvSpPr/>
          <p:nvPr/>
        </p:nvSpPr>
        <p:spPr>
          <a:xfrm>
            <a:off x="163285" y="765628"/>
            <a:ext cx="8610600" cy="5873683"/>
          </a:xfrm>
          <a:prstGeom prst="rect">
            <a:avLst/>
          </a:prstGeom>
          <a:solidFill>
            <a:schemeClr val="tx2">
              <a:lumMod val="20000"/>
              <a:lumOff val="80000"/>
              <a:alpha val="30000"/>
            </a:schemeClr>
          </a:solid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121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pPr marL="342900" lvl="0" indent="-342900"/>
            <a:r>
              <a:rPr lang="en-US" dirty="0" smtClean="0"/>
              <a:t>Planning: qualifier</a:t>
            </a:r>
            <a:endParaRPr lang="en-US" dirty="0"/>
          </a:p>
        </p:txBody>
      </p:sp>
      <p:sp>
        <p:nvSpPr>
          <p:cNvPr id="4" name="Slide Number Placeholder 3"/>
          <p:cNvSpPr>
            <a:spLocks noGrp="1"/>
          </p:cNvSpPr>
          <p:nvPr>
            <p:ph type="sldNum" sz="quarter" idx="12"/>
          </p:nvPr>
        </p:nvSpPr>
        <p:spPr>
          <a:xfrm>
            <a:off x="6934200" y="6553200"/>
            <a:ext cx="2133600" cy="365125"/>
          </a:xfrm>
        </p:spPr>
        <p:txBody>
          <a:bodyPr/>
          <a:lstStyle/>
          <a:p>
            <a:fld id="{72F737B2-2E08-49DC-A6FF-38B9E078FB4D}" type="slidenum">
              <a:rPr lang="en-US" smtClean="0"/>
              <a:t>24</a:t>
            </a:fld>
            <a:endParaRPr lang="en-US" dirty="0"/>
          </a:p>
        </p:txBody>
      </p:sp>
      <p:sp>
        <p:nvSpPr>
          <p:cNvPr id="7" name="TextBox 6"/>
          <p:cNvSpPr txBox="1"/>
          <p:nvPr/>
        </p:nvSpPr>
        <p:spPr>
          <a:xfrm>
            <a:off x="76200" y="888623"/>
            <a:ext cx="8991600" cy="3323987"/>
          </a:xfrm>
          <a:prstGeom prst="rect">
            <a:avLst/>
          </a:prstGeom>
          <a:noFill/>
        </p:spPr>
        <p:txBody>
          <a:bodyPr wrap="square" rtlCol="0">
            <a:spAutoFit/>
          </a:bodyPr>
          <a:lstStyle/>
          <a:p>
            <a:r>
              <a:rPr lang="en-US" sz="3000" dirty="0" smtClean="0"/>
              <a:t>Student writes paper with advisor and submits by end of third semester.  (Some flexibility can be extended on this for “direct-entry” students at the request of the advisor). Can be a part of dissertation draft3.0. Student gives 30 minute oral presentation of paper before Qualifier Committee (QC). A student not passing can repeat if QC so recommends. No third attempts. </a:t>
            </a:r>
          </a:p>
        </p:txBody>
      </p:sp>
      <p:sp>
        <p:nvSpPr>
          <p:cNvPr id="5" name="Rectangle 4"/>
          <p:cNvSpPr/>
          <p:nvPr/>
        </p:nvSpPr>
        <p:spPr>
          <a:xfrm>
            <a:off x="43543" y="888623"/>
            <a:ext cx="8991600" cy="3323987"/>
          </a:xfrm>
          <a:prstGeom prst="rect">
            <a:avLst/>
          </a:prstGeom>
          <a:solidFill>
            <a:schemeClr val="tx2">
              <a:lumMod val="20000"/>
              <a:lumOff val="80000"/>
              <a:alpha val="30000"/>
            </a:schemeClr>
          </a:solid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74223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792162"/>
          </a:xfrm>
        </p:spPr>
        <p:txBody>
          <a:bodyPr>
            <a:normAutofit/>
          </a:bodyPr>
          <a:lstStyle/>
          <a:p>
            <a:pPr marL="342900" lvl="0" indent="-342900"/>
            <a:r>
              <a:rPr lang="en-US" dirty="0" smtClean="0"/>
              <a:t>Overview of WESEP 594</a:t>
            </a:r>
            <a:endParaRPr lang="en-US" dirty="0"/>
          </a:p>
        </p:txBody>
      </p:sp>
      <p:sp>
        <p:nvSpPr>
          <p:cNvPr id="4" name="Slide Number Placeholder 3"/>
          <p:cNvSpPr>
            <a:spLocks noGrp="1"/>
          </p:cNvSpPr>
          <p:nvPr>
            <p:ph type="sldNum" sz="quarter" idx="12"/>
          </p:nvPr>
        </p:nvSpPr>
        <p:spPr>
          <a:xfrm>
            <a:off x="6934200" y="6553200"/>
            <a:ext cx="2133600" cy="365125"/>
          </a:xfrm>
        </p:spPr>
        <p:txBody>
          <a:bodyPr/>
          <a:lstStyle/>
          <a:p>
            <a:fld id="{72F737B2-2E08-49DC-A6FF-38B9E078FB4D}" type="slidenum">
              <a:rPr lang="en-US" smtClean="0"/>
              <a:t>25</a:t>
            </a:fld>
            <a:endParaRPr lang="en-US" dirty="0"/>
          </a:p>
        </p:txBody>
      </p:sp>
      <p:sp>
        <p:nvSpPr>
          <p:cNvPr id="7" name="TextBox 6"/>
          <p:cNvSpPr txBox="1"/>
          <p:nvPr/>
        </p:nvSpPr>
        <p:spPr>
          <a:xfrm>
            <a:off x="0" y="914400"/>
            <a:ext cx="9067800" cy="5878532"/>
          </a:xfrm>
          <a:prstGeom prst="rect">
            <a:avLst/>
          </a:prstGeom>
          <a:noFill/>
        </p:spPr>
        <p:txBody>
          <a:bodyPr wrap="square" rtlCol="0">
            <a:spAutoFit/>
          </a:bodyPr>
          <a:lstStyle/>
          <a:p>
            <a:pPr marL="457200" indent="-457200">
              <a:buFont typeface="Arial" pitchFamily="34" charset="0"/>
              <a:buChar char="•"/>
            </a:pPr>
            <a:r>
              <a:rPr lang="en-US" sz="3000" dirty="0" smtClean="0"/>
              <a:t>NSF: ISU’s grad education should change as a result.</a:t>
            </a:r>
          </a:p>
          <a:p>
            <a:pPr marL="457200" indent="-457200">
              <a:buFont typeface="Arial" pitchFamily="34" charset="0"/>
              <a:buChar char="•"/>
            </a:pPr>
            <a:r>
              <a:rPr lang="en-US" sz="3000" dirty="0" smtClean="0"/>
              <a:t>WESEP PhDs required to take it each semester</a:t>
            </a:r>
          </a:p>
          <a:p>
            <a:pPr marL="457200" indent="-457200">
              <a:buFont typeface="Arial" pitchFamily="34" charset="0"/>
              <a:buChar char="•"/>
            </a:pPr>
            <a:r>
              <a:rPr lang="en-US" sz="3000" dirty="0" smtClean="0"/>
              <a:t>4 year program </a:t>
            </a:r>
            <a:r>
              <a:rPr lang="en-US" sz="3000" dirty="0" smtClean="0">
                <a:sym typeface="Wingdings" pitchFamily="2" charset="2"/>
              </a:rPr>
              <a:t> Take this course 8 times.</a:t>
            </a:r>
          </a:p>
          <a:p>
            <a:pPr marL="457200" indent="-457200">
              <a:buFont typeface="Arial" pitchFamily="34" charset="0"/>
              <a:buChar char="•"/>
            </a:pPr>
            <a:r>
              <a:rPr lang="en-US" sz="3000" dirty="0" smtClean="0">
                <a:sym typeface="Wingdings" pitchFamily="2" charset="2"/>
              </a:rPr>
              <a:t>Objective: T</a:t>
            </a:r>
            <a:r>
              <a:rPr lang="en-US" sz="3000" dirty="0" smtClean="0"/>
              <a:t>o </a:t>
            </a:r>
            <a:r>
              <a:rPr lang="en-US" sz="3000" dirty="0"/>
              <a:t>enhance students’ research skills in Wind Energy Science, Engineering &amp;</a:t>
            </a:r>
            <a:r>
              <a:rPr lang="en-US" sz="3000" dirty="0" smtClean="0"/>
              <a:t> </a:t>
            </a:r>
            <a:r>
              <a:rPr lang="en-US" sz="3000" dirty="0"/>
              <a:t>Policy (WESEP</a:t>
            </a:r>
            <a:r>
              <a:rPr lang="en-US" sz="3000" dirty="0" smtClean="0"/>
              <a:t>)</a:t>
            </a:r>
            <a:endParaRPr lang="en-US" sz="3000" dirty="0" smtClean="0">
              <a:sym typeface="Wingdings" pitchFamily="2" charset="2"/>
            </a:endParaRPr>
          </a:p>
          <a:p>
            <a:pPr marL="457200" indent="-457200">
              <a:buFont typeface="Arial" pitchFamily="34" charset="0"/>
              <a:buChar char="•"/>
            </a:pPr>
            <a:r>
              <a:rPr lang="en-US" sz="3000" dirty="0" smtClean="0">
                <a:sym typeface="Wingdings" pitchFamily="2" charset="2"/>
              </a:rPr>
              <a:t>Intended to complement your research efforts</a:t>
            </a:r>
          </a:p>
          <a:p>
            <a:pPr marL="914400" lvl="1" indent="-457200">
              <a:buFont typeface="Arial" pitchFamily="34" charset="0"/>
              <a:buChar char="•"/>
            </a:pPr>
            <a:r>
              <a:rPr lang="en-US" sz="2400" dirty="0" smtClean="0"/>
              <a:t>Instruction on how to do research</a:t>
            </a:r>
          </a:p>
          <a:p>
            <a:pPr marL="914400" lvl="1" indent="-457200">
              <a:buFont typeface="Arial" pitchFamily="34" charset="0"/>
              <a:buChar char="•"/>
            </a:pPr>
            <a:r>
              <a:rPr lang="en-US" sz="2400" dirty="0" smtClean="0"/>
              <a:t>Opportunities to collaborate</a:t>
            </a:r>
          </a:p>
          <a:p>
            <a:pPr marL="914400" lvl="1" indent="-457200">
              <a:buFont typeface="Arial" pitchFamily="34" charset="0"/>
              <a:buChar char="•"/>
            </a:pPr>
            <a:r>
              <a:rPr lang="en-US" sz="2400" dirty="0" smtClean="0"/>
              <a:t>Tangible outcomes: proposals and papers!</a:t>
            </a:r>
          </a:p>
          <a:p>
            <a:pPr marL="457200" indent="-457200">
              <a:buFont typeface="Arial" pitchFamily="34" charset="0"/>
              <a:buChar char="•"/>
            </a:pPr>
            <a:r>
              <a:rPr lang="en-US" sz="3100" dirty="0" smtClean="0"/>
              <a:t>It is more than a 1 credit course: you are the heart of the WESEP program, and this course is a very central tool to use in making it successful.</a:t>
            </a:r>
          </a:p>
          <a:p>
            <a:pPr marL="457200" indent="-457200">
              <a:buFont typeface="Arial" pitchFamily="34" charset="0"/>
              <a:buChar char="•"/>
            </a:pPr>
            <a:r>
              <a:rPr lang="en-US" sz="3100" dirty="0" smtClean="0"/>
              <a:t>It is a Real-Time Research Collaborative!</a:t>
            </a:r>
          </a:p>
        </p:txBody>
      </p:sp>
    </p:spTree>
    <p:extLst>
      <p:ext uri="{BB962C8B-B14F-4D97-AF65-F5344CB8AC3E}">
        <p14:creationId xmlns:p14="http://schemas.microsoft.com/office/powerpoint/2010/main" val="7364839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normAutofit/>
          </a:bodyPr>
          <a:lstStyle/>
          <a:p>
            <a:pPr marL="342900" lvl="0" indent="-342900"/>
            <a:r>
              <a:rPr lang="en-US" dirty="0" smtClean="0"/>
              <a:t>WESEP 594 Activities</a:t>
            </a:r>
            <a:endParaRPr lang="en-US" dirty="0"/>
          </a:p>
        </p:txBody>
      </p:sp>
      <p:sp>
        <p:nvSpPr>
          <p:cNvPr id="4" name="Slide Number Placeholder 3"/>
          <p:cNvSpPr>
            <a:spLocks noGrp="1"/>
          </p:cNvSpPr>
          <p:nvPr>
            <p:ph type="sldNum" sz="quarter" idx="12"/>
          </p:nvPr>
        </p:nvSpPr>
        <p:spPr>
          <a:xfrm>
            <a:off x="6934200" y="6553200"/>
            <a:ext cx="2133600" cy="365125"/>
          </a:xfrm>
        </p:spPr>
        <p:txBody>
          <a:bodyPr/>
          <a:lstStyle/>
          <a:p>
            <a:fld id="{72F737B2-2E08-49DC-A6FF-38B9E078FB4D}" type="slidenum">
              <a:rPr lang="en-US" smtClean="0"/>
              <a:t>26</a:t>
            </a:fld>
            <a:endParaRPr lang="en-US" dirty="0"/>
          </a:p>
        </p:txBody>
      </p:sp>
      <p:sp>
        <p:nvSpPr>
          <p:cNvPr id="7" name="TextBox 6"/>
          <p:cNvSpPr txBox="1"/>
          <p:nvPr/>
        </p:nvSpPr>
        <p:spPr>
          <a:xfrm>
            <a:off x="0" y="764024"/>
            <a:ext cx="9067800" cy="6093976"/>
          </a:xfrm>
          <a:prstGeom prst="rect">
            <a:avLst/>
          </a:prstGeom>
          <a:noFill/>
        </p:spPr>
        <p:txBody>
          <a:bodyPr wrap="square" rtlCol="0">
            <a:spAutoFit/>
          </a:bodyPr>
          <a:lstStyle/>
          <a:p>
            <a:pPr lvl="0"/>
            <a:r>
              <a:rPr lang="en-US" sz="3000" u="sng" dirty="0" smtClean="0"/>
              <a:t>1. Span </a:t>
            </a:r>
            <a:r>
              <a:rPr lang="en-US" sz="3000" u="sng" dirty="0"/>
              <a:t>entire research cycle in interdisciplinary teams</a:t>
            </a:r>
            <a:r>
              <a:rPr lang="en-US" sz="3000" dirty="0"/>
              <a:t>: </a:t>
            </a:r>
            <a:endParaRPr lang="en-US" sz="3000" dirty="0" smtClean="0"/>
          </a:p>
          <a:p>
            <a:pPr marL="457200" lvl="0" indent="-457200">
              <a:buFont typeface="Arial" pitchFamily="34" charset="0"/>
              <a:buChar char="•"/>
            </a:pPr>
            <a:r>
              <a:rPr lang="en-US" sz="2800" dirty="0" smtClean="0"/>
              <a:t>Teams </a:t>
            </a:r>
            <a:r>
              <a:rPr lang="en-US" sz="2800" dirty="0"/>
              <a:t>of 3-4 students </a:t>
            </a:r>
            <a:r>
              <a:rPr lang="en-US" sz="2800" dirty="0" smtClean="0"/>
              <a:t>formed </a:t>
            </a:r>
            <a:r>
              <a:rPr lang="en-US" sz="2800" dirty="0"/>
              <a:t>with each team responsible for conducting a complete research cycle throughout the semester, including developing a proposal, conducting the research, and documenting the research in a publication. </a:t>
            </a:r>
            <a:endParaRPr lang="en-US" sz="2800" dirty="0" smtClean="0"/>
          </a:p>
          <a:p>
            <a:pPr marL="457200" lvl="0" indent="-457200">
              <a:buFont typeface="Arial" pitchFamily="34" charset="0"/>
              <a:buChar char="•"/>
            </a:pPr>
            <a:r>
              <a:rPr lang="en-US" sz="2800" dirty="0" smtClean="0"/>
              <a:t>Each </a:t>
            </a:r>
            <a:r>
              <a:rPr lang="en-US" sz="2800" dirty="0"/>
              <a:t>team </a:t>
            </a:r>
            <a:r>
              <a:rPr lang="en-US" sz="2800" dirty="0" smtClean="0"/>
              <a:t>presents </a:t>
            </a:r>
            <a:r>
              <a:rPr lang="en-US" sz="2800" dirty="0"/>
              <a:t>twice each semester, a “midstream” presentation following completion of their proposal, and a final presentation of the resulting publication. </a:t>
            </a:r>
            <a:endParaRPr lang="en-US" sz="2800" dirty="0" smtClean="0"/>
          </a:p>
          <a:p>
            <a:pPr marL="457200" lvl="0" indent="-457200">
              <a:buFont typeface="Arial" pitchFamily="34" charset="0"/>
              <a:buChar char="•"/>
            </a:pPr>
            <a:r>
              <a:rPr lang="en-US" sz="2800" dirty="0" smtClean="0"/>
              <a:t>It </a:t>
            </a:r>
            <a:r>
              <a:rPr lang="en-US" sz="2800" dirty="0"/>
              <a:t>is </a:t>
            </a:r>
            <a:r>
              <a:rPr lang="en-US" sz="2800" dirty="0" smtClean="0"/>
              <a:t>encouraged </a:t>
            </a:r>
            <a:r>
              <a:rPr lang="en-US" sz="2800" dirty="0"/>
              <a:t>that </a:t>
            </a:r>
            <a:r>
              <a:rPr lang="en-US" sz="2800" dirty="0" smtClean="0"/>
              <a:t>ultimately:</a:t>
            </a:r>
          </a:p>
          <a:p>
            <a:pPr marL="914400" lvl="1" indent="-457200">
              <a:buFont typeface="Arial" pitchFamily="34" charset="0"/>
              <a:buChar char="•"/>
            </a:pPr>
            <a:r>
              <a:rPr lang="en-US" sz="2600" dirty="0" smtClean="0"/>
              <a:t>proposals would be submitted to a funding agency and </a:t>
            </a:r>
          </a:p>
          <a:p>
            <a:pPr marL="914400" lvl="1" indent="-457200">
              <a:buFont typeface="Arial" pitchFamily="34" charset="0"/>
              <a:buChar char="•"/>
            </a:pPr>
            <a:r>
              <a:rPr lang="en-US" sz="2600" dirty="0" smtClean="0"/>
              <a:t>publications </a:t>
            </a:r>
            <a:r>
              <a:rPr lang="en-US" sz="2600" dirty="0"/>
              <a:t>would be submitted to a </a:t>
            </a:r>
            <a:r>
              <a:rPr lang="en-US" sz="2600" dirty="0" smtClean="0"/>
              <a:t>conference/ </a:t>
            </a:r>
            <a:r>
              <a:rPr lang="en-US" sz="2600" dirty="0"/>
              <a:t>journal. </a:t>
            </a:r>
            <a:endParaRPr lang="en-US" sz="2600" dirty="0" smtClean="0"/>
          </a:p>
          <a:p>
            <a:pPr marL="457200" indent="-457200">
              <a:buFont typeface="Arial" pitchFamily="34" charset="0"/>
              <a:buChar char="•"/>
            </a:pPr>
            <a:r>
              <a:rPr lang="en-US" sz="2800" dirty="0" smtClean="0"/>
              <a:t>View this as opportunity to strengthen your dissertation.</a:t>
            </a:r>
          </a:p>
          <a:p>
            <a:pPr marL="457200" indent="-457200">
              <a:buFont typeface="Arial" pitchFamily="34" charset="0"/>
              <a:buChar char="•"/>
            </a:pPr>
            <a:r>
              <a:rPr lang="en-US" sz="2800" dirty="0" smtClean="0"/>
              <a:t>Review list of topic suggestions from industry/faculty.</a:t>
            </a:r>
          </a:p>
          <a:p>
            <a:pPr marL="457200" indent="-457200">
              <a:buFont typeface="Arial" pitchFamily="34" charset="0"/>
              <a:buChar char="•"/>
            </a:pPr>
            <a:r>
              <a:rPr lang="en-US" sz="2800" dirty="0" smtClean="0"/>
              <a:t>Most topics contain components out of your discipline.</a:t>
            </a:r>
            <a:endParaRPr lang="en-US" sz="2800" dirty="0"/>
          </a:p>
        </p:txBody>
      </p:sp>
    </p:spTree>
    <p:extLst>
      <p:ext uri="{BB962C8B-B14F-4D97-AF65-F5344CB8AC3E}">
        <p14:creationId xmlns:p14="http://schemas.microsoft.com/office/powerpoint/2010/main" val="7687198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normAutofit/>
          </a:bodyPr>
          <a:lstStyle/>
          <a:p>
            <a:pPr marL="342900" lvl="0" indent="-342900"/>
            <a:r>
              <a:rPr lang="en-US" dirty="0" smtClean="0"/>
              <a:t>WESEP 594 Activities</a:t>
            </a:r>
            <a:endParaRPr lang="en-US" dirty="0"/>
          </a:p>
        </p:txBody>
      </p:sp>
      <p:sp>
        <p:nvSpPr>
          <p:cNvPr id="4" name="Slide Number Placeholder 3"/>
          <p:cNvSpPr>
            <a:spLocks noGrp="1"/>
          </p:cNvSpPr>
          <p:nvPr>
            <p:ph type="sldNum" sz="quarter" idx="12"/>
          </p:nvPr>
        </p:nvSpPr>
        <p:spPr>
          <a:xfrm>
            <a:off x="6934200" y="6553200"/>
            <a:ext cx="2133600" cy="365125"/>
          </a:xfrm>
        </p:spPr>
        <p:txBody>
          <a:bodyPr/>
          <a:lstStyle/>
          <a:p>
            <a:fld id="{72F737B2-2E08-49DC-A6FF-38B9E078FB4D}" type="slidenum">
              <a:rPr lang="en-US" smtClean="0"/>
              <a:t>27</a:t>
            </a:fld>
            <a:endParaRPr lang="en-US" dirty="0"/>
          </a:p>
        </p:txBody>
      </p:sp>
      <p:sp>
        <p:nvSpPr>
          <p:cNvPr id="7" name="TextBox 6"/>
          <p:cNvSpPr txBox="1"/>
          <p:nvPr/>
        </p:nvSpPr>
        <p:spPr>
          <a:xfrm>
            <a:off x="0" y="764024"/>
            <a:ext cx="9067800" cy="5293757"/>
          </a:xfrm>
          <a:prstGeom prst="rect">
            <a:avLst/>
          </a:prstGeom>
          <a:noFill/>
        </p:spPr>
        <p:txBody>
          <a:bodyPr wrap="square" rtlCol="0">
            <a:spAutoFit/>
          </a:bodyPr>
          <a:lstStyle/>
          <a:p>
            <a:pPr lvl="0"/>
            <a:r>
              <a:rPr lang="en-US" sz="3000" u="sng" dirty="0" smtClean="0"/>
              <a:t>1. Span </a:t>
            </a:r>
            <a:r>
              <a:rPr lang="en-US" sz="3000" u="sng" dirty="0"/>
              <a:t>entire research cycle in interdisciplinary teams</a:t>
            </a:r>
            <a:r>
              <a:rPr lang="en-US" sz="3000" dirty="0"/>
              <a:t>: </a:t>
            </a:r>
            <a:endParaRPr lang="en-US" sz="3000" dirty="0" smtClean="0"/>
          </a:p>
          <a:p>
            <a:pPr marL="457200" lvl="0" indent="-457200">
              <a:buFont typeface="Arial" pitchFamily="34" charset="0"/>
              <a:buChar char="•"/>
            </a:pPr>
            <a:r>
              <a:rPr lang="en-US" sz="2800" dirty="0" smtClean="0"/>
              <a:t>This semester, the topic is “policy.” </a:t>
            </a:r>
          </a:p>
          <a:p>
            <a:pPr marL="457200" lvl="0" indent="-457200">
              <a:buFont typeface="Arial" pitchFamily="34" charset="0"/>
              <a:buChar char="•"/>
            </a:pPr>
            <a:r>
              <a:rPr lang="en-US" sz="2800" dirty="0" smtClean="0"/>
              <a:t>Federal PTC/ITC is an obvious target but not the only one.</a:t>
            </a:r>
          </a:p>
          <a:p>
            <a:pPr marL="457200" lvl="0" indent="-457200">
              <a:buFont typeface="Arial" pitchFamily="34" charset="0"/>
              <a:buChar char="•"/>
            </a:pPr>
            <a:r>
              <a:rPr lang="en-US" sz="2800" dirty="0" smtClean="0"/>
              <a:t>Others include</a:t>
            </a:r>
          </a:p>
          <a:p>
            <a:pPr marL="914400" lvl="1" indent="-457200">
              <a:buFont typeface="Arial" pitchFamily="34" charset="0"/>
              <a:buChar char="•"/>
            </a:pPr>
            <a:r>
              <a:rPr lang="en-US" sz="2800" dirty="0" smtClean="0"/>
              <a:t>Interdependencies with other federal policies, e.g., CAIR, CSAPR, MATS</a:t>
            </a:r>
          </a:p>
          <a:p>
            <a:pPr marL="914400" lvl="1" indent="-457200">
              <a:buFont typeface="Arial" pitchFamily="34" charset="0"/>
              <a:buChar char="•"/>
            </a:pPr>
            <a:r>
              <a:rPr lang="en-US" sz="2800" dirty="0" smtClean="0"/>
              <a:t>CO</a:t>
            </a:r>
            <a:r>
              <a:rPr lang="en-US" sz="2800" baseline="-25000" dirty="0" smtClean="0"/>
              <a:t>2</a:t>
            </a:r>
            <a:r>
              <a:rPr lang="en-US" sz="2800" dirty="0" smtClean="0"/>
              <a:t> legislation and regulation</a:t>
            </a:r>
          </a:p>
          <a:p>
            <a:pPr marL="914400" lvl="1" indent="-457200">
              <a:buFont typeface="Arial" pitchFamily="34" charset="0"/>
              <a:buChar char="•"/>
            </a:pPr>
            <a:r>
              <a:rPr lang="en-US" sz="2800" dirty="0" smtClean="0"/>
              <a:t>State legislation and regulation</a:t>
            </a:r>
          </a:p>
          <a:p>
            <a:pPr marL="914400" lvl="1" indent="-457200">
              <a:buFont typeface="Arial" pitchFamily="34" charset="0"/>
              <a:buChar char="•"/>
            </a:pPr>
            <a:r>
              <a:rPr lang="en-US" sz="2800" dirty="0" smtClean="0"/>
              <a:t>Regulation related to birds/bats</a:t>
            </a:r>
          </a:p>
          <a:p>
            <a:pPr marL="914400" lvl="1" indent="-457200">
              <a:buFont typeface="Arial" pitchFamily="34" charset="0"/>
              <a:buChar char="•"/>
            </a:pPr>
            <a:r>
              <a:rPr lang="en-US" sz="2800" dirty="0" smtClean="0"/>
              <a:t>Transmission regulation</a:t>
            </a:r>
          </a:p>
          <a:p>
            <a:pPr marL="914400" lvl="1" indent="-457200">
              <a:buFont typeface="Arial" pitchFamily="34" charset="0"/>
              <a:buChar char="•"/>
            </a:pPr>
            <a:r>
              <a:rPr lang="en-US" sz="2800" dirty="0" smtClean="0"/>
              <a:t>Public support</a:t>
            </a:r>
          </a:p>
          <a:p>
            <a:pPr marL="914400" lvl="1" indent="-457200">
              <a:buFont typeface="Arial" pitchFamily="34" charset="0"/>
              <a:buChar char="•"/>
            </a:pPr>
            <a:r>
              <a:rPr lang="en-US" sz="2800" dirty="0" smtClean="0"/>
              <a:t>Communication efforts</a:t>
            </a:r>
          </a:p>
        </p:txBody>
      </p:sp>
      <p:sp>
        <p:nvSpPr>
          <p:cNvPr id="5" name="Rectangle 4"/>
          <p:cNvSpPr/>
          <p:nvPr/>
        </p:nvSpPr>
        <p:spPr>
          <a:xfrm>
            <a:off x="43543" y="888623"/>
            <a:ext cx="8991600" cy="5169158"/>
          </a:xfrm>
          <a:prstGeom prst="rect">
            <a:avLst/>
          </a:prstGeom>
          <a:solidFill>
            <a:schemeClr val="tx2">
              <a:lumMod val="20000"/>
              <a:lumOff val="80000"/>
              <a:alpha val="30000"/>
            </a:schemeClr>
          </a:solid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09670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normAutofit/>
          </a:bodyPr>
          <a:lstStyle/>
          <a:p>
            <a:pPr marL="342900" lvl="0" indent="-342900"/>
            <a:r>
              <a:rPr lang="en-US" dirty="0" smtClean="0"/>
              <a:t>WESEP 594 Activities</a:t>
            </a:r>
            <a:endParaRPr lang="en-US" dirty="0"/>
          </a:p>
        </p:txBody>
      </p:sp>
      <p:sp>
        <p:nvSpPr>
          <p:cNvPr id="4" name="Slide Number Placeholder 3"/>
          <p:cNvSpPr>
            <a:spLocks noGrp="1"/>
          </p:cNvSpPr>
          <p:nvPr>
            <p:ph type="sldNum" sz="quarter" idx="12"/>
          </p:nvPr>
        </p:nvSpPr>
        <p:spPr>
          <a:xfrm>
            <a:off x="6934200" y="6553200"/>
            <a:ext cx="2133600" cy="365125"/>
          </a:xfrm>
        </p:spPr>
        <p:txBody>
          <a:bodyPr/>
          <a:lstStyle/>
          <a:p>
            <a:fld id="{72F737B2-2E08-49DC-A6FF-38B9E078FB4D}" type="slidenum">
              <a:rPr lang="en-US" smtClean="0"/>
              <a:t>28</a:t>
            </a:fld>
            <a:endParaRPr lang="en-US" dirty="0"/>
          </a:p>
        </p:txBody>
      </p:sp>
      <p:sp>
        <p:nvSpPr>
          <p:cNvPr id="7" name="TextBox 6"/>
          <p:cNvSpPr txBox="1"/>
          <p:nvPr/>
        </p:nvSpPr>
        <p:spPr>
          <a:xfrm>
            <a:off x="0" y="609600"/>
            <a:ext cx="9067800" cy="6401753"/>
          </a:xfrm>
          <a:prstGeom prst="rect">
            <a:avLst/>
          </a:prstGeom>
          <a:noFill/>
        </p:spPr>
        <p:txBody>
          <a:bodyPr wrap="square" rtlCol="0">
            <a:spAutoFit/>
          </a:bodyPr>
          <a:lstStyle/>
          <a:p>
            <a:pPr lvl="0"/>
            <a:r>
              <a:rPr lang="en-US" sz="3000" u="sng" dirty="0"/>
              <a:t>2</a:t>
            </a:r>
            <a:r>
              <a:rPr lang="en-US" sz="3000" u="sng" dirty="0" smtClean="0"/>
              <a:t>. Broaden cognitive approaches</a:t>
            </a:r>
            <a:r>
              <a:rPr lang="en-US" sz="3000" dirty="0" smtClean="0"/>
              <a:t>: </a:t>
            </a:r>
          </a:p>
          <a:p>
            <a:pPr lvl="0"/>
            <a:r>
              <a:rPr lang="en-US" sz="2800" dirty="0"/>
              <a:t>Seasoned researchers will provide lectures on how they “do” </a:t>
            </a:r>
            <a:r>
              <a:rPr lang="en-US" sz="2800" dirty="0" smtClean="0"/>
              <a:t>research</a:t>
            </a:r>
            <a:r>
              <a:rPr lang="en-US" sz="2800" dirty="0"/>
              <a:t>;</a:t>
            </a:r>
            <a:r>
              <a:rPr lang="en-US" sz="2800" dirty="0" smtClean="0"/>
              <a:t> </a:t>
            </a:r>
            <a:r>
              <a:rPr lang="en-US" sz="2800" dirty="0"/>
              <a:t>how they </a:t>
            </a:r>
            <a:r>
              <a:rPr lang="en-US" sz="2800" i="1" dirty="0"/>
              <a:t>think</a:t>
            </a:r>
            <a:r>
              <a:rPr lang="en-US" sz="2800" dirty="0"/>
              <a:t> while doing it, </a:t>
            </a:r>
            <a:r>
              <a:rPr lang="en-US" sz="2800" dirty="0" smtClean="0"/>
              <a:t>addressing:</a:t>
            </a:r>
          </a:p>
          <a:p>
            <a:pPr marL="285750" indent="-285750">
              <a:buFont typeface="Arial" pitchFamily="34" charset="0"/>
              <a:buChar char="•"/>
            </a:pPr>
            <a:r>
              <a:rPr lang="en-US" sz="2000" dirty="0"/>
              <a:t>How do we become aware of the problems we work on? </a:t>
            </a:r>
          </a:p>
          <a:p>
            <a:pPr marL="285750" indent="-285750">
              <a:buFont typeface="Arial" pitchFamily="34" charset="0"/>
              <a:buChar char="•"/>
            </a:pPr>
            <a:r>
              <a:rPr lang="en-US" sz="2000" dirty="0"/>
              <a:t>What are the attributes of a “good research problem”? </a:t>
            </a:r>
          </a:p>
          <a:p>
            <a:pPr marL="285750" indent="-285750">
              <a:buFont typeface="Arial" pitchFamily="34" charset="0"/>
              <a:buChar char="•"/>
            </a:pPr>
            <a:r>
              <a:rPr lang="en-US" sz="2000" dirty="0"/>
              <a:t>To what extent can research be planned?</a:t>
            </a:r>
          </a:p>
          <a:p>
            <a:pPr marL="285750" indent="-285750">
              <a:buFont typeface="Arial" pitchFamily="34" charset="0"/>
              <a:buChar char="•"/>
            </a:pPr>
            <a:r>
              <a:rPr lang="en-US" sz="2000" dirty="0"/>
              <a:t>What is the interplay between creativity and literature review? </a:t>
            </a:r>
          </a:p>
          <a:p>
            <a:pPr marL="285750" indent="-285750">
              <a:buFont typeface="Arial" pitchFamily="34" charset="0"/>
              <a:buChar char="•"/>
            </a:pPr>
            <a:r>
              <a:rPr lang="en-US" sz="2000" dirty="0"/>
              <a:t>What is the desired “end-product” of a research project (paper? “contribution”? patent? technology transfer? impact? graduated student?); how in the research process does choice of “end-product” affect what happens?</a:t>
            </a:r>
          </a:p>
          <a:p>
            <a:pPr marL="285750" indent="-285750">
              <a:buFont typeface="Arial" pitchFamily="34" charset="0"/>
              <a:buChar char="•"/>
            </a:pPr>
            <a:r>
              <a:rPr lang="en-US" sz="2000" dirty="0"/>
              <a:t>When does bottom-up and top-down thinking yield their greatest potential? </a:t>
            </a:r>
          </a:p>
          <a:p>
            <a:pPr marL="285750" indent="-285750">
              <a:buFont typeface="Arial" pitchFamily="34" charset="0"/>
              <a:buChar char="•"/>
            </a:pPr>
            <a:r>
              <a:rPr lang="en-US" sz="2000" dirty="0"/>
              <a:t>How are solution approaches identified? </a:t>
            </a:r>
          </a:p>
          <a:p>
            <a:pPr marL="285750" indent="-285750">
              <a:buFont typeface="Arial" pitchFamily="34" charset="0"/>
              <a:buChar char="•"/>
            </a:pPr>
            <a:r>
              <a:rPr lang="en-US" sz="2000" dirty="0"/>
              <a:t>What constitutes acceptable evidence that a problem is indeed solved?</a:t>
            </a:r>
          </a:p>
          <a:p>
            <a:pPr marL="285750" indent="-285750">
              <a:buFont typeface="Arial" pitchFamily="34" charset="0"/>
              <a:buChar char="•"/>
            </a:pPr>
            <a:r>
              <a:rPr lang="en-US" sz="2000" dirty="0"/>
              <a:t>What organizational structures and modes of human interaction are effective in facilitating research</a:t>
            </a:r>
            <a:r>
              <a:rPr lang="en-US" sz="2000" dirty="0" smtClean="0"/>
              <a:t>?</a:t>
            </a:r>
          </a:p>
          <a:p>
            <a:r>
              <a:rPr lang="en-US" sz="2800" dirty="0" smtClean="0"/>
              <a:t>Presenters to bring 1 or more existing students to write reflections (not assess) on what they think is most effective.</a:t>
            </a:r>
          </a:p>
          <a:p>
            <a:r>
              <a:rPr lang="en-US" sz="2800" dirty="0" smtClean="0"/>
              <a:t>Presenter is encouraged to share this with class via email.</a:t>
            </a:r>
            <a:endParaRPr lang="en-US" sz="2800" dirty="0"/>
          </a:p>
        </p:txBody>
      </p:sp>
    </p:spTree>
    <p:extLst>
      <p:ext uri="{BB962C8B-B14F-4D97-AF65-F5344CB8AC3E}">
        <p14:creationId xmlns:p14="http://schemas.microsoft.com/office/powerpoint/2010/main" val="6762248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normAutofit/>
          </a:bodyPr>
          <a:lstStyle/>
          <a:p>
            <a:pPr marL="342900" lvl="0" indent="-342900"/>
            <a:r>
              <a:rPr lang="en-US" dirty="0" smtClean="0"/>
              <a:t>WESEP 594 Activities</a:t>
            </a:r>
            <a:endParaRPr lang="en-US" dirty="0"/>
          </a:p>
        </p:txBody>
      </p:sp>
      <p:sp>
        <p:nvSpPr>
          <p:cNvPr id="4" name="Slide Number Placeholder 3"/>
          <p:cNvSpPr>
            <a:spLocks noGrp="1"/>
          </p:cNvSpPr>
          <p:nvPr>
            <p:ph type="sldNum" sz="quarter" idx="12"/>
          </p:nvPr>
        </p:nvSpPr>
        <p:spPr>
          <a:xfrm>
            <a:off x="6934200" y="6553200"/>
            <a:ext cx="2133600" cy="365125"/>
          </a:xfrm>
        </p:spPr>
        <p:txBody>
          <a:bodyPr/>
          <a:lstStyle/>
          <a:p>
            <a:fld id="{72F737B2-2E08-49DC-A6FF-38B9E078FB4D}" type="slidenum">
              <a:rPr lang="en-US" smtClean="0"/>
              <a:t>29</a:t>
            </a:fld>
            <a:endParaRPr lang="en-US" dirty="0"/>
          </a:p>
        </p:txBody>
      </p:sp>
      <p:sp>
        <p:nvSpPr>
          <p:cNvPr id="7" name="TextBox 6"/>
          <p:cNvSpPr txBox="1"/>
          <p:nvPr/>
        </p:nvSpPr>
        <p:spPr>
          <a:xfrm>
            <a:off x="0" y="775930"/>
            <a:ext cx="9067800" cy="4862870"/>
          </a:xfrm>
          <a:prstGeom prst="rect">
            <a:avLst/>
          </a:prstGeom>
          <a:noFill/>
        </p:spPr>
        <p:txBody>
          <a:bodyPr wrap="square" rtlCol="0">
            <a:spAutoFit/>
          </a:bodyPr>
          <a:lstStyle/>
          <a:p>
            <a:pPr lvl="0"/>
            <a:r>
              <a:rPr lang="en-US" sz="3000" u="sng" dirty="0" smtClean="0"/>
              <a:t>3. Develop leadership skills</a:t>
            </a:r>
            <a:r>
              <a:rPr lang="en-US" sz="3000" dirty="0" smtClean="0"/>
              <a:t>: </a:t>
            </a:r>
          </a:p>
          <a:p>
            <a:pPr lvl="0"/>
            <a:r>
              <a:rPr lang="en-US" sz="2800" dirty="0"/>
              <a:t>2</a:t>
            </a:r>
            <a:r>
              <a:rPr lang="en-US" sz="2800" dirty="0" smtClean="0"/>
              <a:t> classes/semester to be </a:t>
            </a:r>
            <a:r>
              <a:rPr lang="en-US" sz="2800" dirty="0"/>
              <a:t>dedicated to ethics, communication, and leadership issues. These classes will be led by </a:t>
            </a:r>
            <a:endParaRPr lang="en-US" sz="2800" dirty="0" smtClean="0"/>
          </a:p>
          <a:p>
            <a:pPr marL="457200" lvl="0" indent="-457200">
              <a:buFont typeface="Arial" pitchFamily="34" charset="0"/>
              <a:buChar char="•"/>
            </a:pPr>
            <a:r>
              <a:rPr lang="en-US" sz="2800" dirty="0" smtClean="0"/>
              <a:t>ISU </a:t>
            </a:r>
            <a:r>
              <a:rPr lang="en-US" sz="2800" dirty="0"/>
              <a:t>journalism professor and communication expert Dr. Lulu </a:t>
            </a:r>
            <a:r>
              <a:rPr lang="en-US" sz="2800" dirty="0" smtClean="0"/>
              <a:t>Rodriguez</a:t>
            </a:r>
          </a:p>
          <a:p>
            <a:pPr marL="457200" lvl="0" indent="-457200">
              <a:buFont typeface="Arial" pitchFamily="34" charset="0"/>
              <a:buChar char="•"/>
            </a:pPr>
            <a:r>
              <a:rPr lang="en-US" sz="2800" dirty="0" smtClean="0"/>
              <a:t>ISU </a:t>
            </a:r>
            <a:r>
              <a:rPr lang="en-US" sz="2800" dirty="0"/>
              <a:t>philosophy professor and ethicist Clark </a:t>
            </a:r>
            <a:r>
              <a:rPr lang="en-US" sz="2800" dirty="0" smtClean="0"/>
              <a:t>Wolf</a:t>
            </a:r>
          </a:p>
          <a:p>
            <a:pPr lvl="0"/>
            <a:r>
              <a:rPr lang="en-US" sz="2800" dirty="0" smtClean="0"/>
              <a:t>This </a:t>
            </a:r>
            <a:r>
              <a:rPr lang="en-US" sz="2800" dirty="0"/>
              <a:t>activity is central to the </a:t>
            </a:r>
            <a:r>
              <a:rPr lang="en-US" sz="2800" dirty="0" smtClean="0"/>
              <a:t>WESEP program </a:t>
            </a:r>
            <a:r>
              <a:rPr lang="en-US" sz="2800" dirty="0"/>
              <a:t>because high wind penetration will lead to complex human interactions between landowners and land managers, manufacturers, utilities, regulators, </a:t>
            </a:r>
            <a:r>
              <a:rPr lang="en-US" sz="2800" dirty="0" smtClean="0"/>
              <a:t>state and federal agencies, policy-makers</a:t>
            </a:r>
            <a:r>
              <a:rPr lang="en-US" sz="2800" dirty="0"/>
              <a:t>, </a:t>
            </a:r>
            <a:r>
              <a:rPr lang="en-US" sz="2800" dirty="0" smtClean="0"/>
              <a:t>ecologists, and </a:t>
            </a:r>
            <a:r>
              <a:rPr lang="en-US" sz="2800" dirty="0"/>
              <a:t>non-government organizations.</a:t>
            </a:r>
          </a:p>
        </p:txBody>
      </p:sp>
    </p:spTree>
    <p:extLst>
      <p:ext uri="{BB962C8B-B14F-4D97-AF65-F5344CB8AC3E}">
        <p14:creationId xmlns:p14="http://schemas.microsoft.com/office/powerpoint/2010/main" val="215269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792162"/>
          </a:xfrm>
        </p:spPr>
        <p:txBody>
          <a:bodyPr>
            <a:normAutofit/>
          </a:bodyPr>
          <a:lstStyle/>
          <a:p>
            <a:pPr marL="342900" lvl="0" indent="-342900"/>
            <a:r>
              <a:rPr lang="en-US" dirty="0" smtClean="0"/>
              <a:t>What it is: overview</a:t>
            </a:r>
            <a:endParaRPr lang="en-US" dirty="0"/>
          </a:p>
        </p:txBody>
      </p:sp>
      <p:sp>
        <p:nvSpPr>
          <p:cNvPr id="3" name="Subtitle 2"/>
          <p:cNvSpPr>
            <a:spLocks noGrp="1"/>
          </p:cNvSpPr>
          <p:nvPr>
            <p:ph type="subTitle" idx="4294967295"/>
          </p:nvPr>
        </p:nvSpPr>
        <p:spPr>
          <a:xfrm>
            <a:off x="21336" y="609600"/>
            <a:ext cx="9144000" cy="990600"/>
          </a:xfrm>
        </p:spPr>
        <p:txBody>
          <a:bodyPr>
            <a:normAutofit fontScale="85000" lnSpcReduction="10000"/>
          </a:bodyPr>
          <a:lstStyle/>
          <a:p>
            <a:pPr lvl="0"/>
            <a:r>
              <a:rPr lang="en-US" dirty="0" smtClean="0"/>
              <a:t>A PhD </a:t>
            </a:r>
            <a:r>
              <a:rPr lang="en-US" dirty="0"/>
              <a:t>degree program, like EE, ME, … but not a department</a:t>
            </a:r>
          </a:p>
          <a:p>
            <a:pPr lvl="0"/>
            <a:r>
              <a:rPr lang="en-US" dirty="0" smtClean="0"/>
              <a:t>Interdepartmental: grad faculty from different departments</a:t>
            </a:r>
            <a:endParaRPr lang="en-US" dirty="0"/>
          </a:p>
        </p:txBody>
      </p:sp>
      <p:sp>
        <p:nvSpPr>
          <p:cNvPr id="4" name="TextBox 3"/>
          <p:cNvSpPr txBox="1"/>
          <p:nvPr/>
        </p:nvSpPr>
        <p:spPr>
          <a:xfrm>
            <a:off x="1066800" y="1447800"/>
            <a:ext cx="3953256" cy="1938992"/>
          </a:xfrm>
          <a:prstGeom prst="rect">
            <a:avLst/>
          </a:prstGeom>
          <a:noFill/>
        </p:spPr>
        <p:txBody>
          <a:bodyPr wrap="square" rtlCol="0">
            <a:spAutoFit/>
          </a:bodyPr>
          <a:lstStyle/>
          <a:p>
            <a:r>
              <a:rPr lang="en-US" sz="2000" b="1" dirty="0" smtClean="0"/>
              <a:t>Aerospace </a:t>
            </a:r>
            <a:r>
              <a:rPr lang="en-US" sz="2000" b="1" dirty="0" err="1" smtClean="0"/>
              <a:t>Eng</a:t>
            </a:r>
            <a:r>
              <a:rPr lang="en-US" sz="2000" b="1" dirty="0" err="1"/>
              <a:t>r</a:t>
            </a:r>
            <a:endParaRPr lang="en-US" sz="2000" b="1" dirty="0" smtClean="0"/>
          </a:p>
          <a:p>
            <a:r>
              <a:rPr lang="en-US" sz="2000" b="1" dirty="0" smtClean="0"/>
              <a:t>Geological &amp; </a:t>
            </a:r>
            <a:r>
              <a:rPr lang="en-US" sz="2000" b="1" dirty="0"/>
              <a:t>Atmospheric </a:t>
            </a:r>
            <a:r>
              <a:rPr lang="en-US" sz="2000" b="1" dirty="0" smtClean="0"/>
              <a:t>Sciences </a:t>
            </a:r>
          </a:p>
          <a:p>
            <a:r>
              <a:rPr lang="en-US" sz="2000" b="1" dirty="0" smtClean="0"/>
              <a:t>Agronomy</a:t>
            </a:r>
          </a:p>
          <a:p>
            <a:r>
              <a:rPr lang="en-US" sz="2000" b="1" dirty="0" smtClean="0"/>
              <a:t>Electrical </a:t>
            </a:r>
            <a:r>
              <a:rPr lang="en-US" sz="2000" b="1" dirty="0"/>
              <a:t>&amp; Computer Eng</a:t>
            </a:r>
            <a:r>
              <a:rPr lang="en-US" sz="2000" b="1" dirty="0" smtClean="0"/>
              <a:t>.</a:t>
            </a:r>
          </a:p>
          <a:p>
            <a:r>
              <a:rPr lang="en-US" sz="2000" b="1" dirty="0"/>
              <a:t>Materials Science Eng</a:t>
            </a:r>
            <a:r>
              <a:rPr lang="en-US" sz="2000" b="1" dirty="0" smtClean="0"/>
              <a:t>.</a:t>
            </a:r>
          </a:p>
          <a:p>
            <a:r>
              <a:rPr lang="en-US" sz="2000" b="1" dirty="0"/>
              <a:t>Industrial &amp; Man Systems Eng</a:t>
            </a:r>
            <a:r>
              <a:rPr lang="en-US" sz="2000" b="1" dirty="0" smtClean="0"/>
              <a:t>.</a:t>
            </a:r>
            <a:endParaRPr lang="en-US" sz="2000" b="1" dirty="0"/>
          </a:p>
        </p:txBody>
      </p:sp>
      <p:sp>
        <p:nvSpPr>
          <p:cNvPr id="5" name="TextBox 4"/>
          <p:cNvSpPr txBox="1"/>
          <p:nvPr/>
        </p:nvSpPr>
        <p:spPr>
          <a:xfrm>
            <a:off x="5181600" y="1470124"/>
            <a:ext cx="3733800" cy="1938992"/>
          </a:xfrm>
          <a:prstGeom prst="rect">
            <a:avLst/>
          </a:prstGeom>
          <a:noFill/>
        </p:spPr>
        <p:txBody>
          <a:bodyPr wrap="square" rtlCol="0">
            <a:spAutoFit/>
          </a:bodyPr>
          <a:lstStyle/>
          <a:p>
            <a:r>
              <a:rPr lang="en-US" sz="2000" b="1" dirty="0" smtClean="0"/>
              <a:t>Sociology</a:t>
            </a:r>
          </a:p>
          <a:p>
            <a:r>
              <a:rPr lang="en-US" sz="2000" b="1" dirty="0" smtClean="0"/>
              <a:t>Economics</a:t>
            </a:r>
          </a:p>
          <a:p>
            <a:r>
              <a:rPr lang="en-US" sz="2000" b="1" dirty="0" smtClean="0"/>
              <a:t>Statistics</a:t>
            </a:r>
          </a:p>
          <a:p>
            <a:r>
              <a:rPr lang="en-US" sz="2000" b="1" dirty="0" smtClean="0"/>
              <a:t>Journalism </a:t>
            </a:r>
            <a:r>
              <a:rPr lang="en-US" sz="2000" b="1" dirty="0"/>
              <a:t>&amp; </a:t>
            </a:r>
            <a:r>
              <a:rPr lang="en-US" sz="2000" b="1" dirty="0" smtClean="0"/>
              <a:t>Communications</a:t>
            </a:r>
          </a:p>
          <a:p>
            <a:r>
              <a:rPr lang="en-US" sz="2000" b="1" dirty="0" smtClean="0"/>
              <a:t>Civil</a:t>
            </a:r>
            <a:r>
              <a:rPr lang="en-US" sz="2000" b="1" dirty="0"/>
              <a:t>, </a:t>
            </a:r>
            <a:r>
              <a:rPr lang="en-US" sz="2000" b="1" dirty="0" smtClean="0"/>
              <a:t>Con </a:t>
            </a:r>
            <a:r>
              <a:rPr lang="en-US" sz="2000" b="1" dirty="0"/>
              <a:t>&amp; Environmental Eng., Mechanical Eng.</a:t>
            </a:r>
          </a:p>
        </p:txBody>
      </p:sp>
      <p:sp>
        <p:nvSpPr>
          <p:cNvPr id="9" name="Subtitle 2"/>
          <p:cNvSpPr txBox="1">
            <a:spLocks/>
          </p:cNvSpPr>
          <p:nvPr/>
        </p:nvSpPr>
        <p:spPr>
          <a:xfrm>
            <a:off x="0" y="5562600"/>
            <a:ext cx="9144000" cy="131271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300" dirty="0" smtClean="0"/>
              <a:t>Admitted applicants must have calculus-based UG or MS training. It is expected that most admitted applicants will come with UG and/or MS degrees in math, engineering, economics, statistics, atmospheric sciences.</a:t>
            </a:r>
            <a:endParaRPr lang="en-US" sz="2300" dirty="0"/>
          </a:p>
        </p:txBody>
      </p:sp>
      <p:sp>
        <p:nvSpPr>
          <p:cNvPr id="10" name="Subtitle 2"/>
          <p:cNvSpPr txBox="1">
            <a:spLocks/>
          </p:cNvSpPr>
          <p:nvPr/>
        </p:nvSpPr>
        <p:spPr>
          <a:xfrm>
            <a:off x="1600200" y="3429000"/>
            <a:ext cx="6934200" cy="20123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a:t>R</a:t>
            </a:r>
            <a:r>
              <a:rPr lang="en-US" sz="1800" b="1" dirty="0" smtClean="0"/>
              <a:t>esearch structure is by following thrusts:</a:t>
            </a:r>
          </a:p>
          <a:p>
            <a:pPr marL="571500" indent="-571500">
              <a:buFont typeface="+mj-lt"/>
              <a:buAutoNum type="romanUcPeriod"/>
            </a:pPr>
            <a:r>
              <a:rPr lang="en-US" sz="1800" b="1" dirty="0" smtClean="0"/>
              <a:t>Wind resource characterization &amp; aerodynamics of wind farms </a:t>
            </a:r>
            <a:endParaRPr lang="en-US" sz="1800" dirty="0" smtClean="0"/>
          </a:p>
          <a:p>
            <a:pPr marL="571500" indent="-571500">
              <a:buFont typeface="+mj-lt"/>
              <a:buAutoNum type="romanUcPeriod"/>
            </a:pPr>
            <a:r>
              <a:rPr lang="en-US" sz="1800" b="1" dirty="0" smtClean="0"/>
              <a:t>Wind energy conversion system and grid operations </a:t>
            </a:r>
            <a:endParaRPr lang="en-US" sz="1800" dirty="0" smtClean="0"/>
          </a:p>
          <a:p>
            <a:pPr marL="571500" indent="-571500">
              <a:buFont typeface="+mj-lt"/>
              <a:buAutoNum type="romanUcPeriod"/>
            </a:pPr>
            <a:r>
              <a:rPr lang="en-US" sz="1800" b="1" dirty="0" smtClean="0"/>
              <a:t>Manufacturing, construction, and supply chain</a:t>
            </a:r>
            <a:endParaRPr lang="en-US" sz="1800" dirty="0" smtClean="0"/>
          </a:p>
          <a:p>
            <a:pPr marL="571500" indent="-571500">
              <a:buFont typeface="+mj-lt"/>
              <a:buAutoNum type="romanUcPeriod"/>
            </a:pPr>
            <a:r>
              <a:rPr lang="en-US" sz="1800" b="1" dirty="0" smtClean="0"/>
              <a:t>Turbine reliability &amp; health monitoring</a:t>
            </a:r>
            <a:endParaRPr lang="en-US" sz="1800" dirty="0" smtClean="0"/>
          </a:p>
          <a:p>
            <a:pPr marL="571500" indent="-571500">
              <a:buFont typeface="+mj-lt"/>
              <a:buAutoNum type="romanUcPeriod"/>
            </a:pPr>
            <a:r>
              <a:rPr lang="en-US" sz="1800" b="1" dirty="0" smtClean="0"/>
              <a:t>Economics, policy and public perception</a:t>
            </a:r>
          </a:p>
        </p:txBody>
      </p:sp>
      <p:sp>
        <p:nvSpPr>
          <p:cNvPr id="11" name="Slide Number Placeholder 10"/>
          <p:cNvSpPr>
            <a:spLocks noGrp="1"/>
          </p:cNvSpPr>
          <p:nvPr>
            <p:ph type="sldNum" sz="quarter" idx="12"/>
          </p:nvPr>
        </p:nvSpPr>
        <p:spPr>
          <a:xfrm>
            <a:off x="6858000" y="6492875"/>
            <a:ext cx="2133600" cy="365125"/>
          </a:xfrm>
        </p:spPr>
        <p:txBody>
          <a:bodyPr/>
          <a:lstStyle/>
          <a:p>
            <a:fld id="{72F737B2-2E08-49DC-A6FF-38B9E078FB4D}" type="slidenum">
              <a:rPr lang="en-US" smtClean="0"/>
              <a:t>3</a:t>
            </a:fld>
            <a:endParaRPr lang="en-US" dirty="0"/>
          </a:p>
        </p:txBody>
      </p:sp>
    </p:spTree>
    <p:extLst>
      <p:ext uri="{BB962C8B-B14F-4D97-AF65-F5344CB8AC3E}">
        <p14:creationId xmlns:p14="http://schemas.microsoft.com/office/powerpoint/2010/main" val="27745169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normAutofit/>
          </a:bodyPr>
          <a:lstStyle/>
          <a:p>
            <a:pPr marL="342900" lvl="0" indent="-342900"/>
            <a:r>
              <a:rPr lang="en-US" dirty="0" smtClean="0"/>
              <a:t>WESEP 594 Activities</a:t>
            </a:r>
            <a:endParaRPr lang="en-US" dirty="0"/>
          </a:p>
        </p:txBody>
      </p:sp>
      <p:sp>
        <p:nvSpPr>
          <p:cNvPr id="4" name="Slide Number Placeholder 3"/>
          <p:cNvSpPr>
            <a:spLocks noGrp="1"/>
          </p:cNvSpPr>
          <p:nvPr>
            <p:ph type="sldNum" sz="quarter" idx="12"/>
          </p:nvPr>
        </p:nvSpPr>
        <p:spPr>
          <a:xfrm>
            <a:off x="6934200" y="6553200"/>
            <a:ext cx="2133600" cy="365125"/>
          </a:xfrm>
        </p:spPr>
        <p:txBody>
          <a:bodyPr/>
          <a:lstStyle/>
          <a:p>
            <a:fld id="{72F737B2-2E08-49DC-A6FF-38B9E078FB4D}" type="slidenum">
              <a:rPr lang="en-US" smtClean="0"/>
              <a:t>30</a:t>
            </a:fld>
            <a:endParaRPr lang="en-US" dirty="0"/>
          </a:p>
        </p:txBody>
      </p:sp>
      <p:sp>
        <p:nvSpPr>
          <p:cNvPr id="7" name="TextBox 6"/>
          <p:cNvSpPr txBox="1"/>
          <p:nvPr/>
        </p:nvSpPr>
        <p:spPr>
          <a:xfrm>
            <a:off x="0" y="775930"/>
            <a:ext cx="9067800" cy="1846659"/>
          </a:xfrm>
          <a:prstGeom prst="rect">
            <a:avLst/>
          </a:prstGeom>
          <a:noFill/>
        </p:spPr>
        <p:txBody>
          <a:bodyPr wrap="square" rtlCol="0">
            <a:spAutoFit/>
          </a:bodyPr>
          <a:lstStyle/>
          <a:p>
            <a:pPr lvl="0"/>
            <a:r>
              <a:rPr lang="en-US" sz="3000" u="sng" dirty="0" smtClean="0"/>
              <a:t>4. Industry lectures</a:t>
            </a:r>
            <a:r>
              <a:rPr lang="en-US" sz="3000" dirty="0" smtClean="0"/>
              <a:t>: </a:t>
            </a:r>
          </a:p>
          <a:p>
            <a:pPr lvl="0"/>
            <a:r>
              <a:rPr lang="en-US" sz="2800" dirty="0"/>
              <a:t>Several lectures will be given by individuals from industry, focused on research areas being addressed by students in the course (see #1 above).</a:t>
            </a:r>
          </a:p>
        </p:txBody>
      </p:sp>
    </p:spTree>
    <p:extLst>
      <p:ext uri="{BB962C8B-B14F-4D97-AF65-F5344CB8AC3E}">
        <p14:creationId xmlns:p14="http://schemas.microsoft.com/office/powerpoint/2010/main" val="21284771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normAutofit/>
          </a:bodyPr>
          <a:lstStyle/>
          <a:p>
            <a:pPr marL="342900" lvl="0" indent="-342900"/>
            <a:r>
              <a:rPr lang="en-US" dirty="0" smtClean="0"/>
              <a:t>WESEP 594 Activities</a:t>
            </a:r>
            <a:endParaRPr lang="en-US" dirty="0"/>
          </a:p>
        </p:txBody>
      </p:sp>
      <p:sp>
        <p:nvSpPr>
          <p:cNvPr id="4" name="Slide Number Placeholder 3"/>
          <p:cNvSpPr>
            <a:spLocks noGrp="1"/>
          </p:cNvSpPr>
          <p:nvPr>
            <p:ph type="sldNum" sz="quarter" idx="12"/>
          </p:nvPr>
        </p:nvSpPr>
        <p:spPr>
          <a:xfrm>
            <a:off x="6934200" y="6553200"/>
            <a:ext cx="2133600" cy="365125"/>
          </a:xfrm>
        </p:spPr>
        <p:txBody>
          <a:bodyPr/>
          <a:lstStyle/>
          <a:p>
            <a:fld id="{72F737B2-2E08-49DC-A6FF-38B9E078FB4D}" type="slidenum">
              <a:rPr lang="en-US" smtClean="0"/>
              <a:t>31</a:t>
            </a:fld>
            <a:endParaRPr lang="en-US" dirty="0"/>
          </a:p>
        </p:txBody>
      </p:sp>
      <p:sp>
        <p:nvSpPr>
          <p:cNvPr id="5" name="TextBox 4"/>
          <p:cNvSpPr txBox="1"/>
          <p:nvPr/>
        </p:nvSpPr>
        <p:spPr>
          <a:xfrm>
            <a:off x="0" y="775930"/>
            <a:ext cx="9067800" cy="5355312"/>
          </a:xfrm>
          <a:prstGeom prst="rect">
            <a:avLst/>
          </a:prstGeom>
          <a:noFill/>
        </p:spPr>
        <p:txBody>
          <a:bodyPr wrap="square" rtlCol="0">
            <a:spAutoFit/>
          </a:bodyPr>
          <a:lstStyle/>
          <a:p>
            <a:pPr lvl="0"/>
            <a:r>
              <a:rPr lang="en-US" sz="3000" u="sng" dirty="0"/>
              <a:t>5</a:t>
            </a:r>
            <a:r>
              <a:rPr lang="en-US" sz="3000" u="sng" dirty="0" smtClean="0"/>
              <a:t>. Workshop preparation</a:t>
            </a:r>
            <a:r>
              <a:rPr lang="en-US" sz="3000" dirty="0" smtClean="0"/>
              <a:t>:</a:t>
            </a:r>
          </a:p>
          <a:p>
            <a:pPr marL="457200" lvl="0" indent="-457200">
              <a:buFont typeface="Arial" pitchFamily="34" charset="0"/>
              <a:buChar char="•"/>
            </a:pPr>
            <a:r>
              <a:rPr lang="en-US" sz="3000" dirty="0" smtClean="0"/>
              <a:t>Develop a July 2013 workshop on policy and other social-science issues</a:t>
            </a:r>
          </a:p>
          <a:p>
            <a:pPr marL="457200" lvl="0" indent="-457200">
              <a:buFont typeface="Arial" pitchFamily="34" charset="0"/>
              <a:buChar char="•"/>
            </a:pPr>
            <a:r>
              <a:rPr lang="en-US" sz="3000" dirty="0" smtClean="0"/>
              <a:t>NSF will fund on condition that it is organized by you!</a:t>
            </a:r>
          </a:p>
          <a:p>
            <a:pPr marL="457200" lvl="0" indent="-457200">
              <a:buFont typeface="Arial" pitchFamily="34" charset="0"/>
              <a:buChar char="•"/>
            </a:pPr>
            <a:r>
              <a:rPr lang="en-US" sz="3000" dirty="0" smtClean="0"/>
              <a:t>Two NSF programs are interested and willing to fund:</a:t>
            </a:r>
          </a:p>
          <a:p>
            <a:pPr marL="914400" lvl="1" indent="-457200">
              <a:buFont typeface="Courier New" pitchFamily="49" charset="0"/>
              <a:buChar char="o"/>
            </a:pPr>
            <a:r>
              <a:rPr lang="en-US" b="1" dirty="0" smtClean="0"/>
              <a:t>IGERT (Carol Stoel)</a:t>
            </a:r>
          </a:p>
          <a:p>
            <a:pPr marL="914400" lvl="1" indent="-457200">
              <a:buFont typeface="Courier New" pitchFamily="49" charset="0"/>
              <a:buChar char="o"/>
            </a:pPr>
            <a:r>
              <a:rPr lang="en-US" b="1" dirty="0" smtClean="0"/>
              <a:t>EFRI-RESIN (Bruce Hamilton/Joy </a:t>
            </a:r>
            <a:r>
              <a:rPr lang="en-US" b="1" dirty="0" err="1" smtClean="0"/>
              <a:t>Pauscke</a:t>
            </a:r>
            <a:r>
              <a:rPr lang="en-US" b="1" dirty="0" smtClean="0"/>
              <a:t>)</a:t>
            </a:r>
          </a:p>
          <a:p>
            <a:pPr marL="457200" lvl="0" indent="-457200">
              <a:buFont typeface="Arial" pitchFamily="34" charset="0"/>
              <a:buChar char="•"/>
            </a:pPr>
            <a:r>
              <a:rPr lang="en-US" sz="3000" dirty="0" smtClean="0"/>
              <a:t>There are eight $2M RESIN research teams will attend</a:t>
            </a:r>
          </a:p>
          <a:p>
            <a:pPr marL="457200" lvl="0" indent="-457200">
              <a:buFont typeface="Arial" pitchFamily="34" charset="0"/>
              <a:buChar char="•"/>
            </a:pPr>
            <a:r>
              <a:rPr lang="en-US" sz="3000" dirty="0" smtClean="0"/>
              <a:t>There should be other IGERTs interested.</a:t>
            </a:r>
          </a:p>
          <a:p>
            <a:pPr marL="457200" lvl="0" indent="-457200">
              <a:buFont typeface="Arial" pitchFamily="34" charset="0"/>
              <a:buChar char="•"/>
            </a:pPr>
            <a:r>
              <a:rPr lang="en-US" sz="3000" dirty="0"/>
              <a:t>O</a:t>
            </a:r>
            <a:r>
              <a:rPr lang="en-US" sz="3000" dirty="0" smtClean="0"/>
              <a:t>n-campus organizations will also fund:</a:t>
            </a:r>
          </a:p>
          <a:p>
            <a:pPr marL="914400" lvl="1" indent="-457200">
              <a:buFont typeface="Arial" pitchFamily="34" charset="0"/>
              <a:buChar char="•"/>
            </a:pPr>
            <a:r>
              <a:rPr lang="en-US" b="1" dirty="0" err="1" smtClean="0"/>
              <a:t>Bioeconomy</a:t>
            </a:r>
            <a:r>
              <a:rPr lang="en-US" b="1" dirty="0" smtClean="0"/>
              <a:t> Institute (Robert Brown)</a:t>
            </a:r>
          </a:p>
          <a:p>
            <a:pPr marL="914400" lvl="1" indent="-457200">
              <a:buFont typeface="Arial" pitchFamily="34" charset="0"/>
              <a:buChar char="•"/>
            </a:pPr>
            <a:r>
              <a:rPr lang="en-US" b="1" dirty="0" smtClean="0"/>
              <a:t>Wind Energy Initiative (Sri Sritharan)</a:t>
            </a:r>
          </a:p>
          <a:p>
            <a:pPr marL="457200" lvl="0" indent="-457200">
              <a:buFont typeface="Arial" pitchFamily="34" charset="0"/>
              <a:buChar char="•"/>
            </a:pPr>
            <a:r>
              <a:rPr lang="en-US" sz="3000" dirty="0" smtClean="0"/>
              <a:t>There are several ISU social scientists interested</a:t>
            </a:r>
          </a:p>
        </p:txBody>
      </p:sp>
      <p:sp>
        <p:nvSpPr>
          <p:cNvPr id="6" name="Rectangle 5"/>
          <p:cNvSpPr/>
          <p:nvPr/>
        </p:nvSpPr>
        <p:spPr>
          <a:xfrm>
            <a:off x="0" y="775930"/>
            <a:ext cx="8991600" cy="5404901"/>
          </a:xfrm>
          <a:prstGeom prst="rect">
            <a:avLst/>
          </a:prstGeom>
          <a:solidFill>
            <a:schemeClr val="tx2">
              <a:lumMod val="20000"/>
              <a:lumOff val="80000"/>
              <a:alpha val="30000"/>
            </a:schemeClr>
          </a:solid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69920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normAutofit/>
          </a:bodyPr>
          <a:lstStyle/>
          <a:p>
            <a:pPr marL="342900" lvl="0" indent="-342900"/>
            <a:r>
              <a:rPr lang="en-US" dirty="0" smtClean="0"/>
              <a:t>WESEP 594 Activities</a:t>
            </a:r>
            <a:endParaRPr lang="en-US" dirty="0"/>
          </a:p>
        </p:txBody>
      </p:sp>
      <p:sp>
        <p:nvSpPr>
          <p:cNvPr id="4" name="Slide Number Placeholder 3"/>
          <p:cNvSpPr>
            <a:spLocks noGrp="1"/>
          </p:cNvSpPr>
          <p:nvPr>
            <p:ph type="sldNum" sz="quarter" idx="12"/>
          </p:nvPr>
        </p:nvSpPr>
        <p:spPr>
          <a:xfrm>
            <a:off x="6934200" y="6553200"/>
            <a:ext cx="2133600" cy="365125"/>
          </a:xfrm>
        </p:spPr>
        <p:txBody>
          <a:bodyPr/>
          <a:lstStyle/>
          <a:p>
            <a:fld id="{72F737B2-2E08-49DC-A6FF-38B9E078FB4D}" type="slidenum">
              <a:rPr lang="en-US" smtClean="0"/>
              <a:t>32</a:t>
            </a:fld>
            <a:endParaRPr lang="en-US" dirty="0"/>
          </a:p>
        </p:txBody>
      </p:sp>
      <p:sp>
        <p:nvSpPr>
          <p:cNvPr id="5" name="TextBox 4"/>
          <p:cNvSpPr txBox="1"/>
          <p:nvPr/>
        </p:nvSpPr>
        <p:spPr>
          <a:xfrm>
            <a:off x="0" y="775930"/>
            <a:ext cx="9067800" cy="6001643"/>
          </a:xfrm>
          <a:prstGeom prst="rect">
            <a:avLst/>
          </a:prstGeom>
          <a:noFill/>
        </p:spPr>
        <p:txBody>
          <a:bodyPr wrap="square" rtlCol="0">
            <a:spAutoFit/>
          </a:bodyPr>
          <a:lstStyle/>
          <a:p>
            <a:pPr lvl="0"/>
            <a:r>
              <a:rPr lang="en-US" sz="1200" dirty="0" smtClean="0"/>
              <a:t>Bruce</a:t>
            </a:r>
            <a:r>
              <a:rPr lang="en-US" sz="1200" dirty="0"/>
              <a:t>:</a:t>
            </a:r>
          </a:p>
          <a:p>
            <a:pPr lvl="0"/>
            <a:r>
              <a:rPr lang="en-US" sz="1200" dirty="0"/>
              <a:t> </a:t>
            </a:r>
          </a:p>
          <a:p>
            <a:pPr lvl="0"/>
            <a:r>
              <a:rPr lang="en-US" sz="1200" dirty="0"/>
              <a:t>As you know, I also have an IGERT on Wind Energy Science, Engineering </a:t>
            </a:r>
            <a:r>
              <a:rPr lang="en-US" sz="1200" dirty="0" smtClean="0"/>
              <a:t>and Policy</a:t>
            </a:r>
            <a:r>
              <a:rPr lang="en-US" sz="1200" dirty="0"/>
              <a:t>. This afternoon I had a </a:t>
            </a:r>
            <a:r>
              <a:rPr lang="en-US" sz="1200" dirty="0" smtClean="0"/>
              <a:t>conversation with </a:t>
            </a:r>
            <a:r>
              <a:rPr lang="en-US" sz="1200" dirty="0"/>
              <a:t>Carol Stole who is my program manager for my IGERT. At one </a:t>
            </a:r>
            <a:r>
              <a:rPr lang="en-US" sz="1200" dirty="0" smtClean="0"/>
              <a:t>point  in </a:t>
            </a:r>
            <a:r>
              <a:rPr lang="en-US" sz="1200" dirty="0"/>
              <a:t>the discussion, she suggested I </a:t>
            </a:r>
            <a:r>
              <a:rPr lang="en-US" sz="1200" dirty="0" smtClean="0"/>
              <a:t>organize  a </a:t>
            </a:r>
            <a:r>
              <a:rPr lang="en-US" sz="1200" dirty="0"/>
              <a:t>summer workshop on wind energy, and if I did that and </a:t>
            </a:r>
            <a:r>
              <a:rPr lang="en-US" sz="1200" dirty="0" smtClean="0"/>
              <a:t>included 2-3 </a:t>
            </a:r>
            <a:r>
              <a:rPr lang="en-US" sz="1200" dirty="0"/>
              <a:t>other IGERTs around the country, it would be possible to </a:t>
            </a:r>
            <a:r>
              <a:rPr lang="en-US" sz="1200" dirty="0" smtClean="0"/>
              <a:t>fund  it </a:t>
            </a:r>
            <a:r>
              <a:rPr lang="en-US" sz="1200" dirty="0"/>
              <a:t>through a supplement. I mentioned to her the interest in possibly </a:t>
            </a:r>
            <a:r>
              <a:rPr lang="en-US" sz="1200" dirty="0" smtClean="0"/>
              <a:t>organizing </a:t>
            </a:r>
            <a:r>
              <a:rPr lang="en-US" sz="1200" dirty="0"/>
              <a:t>an EFRI-RESIN workshop in the summer, and she </a:t>
            </a:r>
            <a:r>
              <a:rPr lang="en-US" sz="1200" dirty="0" smtClean="0"/>
              <a:t>indicated it </a:t>
            </a:r>
            <a:r>
              <a:rPr lang="en-US" sz="1200" dirty="0"/>
              <a:t>might be a very natural fit and that it might be possible to </a:t>
            </a:r>
            <a:r>
              <a:rPr lang="en-US" sz="1200" dirty="0" smtClean="0"/>
              <a:t>consider co-funding </a:t>
            </a:r>
            <a:r>
              <a:rPr lang="en-US" sz="1200" dirty="0"/>
              <a:t>it between IGERT and EFRI. </a:t>
            </a:r>
          </a:p>
          <a:p>
            <a:pPr lvl="0"/>
            <a:r>
              <a:rPr lang="en-US" sz="1200" dirty="0"/>
              <a:t> </a:t>
            </a:r>
            <a:r>
              <a:rPr lang="en-US" sz="1200" dirty="0" smtClean="0"/>
              <a:t> </a:t>
            </a:r>
            <a:endParaRPr lang="en-US" sz="1200" dirty="0"/>
          </a:p>
          <a:p>
            <a:pPr lvl="0"/>
            <a:r>
              <a:rPr lang="en-US" sz="1200" dirty="0"/>
              <a:t>So here is how I am now thinking about it:</a:t>
            </a:r>
          </a:p>
          <a:p>
            <a:pPr lvl="0"/>
            <a:r>
              <a:rPr lang="en-US" sz="1200" dirty="0"/>
              <a:t>-          1 day EFRI-RESIN workshop</a:t>
            </a:r>
          </a:p>
          <a:p>
            <a:pPr lvl="0"/>
            <a:r>
              <a:rPr lang="en-US" sz="1200" dirty="0"/>
              <a:t>-          1.5 day conference, with papers on “Sustainable infrastructures”</a:t>
            </a:r>
          </a:p>
          <a:p>
            <a:pPr lvl="0"/>
            <a:r>
              <a:rPr lang="en-US" sz="1200" dirty="0"/>
              <a:t>-          Focus of both the workshop and the conference will be on policy and social-science issues.</a:t>
            </a:r>
          </a:p>
          <a:p>
            <a:pPr lvl="0"/>
            <a:r>
              <a:rPr lang="en-US" sz="1200" dirty="0"/>
              <a:t> </a:t>
            </a:r>
          </a:p>
          <a:p>
            <a:pPr lvl="0"/>
            <a:r>
              <a:rPr lang="en-US" sz="1200" dirty="0"/>
              <a:t>How does this strike you</a:t>
            </a:r>
            <a:r>
              <a:rPr lang="en-US" sz="1200" dirty="0" smtClean="0"/>
              <a:t>?</a:t>
            </a:r>
          </a:p>
          <a:p>
            <a:pPr lvl="0"/>
            <a:r>
              <a:rPr lang="en-US" sz="1200" dirty="0" smtClean="0"/>
              <a:t>=======================================================================</a:t>
            </a:r>
            <a:endParaRPr lang="en-US" sz="1200" dirty="0"/>
          </a:p>
          <a:p>
            <a:pPr lvl="0"/>
            <a:r>
              <a:rPr lang="en-US" sz="1200" dirty="0" smtClean="0"/>
              <a:t>Hello </a:t>
            </a:r>
            <a:r>
              <a:rPr lang="en-US" sz="1200" dirty="0"/>
              <a:t>Jim, Rose, </a:t>
            </a:r>
            <a:r>
              <a:rPr lang="en-US" sz="1200" dirty="0" err="1"/>
              <a:t>Sohi</a:t>
            </a:r>
            <a:r>
              <a:rPr lang="en-US" sz="1200" dirty="0"/>
              <a:t>, and Joy,</a:t>
            </a:r>
          </a:p>
          <a:p>
            <a:pPr lvl="0"/>
            <a:r>
              <a:rPr lang="en-US" sz="1200" dirty="0"/>
              <a:t> </a:t>
            </a:r>
          </a:p>
          <a:p>
            <a:pPr lvl="0"/>
            <a:r>
              <a:rPr lang="en-US" sz="1200" dirty="0"/>
              <a:t>Jim, many thanks for your message below. I very much like the idea of IGERT and EFRI co-funding such a supplement for a workshop.  I really like a whole bunch that the "Focus of both the workshop and the conference will be on policy and social-science issues."  As just discussed at RESIN Workshop #4, this is, as you know, of critical importance for major advances in research on sustainable and resilient infrastructures.  I assume that you would have a good complement of social scientists as participants in the workshop/conference that you are proposing, along with RESIN engineers.  I also like the idea of REU participation (although to work well this would probably require some careful planning about how exactly to involve the undergraduates in a productive way). As an EFRI/RESIN program officer, I would recommend EFRI co-funding, but such a recommendation would have to have the concurrence of the EFRI Office Director, either Rose Wesson or </a:t>
            </a:r>
            <a:r>
              <a:rPr lang="en-US" sz="1200" dirty="0" err="1"/>
              <a:t>Sohi</a:t>
            </a:r>
            <a:r>
              <a:rPr lang="en-US" sz="1200" dirty="0"/>
              <a:t> </a:t>
            </a:r>
            <a:r>
              <a:rPr lang="en-US" sz="1200" dirty="0" err="1"/>
              <a:t>Rastegar</a:t>
            </a:r>
            <a:r>
              <a:rPr lang="en-US" sz="1200" dirty="0"/>
              <a:t>.  Additionally, your actual EFRI program officer, Joy </a:t>
            </a:r>
            <a:r>
              <a:rPr lang="en-US" sz="1200" dirty="0" err="1"/>
              <a:t>Pauschke</a:t>
            </a:r>
            <a:r>
              <a:rPr lang="en-US" sz="1200" dirty="0"/>
              <a:t>, would probably have to recommend co-funding.  </a:t>
            </a:r>
          </a:p>
          <a:p>
            <a:pPr lvl="0"/>
            <a:r>
              <a:rPr lang="en-US" sz="1200" dirty="0"/>
              <a:t> </a:t>
            </a:r>
          </a:p>
          <a:p>
            <a:pPr lvl="0"/>
            <a:r>
              <a:rPr lang="en-US" sz="1200" dirty="0"/>
              <a:t>Rose, </a:t>
            </a:r>
            <a:r>
              <a:rPr lang="en-US" sz="1200" dirty="0" err="1"/>
              <a:t>Sohi</a:t>
            </a:r>
            <a:r>
              <a:rPr lang="en-US" sz="1200" dirty="0"/>
              <a:t>, and Joy, what do you think about Jim's idea as described in his message below?</a:t>
            </a:r>
          </a:p>
          <a:p>
            <a:pPr lvl="0"/>
            <a:r>
              <a:rPr lang="en-US" sz="1200" dirty="0"/>
              <a:t> </a:t>
            </a:r>
          </a:p>
          <a:p>
            <a:pPr lvl="0"/>
            <a:r>
              <a:rPr lang="en-US" sz="1200" dirty="0"/>
              <a:t>Best wishes,</a:t>
            </a:r>
          </a:p>
          <a:p>
            <a:pPr lvl="0"/>
            <a:r>
              <a:rPr lang="en-US" sz="1200" dirty="0"/>
              <a:t> </a:t>
            </a:r>
          </a:p>
          <a:p>
            <a:pPr lvl="0"/>
            <a:r>
              <a:rPr lang="en-US" sz="1200" dirty="0" smtClean="0"/>
              <a:t>Bruce Hamilton</a:t>
            </a:r>
          </a:p>
          <a:p>
            <a:pPr lvl="0"/>
            <a:r>
              <a:rPr lang="en-US" sz="1200" dirty="0" smtClean="0"/>
              <a:t>CBET/ENG and EFRI</a:t>
            </a:r>
            <a:endParaRPr lang="en-US" sz="1200" dirty="0"/>
          </a:p>
        </p:txBody>
      </p:sp>
    </p:spTree>
    <p:extLst>
      <p:ext uri="{BB962C8B-B14F-4D97-AF65-F5344CB8AC3E}">
        <p14:creationId xmlns:p14="http://schemas.microsoft.com/office/powerpoint/2010/main" val="34558870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normAutofit/>
          </a:bodyPr>
          <a:lstStyle/>
          <a:p>
            <a:pPr marL="342900" lvl="0" indent="-342900"/>
            <a:r>
              <a:rPr lang="en-US" dirty="0" smtClean="0"/>
              <a:t>Workshop – what you need to do</a:t>
            </a:r>
            <a:endParaRPr lang="en-US" dirty="0"/>
          </a:p>
        </p:txBody>
      </p:sp>
      <p:sp>
        <p:nvSpPr>
          <p:cNvPr id="4" name="Slide Number Placeholder 3"/>
          <p:cNvSpPr>
            <a:spLocks noGrp="1"/>
          </p:cNvSpPr>
          <p:nvPr>
            <p:ph type="sldNum" sz="quarter" idx="12"/>
          </p:nvPr>
        </p:nvSpPr>
        <p:spPr>
          <a:xfrm>
            <a:off x="6934200" y="6553200"/>
            <a:ext cx="2133600" cy="365125"/>
          </a:xfrm>
        </p:spPr>
        <p:txBody>
          <a:bodyPr/>
          <a:lstStyle/>
          <a:p>
            <a:fld id="{72F737B2-2E08-49DC-A6FF-38B9E078FB4D}" type="slidenum">
              <a:rPr lang="en-US" smtClean="0"/>
              <a:t>33</a:t>
            </a:fld>
            <a:endParaRPr lang="en-US" dirty="0"/>
          </a:p>
        </p:txBody>
      </p:sp>
      <p:sp>
        <p:nvSpPr>
          <p:cNvPr id="7" name="TextBox 6"/>
          <p:cNvSpPr txBox="1"/>
          <p:nvPr/>
        </p:nvSpPr>
        <p:spPr>
          <a:xfrm>
            <a:off x="188686" y="927318"/>
            <a:ext cx="8915400" cy="3539430"/>
          </a:xfrm>
          <a:prstGeom prst="rect">
            <a:avLst/>
          </a:prstGeom>
          <a:noFill/>
        </p:spPr>
        <p:txBody>
          <a:bodyPr wrap="square" rtlCol="0">
            <a:spAutoFit/>
          </a:bodyPr>
          <a:lstStyle/>
          <a:p>
            <a:pPr marL="514350" indent="-514350">
              <a:buAutoNum type="arabicPeriod"/>
            </a:pPr>
            <a:r>
              <a:rPr lang="en-US" sz="2800" dirty="0" smtClean="0"/>
              <a:t>Choose a workshop chair </a:t>
            </a:r>
          </a:p>
          <a:p>
            <a:pPr marL="514350" indent="-514350">
              <a:buFontTx/>
              <a:buAutoNum type="arabicPeriod"/>
            </a:pPr>
            <a:r>
              <a:rPr lang="en-US" sz="2800" dirty="0"/>
              <a:t>Develop a workshop budget</a:t>
            </a:r>
          </a:p>
          <a:p>
            <a:pPr marL="514350" indent="-514350">
              <a:buFontTx/>
              <a:buAutoNum type="arabicPeriod"/>
            </a:pPr>
            <a:r>
              <a:rPr lang="en-US" sz="2800" dirty="0"/>
              <a:t>Submit NSF </a:t>
            </a:r>
            <a:r>
              <a:rPr lang="en-US" sz="2800" dirty="0" smtClean="0"/>
              <a:t>supplement request</a:t>
            </a:r>
            <a:endParaRPr lang="en-US" sz="2800" dirty="0"/>
          </a:p>
          <a:p>
            <a:pPr marL="514350" indent="-514350">
              <a:buAutoNum type="arabicPeriod"/>
            </a:pPr>
            <a:r>
              <a:rPr lang="en-US" sz="2800" dirty="0" smtClean="0"/>
              <a:t>Develop an organizing “organization” with specific people in charge of specific things</a:t>
            </a:r>
          </a:p>
          <a:p>
            <a:pPr marL="514350" indent="-514350">
              <a:buAutoNum type="arabicPeriod"/>
            </a:pPr>
            <a:r>
              <a:rPr lang="en-US" sz="2800" dirty="0" smtClean="0"/>
              <a:t>Identify basic workshop structure</a:t>
            </a:r>
          </a:p>
          <a:p>
            <a:pPr marL="514350" indent="-514350">
              <a:buAutoNum type="arabicPeriod"/>
            </a:pPr>
            <a:r>
              <a:rPr lang="en-US" sz="2800" dirty="0" smtClean="0"/>
              <a:t>Develop a website</a:t>
            </a:r>
          </a:p>
          <a:p>
            <a:pPr marL="514350" indent="-514350">
              <a:buAutoNum type="arabicPeriod"/>
            </a:pPr>
            <a:r>
              <a:rPr lang="en-US" sz="2800" dirty="0" smtClean="0"/>
              <a:t>Communicate it to right groups</a:t>
            </a:r>
          </a:p>
        </p:txBody>
      </p:sp>
      <p:sp>
        <p:nvSpPr>
          <p:cNvPr id="6" name="Rectangle 5"/>
          <p:cNvSpPr/>
          <p:nvPr/>
        </p:nvSpPr>
        <p:spPr>
          <a:xfrm>
            <a:off x="83457" y="762001"/>
            <a:ext cx="8991600" cy="3810000"/>
          </a:xfrm>
          <a:prstGeom prst="rect">
            <a:avLst/>
          </a:prstGeom>
          <a:solidFill>
            <a:schemeClr val="tx2">
              <a:lumMod val="20000"/>
              <a:lumOff val="80000"/>
              <a:alpha val="30000"/>
            </a:schemeClr>
          </a:solid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44986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normAutofit/>
          </a:bodyPr>
          <a:lstStyle/>
          <a:p>
            <a:pPr marL="342900" lvl="0" indent="-342900"/>
            <a:r>
              <a:rPr lang="en-US" dirty="0" smtClean="0"/>
              <a:t>Workshop – what you need to do</a:t>
            </a:r>
            <a:endParaRPr lang="en-US" dirty="0"/>
          </a:p>
        </p:txBody>
      </p:sp>
      <p:sp>
        <p:nvSpPr>
          <p:cNvPr id="4" name="Slide Number Placeholder 3"/>
          <p:cNvSpPr>
            <a:spLocks noGrp="1"/>
          </p:cNvSpPr>
          <p:nvPr>
            <p:ph type="sldNum" sz="quarter" idx="12"/>
          </p:nvPr>
        </p:nvSpPr>
        <p:spPr>
          <a:xfrm>
            <a:off x="6934200" y="6553200"/>
            <a:ext cx="2133600" cy="365125"/>
          </a:xfrm>
        </p:spPr>
        <p:txBody>
          <a:bodyPr/>
          <a:lstStyle/>
          <a:p>
            <a:fld id="{72F737B2-2E08-49DC-A6FF-38B9E078FB4D}" type="slidenum">
              <a:rPr lang="en-US" smtClean="0"/>
              <a:t>34</a:t>
            </a:fld>
            <a:endParaRPr lang="en-US" dirty="0"/>
          </a:p>
        </p:txBody>
      </p:sp>
      <p:sp>
        <p:nvSpPr>
          <p:cNvPr id="7" name="TextBox 6"/>
          <p:cNvSpPr txBox="1"/>
          <p:nvPr/>
        </p:nvSpPr>
        <p:spPr>
          <a:xfrm>
            <a:off x="188686" y="927318"/>
            <a:ext cx="8915400" cy="3539430"/>
          </a:xfrm>
          <a:prstGeom prst="rect">
            <a:avLst/>
          </a:prstGeom>
          <a:noFill/>
        </p:spPr>
        <p:txBody>
          <a:bodyPr wrap="square" rtlCol="0">
            <a:spAutoFit/>
          </a:bodyPr>
          <a:lstStyle/>
          <a:p>
            <a:pPr marL="514350" indent="-514350">
              <a:buAutoNum type="arabicPeriod"/>
            </a:pPr>
            <a:r>
              <a:rPr lang="en-US" sz="2800" dirty="0" smtClean="0"/>
              <a:t>Choose a workshop chair </a:t>
            </a:r>
          </a:p>
          <a:p>
            <a:pPr marL="514350" indent="-514350">
              <a:buFontTx/>
              <a:buAutoNum type="arabicPeriod"/>
            </a:pPr>
            <a:r>
              <a:rPr lang="en-US" sz="2800" dirty="0"/>
              <a:t>Develop a workshop budget</a:t>
            </a:r>
          </a:p>
          <a:p>
            <a:pPr marL="514350" indent="-514350">
              <a:buFontTx/>
              <a:buAutoNum type="arabicPeriod"/>
            </a:pPr>
            <a:r>
              <a:rPr lang="en-US" sz="2800" dirty="0"/>
              <a:t>Submit NSF </a:t>
            </a:r>
            <a:r>
              <a:rPr lang="en-US" sz="2800" dirty="0" smtClean="0"/>
              <a:t>supplement request</a:t>
            </a:r>
            <a:endParaRPr lang="en-US" sz="2800" dirty="0"/>
          </a:p>
          <a:p>
            <a:pPr marL="514350" indent="-514350">
              <a:buAutoNum type="arabicPeriod"/>
            </a:pPr>
            <a:r>
              <a:rPr lang="en-US" sz="2800" dirty="0" smtClean="0"/>
              <a:t>Develop an organizing “organization” with specific people in charge of specific things</a:t>
            </a:r>
          </a:p>
          <a:p>
            <a:pPr marL="514350" indent="-514350">
              <a:buAutoNum type="arabicPeriod"/>
            </a:pPr>
            <a:r>
              <a:rPr lang="en-US" sz="2800" dirty="0" smtClean="0"/>
              <a:t>Identify basic workshop structure</a:t>
            </a:r>
          </a:p>
          <a:p>
            <a:pPr marL="514350" indent="-514350">
              <a:buAutoNum type="arabicPeriod"/>
            </a:pPr>
            <a:r>
              <a:rPr lang="en-US" sz="2800" dirty="0" smtClean="0"/>
              <a:t>Develop a website</a:t>
            </a:r>
          </a:p>
          <a:p>
            <a:pPr marL="514350" indent="-514350">
              <a:buAutoNum type="arabicPeriod"/>
            </a:pPr>
            <a:r>
              <a:rPr lang="en-US" sz="2800" dirty="0" smtClean="0"/>
              <a:t>Communicate it to right groups</a:t>
            </a:r>
          </a:p>
        </p:txBody>
      </p:sp>
      <p:sp>
        <p:nvSpPr>
          <p:cNvPr id="6" name="Rectangle 5"/>
          <p:cNvSpPr/>
          <p:nvPr/>
        </p:nvSpPr>
        <p:spPr>
          <a:xfrm>
            <a:off x="83457" y="762001"/>
            <a:ext cx="8991600" cy="3810000"/>
          </a:xfrm>
          <a:prstGeom prst="rect">
            <a:avLst/>
          </a:prstGeom>
          <a:solidFill>
            <a:schemeClr val="tx2">
              <a:lumMod val="20000"/>
              <a:lumOff val="80000"/>
              <a:alpha val="30000"/>
            </a:schemeClr>
          </a:solid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06287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normAutofit/>
          </a:bodyPr>
          <a:lstStyle/>
          <a:p>
            <a:pPr marL="342900" lvl="0" indent="-342900"/>
            <a:r>
              <a:rPr lang="en-US" dirty="0" smtClean="0"/>
              <a:t>Homework for next week</a:t>
            </a:r>
            <a:endParaRPr lang="en-US" dirty="0"/>
          </a:p>
        </p:txBody>
      </p:sp>
      <p:sp>
        <p:nvSpPr>
          <p:cNvPr id="4" name="Slide Number Placeholder 3"/>
          <p:cNvSpPr>
            <a:spLocks noGrp="1"/>
          </p:cNvSpPr>
          <p:nvPr>
            <p:ph type="sldNum" sz="quarter" idx="12"/>
          </p:nvPr>
        </p:nvSpPr>
        <p:spPr>
          <a:xfrm>
            <a:off x="6934200" y="6553200"/>
            <a:ext cx="2133600" cy="365125"/>
          </a:xfrm>
        </p:spPr>
        <p:txBody>
          <a:bodyPr/>
          <a:lstStyle/>
          <a:p>
            <a:fld id="{72F737B2-2E08-49DC-A6FF-38B9E078FB4D}" type="slidenum">
              <a:rPr lang="en-US" smtClean="0"/>
              <a:t>35</a:t>
            </a:fld>
            <a:endParaRPr lang="en-US" dirty="0"/>
          </a:p>
        </p:txBody>
      </p:sp>
      <p:sp>
        <p:nvSpPr>
          <p:cNvPr id="7" name="TextBox 6"/>
          <p:cNvSpPr txBox="1"/>
          <p:nvPr/>
        </p:nvSpPr>
        <p:spPr>
          <a:xfrm>
            <a:off x="188686" y="3060918"/>
            <a:ext cx="8915400" cy="954107"/>
          </a:xfrm>
          <a:prstGeom prst="rect">
            <a:avLst/>
          </a:prstGeom>
          <a:noFill/>
        </p:spPr>
        <p:txBody>
          <a:bodyPr wrap="square" rtlCol="0">
            <a:spAutoFit/>
          </a:bodyPr>
          <a:lstStyle/>
          <a:p>
            <a:pPr marL="514350" indent="-514350">
              <a:buAutoNum type="arabicPeriod"/>
            </a:pPr>
            <a:r>
              <a:rPr lang="en-US" sz="2800" dirty="0" smtClean="0"/>
              <a:t>Identify research teams and topics</a:t>
            </a:r>
          </a:p>
          <a:p>
            <a:pPr marL="514350" indent="-514350">
              <a:buAutoNum type="arabicPeriod"/>
            </a:pPr>
            <a:r>
              <a:rPr lang="en-US" sz="2800" dirty="0" smtClean="0"/>
              <a:t>Choose a workshop chair and develop budget</a:t>
            </a:r>
          </a:p>
        </p:txBody>
      </p:sp>
      <p:sp>
        <p:nvSpPr>
          <p:cNvPr id="6" name="Rectangle 5"/>
          <p:cNvSpPr/>
          <p:nvPr/>
        </p:nvSpPr>
        <p:spPr>
          <a:xfrm>
            <a:off x="90715" y="2895600"/>
            <a:ext cx="8991600" cy="1295400"/>
          </a:xfrm>
          <a:prstGeom prst="rect">
            <a:avLst/>
          </a:prstGeom>
          <a:solidFill>
            <a:schemeClr val="tx2">
              <a:lumMod val="20000"/>
              <a:lumOff val="80000"/>
              <a:alpha val="30000"/>
            </a:schemeClr>
          </a:solid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 y="1066800"/>
            <a:ext cx="8915400" cy="954107"/>
          </a:xfrm>
          <a:prstGeom prst="rect">
            <a:avLst/>
          </a:prstGeom>
          <a:noFill/>
        </p:spPr>
        <p:txBody>
          <a:bodyPr wrap="square" rtlCol="0">
            <a:spAutoFit/>
          </a:bodyPr>
          <a:lstStyle/>
          <a:p>
            <a:r>
              <a:rPr lang="en-US" sz="2800" dirty="0" smtClean="0"/>
              <a:t>These course website is</a:t>
            </a:r>
          </a:p>
          <a:p>
            <a:r>
              <a:rPr lang="en-US" sz="2800" dirty="0" smtClean="0">
                <a:hlinkClick r:id="rId2"/>
              </a:rPr>
              <a:t>home.eng.iastate.edu/~</a:t>
            </a:r>
            <a:r>
              <a:rPr lang="en-US" sz="2800" dirty="0" err="1" smtClean="0">
                <a:hlinkClick r:id="rId2"/>
              </a:rPr>
              <a:t>jdm</a:t>
            </a:r>
            <a:r>
              <a:rPr lang="en-US" sz="2800" dirty="0" smtClean="0">
                <a:hlinkClick r:id="rId2"/>
              </a:rPr>
              <a:t>/wesep594/index.htm</a:t>
            </a:r>
            <a:r>
              <a:rPr lang="en-US" sz="2800" dirty="0" smtClean="0"/>
              <a:t> </a:t>
            </a:r>
          </a:p>
        </p:txBody>
      </p:sp>
    </p:spTree>
    <p:extLst>
      <p:ext uri="{BB962C8B-B14F-4D97-AF65-F5344CB8AC3E}">
        <p14:creationId xmlns:p14="http://schemas.microsoft.com/office/powerpoint/2010/main" val="3510970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685800"/>
          </a:xfrm>
        </p:spPr>
        <p:txBody>
          <a:bodyPr>
            <a:normAutofit fontScale="90000"/>
          </a:bodyPr>
          <a:lstStyle/>
          <a:p>
            <a:pPr marL="342900" lvl="0" indent="-342900" algn="l"/>
            <a:r>
              <a:rPr lang="en-US" dirty="0" smtClean="0"/>
              <a:t>What it is: WESEP Faculty</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840864899"/>
              </p:ext>
            </p:extLst>
          </p:nvPr>
        </p:nvGraphicFramePr>
        <p:xfrm>
          <a:off x="2743200" y="609600"/>
          <a:ext cx="5867400" cy="5063344"/>
        </p:xfrm>
        <a:graphic>
          <a:graphicData uri="http://schemas.openxmlformats.org/drawingml/2006/table">
            <a:tbl>
              <a:tblPr firstRow="1" firstCol="1" bandRow="1" bandCol="1">
                <a:tableStyleId>{5C22544A-7EE6-4342-B048-85BDC9FD1C3A}</a:tableStyleId>
              </a:tblPr>
              <a:tblGrid>
                <a:gridCol w="1327888"/>
                <a:gridCol w="1028700"/>
                <a:gridCol w="668046"/>
                <a:gridCol w="1475431"/>
                <a:gridCol w="1367335"/>
              </a:tblGrid>
              <a:tr h="194744">
                <a:tc>
                  <a:txBody>
                    <a:bodyPr/>
                    <a:lstStyle/>
                    <a:p>
                      <a:pPr marL="0" marR="0">
                        <a:lnSpc>
                          <a:spcPct val="115000"/>
                        </a:lnSpc>
                        <a:spcBef>
                          <a:spcPts val="0"/>
                        </a:spcBef>
                        <a:spcAft>
                          <a:spcPts val="0"/>
                        </a:spcAft>
                      </a:pPr>
                      <a:r>
                        <a:rPr lang="en-US" sz="1000" dirty="0">
                          <a:effectLst/>
                        </a:rPr>
                        <a:t>Name</a:t>
                      </a:r>
                      <a:endParaRPr lang="en-US" sz="1000" dirty="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dirty="0">
                          <a:effectLst/>
                        </a:rPr>
                        <a:t>Role</a:t>
                      </a:r>
                      <a:endParaRPr lang="en-US" sz="1000" dirty="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dirty="0" smtClean="0">
                          <a:effectLst/>
                          <a:latin typeface="+mn-lt"/>
                          <a:ea typeface="+mn-ea"/>
                          <a:cs typeface="+mn-cs"/>
                        </a:rPr>
                        <a:t>College</a:t>
                      </a:r>
                      <a:endParaRPr lang="en-US" sz="1000" dirty="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Discipline</a:t>
                      </a:r>
                      <a:endParaRPr lang="en-US" sz="100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Expertise</a:t>
                      </a:r>
                      <a:endParaRPr lang="en-US" sz="1000">
                        <a:effectLst/>
                        <a:latin typeface="Calibri"/>
                        <a:ea typeface="Times New Roman"/>
                        <a:cs typeface="Times New Roman"/>
                      </a:endParaRPr>
                    </a:p>
                  </a:txBody>
                  <a:tcPr marL="61924" marR="61924" marT="0" marB="0"/>
                </a:tc>
              </a:tr>
              <a:tr h="194744">
                <a:tc>
                  <a:txBody>
                    <a:bodyPr/>
                    <a:lstStyle/>
                    <a:p>
                      <a:pPr marL="0" marR="0">
                        <a:lnSpc>
                          <a:spcPct val="115000"/>
                        </a:lnSpc>
                        <a:spcBef>
                          <a:spcPts val="0"/>
                        </a:spcBef>
                        <a:spcAft>
                          <a:spcPts val="0"/>
                        </a:spcAft>
                      </a:pPr>
                      <a:r>
                        <a:rPr lang="en-US" sz="1000" dirty="0">
                          <a:effectLst/>
                        </a:rPr>
                        <a:t>1.Jim </a:t>
                      </a:r>
                      <a:r>
                        <a:rPr lang="en-US" sz="1000" dirty="0" smtClean="0">
                          <a:effectLst/>
                        </a:rPr>
                        <a:t>McCalley</a:t>
                      </a:r>
                      <a:endParaRPr lang="en-US" sz="1000" dirty="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dirty="0" err="1" smtClean="0">
                          <a:effectLst/>
                          <a:latin typeface="+mn-lt"/>
                          <a:ea typeface="+mn-ea"/>
                          <a:cs typeface="+mn-cs"/>
                        </a:rPr>
                        <a:t>ISUAdm</a:t>
                      </a:r>
                      <a:r>
                        <a:rPr lang="en-US" sz="1000" baseline="0" dirty="0" err="1" smtClean="0">
                          <a:effectLst/>
                          <a:latin typeface="+mn-lt"/>
                          <a:ea typeface="+mn-ea"/>
                          <a:cs typeface="+mn-cs"/>
                        </a:rPr>
                        <a:t>Com</a:t>
                      </a:r>
                      <a:r>
                        <a:rPr lang="en-US" sz="1000" baseline="0" dirty="0" smtClean="0">
                          <a:effectLst/>
                          <a:latin typeface="+mn-lt"/>
                          <a:ea typeface="+mn-ea"/>
                          <a:cs typeface="+mn-cs"/>
                        </a:rPr>
                        <a:t>/</a:t>
                      </a:r>
                      <a:r>
                        <a:rPr lang="en-US" sz="1000" baseline="0" dirty="0" err="1" smtClean="0">
                          <a:effectLst/>
                          <a:latin typeface="+mn-lt"/>
                          <a:ea typeface="+mn-ea"/>
                          <a:cs typeface="+mn-cs"/>
                        </a:rPr>
                        <a:t>Fac</a:t>
                      </a:r>
                      <a:endParaRPr lang="en-US" sz="1000" dirty="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dirty="0" smtClean="0">
                          <a:effectLst/>
                        </a:rPr>
                        <a:t>COE</a:t>
                      </a:r>
                      <a:endParaRPr lang="en-US" sz="1000" dirty="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Electrical Engr</a:t>
                      </a:r>
                      <a:endParaRPr lang="en-US" sz="100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Pwr systems, plnng</a:t>
                      </a:r>
                      <a:endParaRPr lang="en-US" sz="1000">
                        <a:effectLst/>
                        <a:latin typeface="Calibri"/>
                        <a:ea typeface="Times New Roman"/>
                        <a:cs typeface="Times New Roman"/>
                      </a:endParaRPr>
                    </a:p>
                  </a:txBody>
                  <a:tcPr marL="61924" marR="61924" marT="0" marB="0"/>
                </a:tc>
              </a:tr>
              <a:tr h="194744">
                <a:tc>
                  <a:txBody>
                    <a:bodyPr/>
                    <a:lstStyle/>
                    <a:p>
                      <a:pPr marL="0" marR="0">
                        <a:lnSpc>
                          <a:spcPct val="115000"/>
                        </a:lnSpc>
                        <a:spcBef>
                          <a:spcPts val="0"/>
                        </a:spcBef>
                        <a:spcAft>
                          <a:spcPts val="0"/>
                        </a:spcAft>
                      </a:pPr>
                      <a:r>
                        <a:rPr lang="en-US" sz="1000" dirty="0">
                          <a:effectLst/>
                        </a:rPr>
                        <a:t>2.Lisa </a:t>
                      </a:r>
                      <a:r>
                        <a:rPr lang="en-US" sz="1000" dirty="0" smtClean="0">
                          <a:effectLst/>
                        </a:rPr>
                        <a:t>Brasche</a:t>
                      </a:r>
                      <a:endParaRPr lang="en-US" sz="1000" dirty="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dirty="0" err="1" smtClean="0">
                          <a:effectLst/>
                          <a:latin typeface="+mn-lt"/>
                          <a:ea typeface="+mn-ea"/>
                          <a:cs typeface="+mn-cs"/>
                        </a:rPr>
                        <a:t>ISUAdm</a:t>
                      </a:r>
                      <a:r>
                        <a:rPr lang="en-US" sz="1000" baseline="0" dirty="0" err="1" smtClean="0">
                          <a:effectLst/>
                          <a:latin typeface="+mn-lt"/>
                          <a:ea typeface="+mn-ea"/>
                          <a:cs typeface="+mn-cs"/>
                        </a:rPr>
                        <a:t>Com</a:t>
                      </a:r>
                      <a:r>
                        <a:rPr lang="en-US" sz="1000" baseline="0" dirty="0" smtClean="0">
                          <a:effectLst/>
                          <a:latin typeface="+mn-lt"/>
                          <a:ea typeface="+mn-ea"/>
                          <a:cs typeface="+mn-cs"/>
                        </a:rPr>
                        <a:t>/</a:t>
                      </a:r>
                      <a:r>
                        <a:rPr lang="en-US" sz="1000" baseline="0" dirty="0" err="1" smtClean="0">
                          <a:effectLst/>
                          <a:latin typeface="+mn-lt"/>
                          <a:ea typeface="+mn-ea"/>
                          <a:cs typeface="+mn-cs"/>
                        </a:rPr>
                        <a:t>Fac</a:t>
                      </a:r>
                      <a:endParaRPr lang="en-US" sz="1000" dirty="0">
                        <a:effectLst/>
                        <a:latin typeface="+mn-lt"/>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dirty="0" smtClean="0">
                          <a:effectLst/>
                        </a:rPr>
                        <a:t>COE</a:t>
                      </a:r>
                      <a:endParaRPr lang="en-US" sz="1000" dirty="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Materials Science Engr</a:t>
                      </a:r>
                      <a:endParaRPr lang="en-US" sz="100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NDE, indust coordntr</a:t>
                      </a:r>
                      <a:endParaRPr lang="en-US" sz="1000">
                        <a:effectLst/>
                        <a:latin typeface="Calibri"/>
                        <a:ea typeface="Times New Roman"/>
                        <a:cs typeface="Times New Roman"/>
                      </a:endParaRPr>
                    </a:p>
                  </a:txBody>
                  <a:tcPr marL="61924" marR="61924" marT="0" marB="0"/>
                </a:tc>
              </a:tr>
              <a:tr h="194744">
                <a:tc>
                  <a:txBody>
                    <a:bodyPr/>
                    <a:lstStyle/>
                    <a:p>
                      <a:pPr marL="0" marR="0">
                        <a:lnSpc>
                          <a:spcPct val="115000"/>
                        </a:lnSpc>
                        <a:spcBef>
                          <a:spcPts val="0"/>
                        </a:spcBef>
                        <a:spcAft>
                          <a:spcPts val="0"/>
                        </a:spcAft>
                      </a:pPr>
                      <a:r>
                        <a:rPr lang="en-US" sz="1000" dirty="0">
                          <a:effectLst/>
                        </a:rPr>
                        <a:t>3.John  Jackman</a:t>
                      </a:r>
                      <a:endParaRPr lang="en-US" sz="1000" dirty="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dirty="0" err="1" smtClean="0">
                          <a:effectLst/>
                          <a:latin typeface="+mn-lt"/>
                          <a:ea typeface="+mn-ea"/>
                          <a:cs typeface="+mn-cs"/>
                        </a:rPr>
                        <a:t>ISUAdm</a:t>
                      </a:r>
                      <a:r>
                        <a:rPr lang="en-US" sz="1000" baseline="0" dirty="0" err="1" smtClean="0">
                          <a:effectLst/>
                          <a:latin typeface="+mn-lt"/>
                          <a:ea typeface="+mn-ea"/>
                          <a:cs typeface="+mn-cs"/>
                        </a:rPr>
                        <a:t>Com</a:t>
                      </a:r>
                      <a:r>
                        <a:rPr lang="en-US" sz="1000" baseline="0" dirty="0" smtClean="0">
                          <a:effectLst/>
                          <a:latin typeface="+mn-lt"/>
                          <a:ea typeface="+mn-ea"/>
                          <a:cs typeface="+mn-cs"/>
                        </a:rPr>
                        <a:t>/</a:t>
                      </a:r>
                      <a:r>
                        <a:rPr lang="en-US" sz="1000" baseline="0" dirty="0" err="1" smtClean="0">
                          <a:effectLst/>
                          <a:latin typeface="+mn-lt"/>
                          <a:ea typeface="+mn-ea"/>
                          <a:cs typeface="+mn-cs"/>
                        </a:rPr>
                        <a:t>Fac</a:t>
                      </a:r>
                      <a:endParaRPr lang="en-US" sz="1000" dirty="0">
                        <a:effectLst/>
                        <a:latin typeface="+mn-lt"/>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dirty="0" smtClean="0">
                          <a:effectLst/>
                        </a:rPr>
                        <a:t>COE</a:t>
                      </a:r>
                      <a:endParaRPr lang="en-US" sz="1000" dirty="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Ind. &amp;  Mfg. Sys Engr.</a:t>
                      </a:r>
                      <a:endParaRPr lang="en-US" sz="100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Manufacturing</a:t>
                      </a:r>
                      <a:endParaRPr lang="en-US" sz="1000">
                        <a:effectLst/>
                        <a:latin typeface="Calibri"/>
                        <a:ea typeface="Times New Roman"/>
                        <a:cs typeface="Times New Roman"/>
                      </a:endParaRPr>
                    </a:p>
                  </a:txBody>
                  <a:tcPr marL="61924" marR="61924" marT="0" marB="0"/>
                </a:tc>
              </a:tr>
              <a:tr h="194744">
                <a:tc>
                  <a:txBody>
                    <a:bodyPr/>
                    <a:lstStyle/>
                    <a:p>
                      <a:pPr marL="0" marR="0">
                        <a:lnSpc>
                          <a:spcPct val="115000"/>
                        </a:lnSpc>
                        <a:spcBef>
                          <a:spcPts val="0"/>
                        </a:spcBef>
                        <a:spcAft>
                          <a:spcPts val="0"/>
                        </a:spcAft>
                      </a:pPr>
                      <a:r>
                        <a:rPr lang="en-US" sz="1000" dirty="0">
                          <a:effectLst/>
                        </a:rPr>
                        <a:t>4.Partha </a:t>
                      </a:r>
                      <a:r>
                        <a:rPr lang="en-US" sz="1000" dirty="0" smtClean="0">
                          <a:effectLst/>
                        </a:rPr>
                        <a:t>Sarkar</a:t>
                      </a:r>
                      <a:endParaRPr lang="en-US" sz="1000" dirty="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dirty="0" err="1" smtClean="0">
                          <a:effectLst/>
                          <a:latin typeface="+mn-lt"/>
                          <a:ea typeface="+mn-ea"/>
                          <a:cs typeface="+mn-cs"/>
                        </a:rPr>
                        <a:t>ISUAdm</a:t>
                      </a:r>
                      <a:r>
                        <a:rPr lang="en-US" sz="1000" baseline="0" dirty="0" err="1" smtClean="0">
                          <a:effectLst/>
                          <a:latin typeface="+mn-lt"/>
                          <a:ea typeface="+mn-ea"/>
                          <a:cs typeface="+mn-cs"/>
                        </a:rPr>
                        <a:t>Com</a:t>
                      </a:r>
                      <a:r>
                        <a:rPr lang="en-US" sz="1000" baseline="0" dirty="0" smtClean="0">
                          <a:effectLst/>
                          <a:latin typeface="+mn-lt"/>
                          <a:ea typeface="+mn-ea"/>
                          <a:cs typeface="+mn-cs"/>
                        </a:rPr>
                        <a:t>/</a:t>
                      </a:r>
                      <a:r>
                        <a:rPr lang="en-US" sz="1000" baseline="0" dirty="0" err="1" smtClean="0">
                          <a:effectLst/>
                          <a:latin typeface="+mn-lt"/>
                          <a:ea typeface="+mn-ea"/>
                          <a:cs typeface="+mn-cs"/>
                        </a:rPr>
                        <a:t>Fac</a:t>
                      </a:r>
                      <a:endParaRPr lang="en-US" sz="1000" dirty="0">
                        <a:effectLst/>
                        <a:latin typeface="+mn-lt"/>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dirty="0" smtClean="0">
                          <a:effectLst/>
                        </a:rPr>
                        <a:t>COE</a:t>
                      </a:r>
                      <a:endParaRPr lang="en-US" sz="1000" dirty="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Aerospace Engr</a:t>
                      </a:r>
                      <a:endParaRPr lang="en-US" sz="100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Aerodynamics</a:t>
                      </a:r>
                      <a:endParaRPr lang="en-US" sz="1000">
                        <a:effectLst/>
                        <a:latin typeface="Calibri"/>
                        <a:ea typeface="Times New Roman"/>
                        <a:cs typeface="Times New Roman"/>
                      </a:endParaRPr>
                    </a:p>
                  </a:txBody>
                  <a:tcPr marL="61924" marR="61924" marT="0" marB="0"/>
                </a:tc>
              </a:tr>
              <a:tr h="194744">
                <a:tc>
                  <a:txBody>
                    <a:bodyPr/>
                    <a:lstStyle/>
                    <a:p>
                      <a:pPr marL="0" marR="0">
                        <a:lnSpc>
                          <a:spcPct val="115000"/>
                        </a:lnSpc>
                        <a:spcBef>
                          <a:spcPts val="0"/>
                        </a:spcBef>
                        <a:spcAft>
                          <a:spcPts val="0"/>
                        </a:spcAft>
                      </a:pPr>
                      <a:r>
                        <a:rPr lang="en-US" sz="1000" dirty="0">
                          <a:effectLst/>
                        </a:rPr>
                        <a:t>5.Gene </a:t>
                      </a:r>
                      <a:r>
                        <a:rPr lang="en-US" sz="1000" dirty="0" smtClean="0">
                          <a:effectLst/>
                        </a:rPr>
                        <a:t>Takle</a:t>
                      </a:r>
                      <a:endParaRPr lang="en-US" sz="1000" dirty="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dirty="0" err="1" smtClean="0">
                          <a:effectLst/>
                          <a:latin typeface="+mn-lt"/>
                          <a:ea typeface="+mn-ea"/>
                          <a:cs typeface="+mn-cs"/>
                        </a:rPr>
                        <a:t>ISUAdm</a:t>
                      </a:r>
                      <a:r>
                        <a:rPr lang="en-US" sz="1000" baseline="0" dirty="0" err="1" smtClean="0">
                          <a:effectLst/>
                          <a:latin typeface="+mn-lt"/>
                          <a:ea typeface="+mn-ea"/>
                          <a:cs typeface="+mn-cs"/>
                        </a:rPr>
                        <a:t>Com</a:t>
                      </a:r>
                      <a:r>
                        <a:rPr lang="en-US" sz="1000" baseline="0" dirty="0" smtClean="0">
                          <a:effectLst/>
                          <a:latin typeface="+mn-lt"/>
                          <a:ea typeface="+mn-ea"/>
                          <a:cs typeface="+mn-cs"/>
                        </a:rPr>
                        <a:t>/</a:t>
                      </a:r>
                      <a:r>
                        <a:rPr lang="en-US" sz="1000" baseline="0" dirty="0" err="1" smtClean="0">
                          <a:effectLst/>
                          <a:latin typeface="+mn-lt"/>
                          <a:ea typeface="+mn-ea"/>
                          <a:cs typeface="+mn-cs"/>
                        </a:rPr>
                        <a:t>Fac</a:t>
                      </a:r>
                      <a:endParaRPr lang="en-US" sz="1000" dirty="0">
                        <a:effectLst/>
                        <a:latin typeface="+mn-lt"/>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dirty="0" smtClean="0">
                          <a:effectLst/>
                        </a:rPr>
                        <a:t>CALS</a:t>
                      </a:r>
                      <a:endParaRPr lang="en-US" sz="1000" dirty="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AtmSci, AeroE, Agrnmy</a:t>
                      </a:r>
                      <a:endParaRPr lang="en-US" sz="100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Wind/climateScience</a:t>
                      </a:r>
                      <a:endParaRPr lang="en-US" sz="1000">
                        <a:effectLst/>
                        <a:latin typeface="Calibri"/>
                        <a:ea typeface="Times New Roman"/>
                        <a:cs typeface="Times New Roman"/>
                      </a:endParaRPr>
                    </a:p>
                  </a:txBody>
                  <a:tcPr marL="61924" marR="61924" marT="0" marB="0"/>
                </a:tc>
              </a:tr>
              <a:tr h="194744">
                <a:tc>
                  <a:txBody>
                    <a:bodyPr/>
                    <a:lstStyle/>
                    <a:p>
                      <a:pPr marL="0" marR="0">
                        <a:lnSpc>
                          <a:spcPct val="115000"/>
                        </a:lnSpc>
                        <a:spcBef>
                          <a:spcPts val="0"/>
                        </a:spcBef>
                        <a:spcAft>
                          <a:spcPts val="0"/>
                        </a:spcAft>
                      </a:pPr>
                      <a:r>
                        <a:rPr lang="en-US" sz="1000" dirty="0">
                          <a:effectLst/>
                        </a:rPr>
                        <a:t>6.D. </a:t>
                      </a:r>
                      <a:r>
                        <a:rPr lang="en-US" sz="1000" dirty="0" smtClean="0">
                          <a:effectLst/>
                        </a:rPr>
                        <a:t>Aliprantis</a:t>
                      </a:r>
                      <a:endParaRPr lang="en-US" sz="1000" dirty="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dirty="0" smtClean="0">
                          <a:effectLst/>
                        </a:rPr>
                        <a:t>ISU </a:t>
                      </a:r>
                      <a:r>
                        <a:rPr lang="en-US" sz="1000" dirty="0" err="1" smtClean="0">
                          <a:effectLst/>
                        </a:rPr>
                        <a:t>Fac</a:t>
                      </a:r>
                      <a:endParaRPr lang="en-US" sz="1000" dirty="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dirty="0" smtClean="0">
                          <a:effectLst/>
                        </a:rPr>
                        <a:t>COE</a:t>
                      </a:r>
                      <a:endParaRPr lang="en-US" sz="1000" dirty="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Electrical Engr</a:t>
                      </a:r>
                      <a:endParaRPr lang="en-US" sz="100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Pwr elctrncs&amp;gen</a:t>
                      </a:r>
                      <a:endParaRPr lang="en-US" sz="1000">
                        <a:effectLst/>
                        <a:latin typeface="Calibri"/>
                        <a:ea typeface="Times New Roman"/>
                        <a:cs typeface="Times New Roman"/>
                      </a:endParaRPr>
                    </a:p>
                  </a:txBody>
                  <a:tcPr marL="61924" marR="61924" marT="0" marB="0"/>
                </a:tc>
              </a:tr>
              <a:tr h="194744">
                <a:tc>
                  <a:txBody>
                    <a:bodyPr/>
                    <a:lstStyle/>
                    <a:p>
                      <a:pPr marL="0" marR="0">
                        <a:lnSpc>
                          <a:spcPct val="115000"/>
                        </a:lnSpc>
                        <a:spcBef>
                          <a:spcPts val="0"/>
                        </a:spcBef>
                        <a:spcAft>
                          <a:spcPts val="0"/>
                        </a:spcAft>
                      </a:pPr>
                      <a:r>
                        <a:rPr lang="en-US" sz="1000" dirty="0" smtClean="0">
                          <a:effectLst/>
                          <a:latin typeface="Calibri"/>
                          <a:ea typeface="Times New Roman"/>
                          <a:cs typeface="Times New Roman"/>
                        </a:rPr>
                        <a:t>7. V. Ajjarapu</a:t>
                      </a:r>
                      <a:endParaRPr lang="en-US" sz="1000" dirty="0">
                        <a:effectLst/>
                        <a:latin typeface="Calibri"/>
                        <a:ea typeface="Times New Roman"/>
                        <a:cs typeface="Times New Roman"/>
                      </a:endParaRPr>
                    </a:p>
                  </a:txBody>
                  <a:tcPr marL="61924" marR="61924"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dirty="0" smtClean="0">
                          <a:effectLst/>
                        </a:rPr>
                        <a:t>ISU </a:t>
                      </a:r>
                      <a:r>
                        <a:rPr lang="en-US" sz="1000" dirty="0" err="1" smtClean="0">
                          <a:effectLst/>
                        </a:rPr>
                        <a:t>Fac</a:t>
                      </a:r>
                      <a:endParaRPr lang="en-US" sz="1000" dirty="0" smtClean="0">
                        <a:effectLst/>
                        <a:latin typeface="+mn-lt"/>
                        <a:ea typeface="Times New Roman"/>
                        <a:cs typeface="Times New Roman"/>
                      </a:endParaRPr>
                    </a:p>
                  </a:txBody>
                  <a:tcPr marL="61924" marR="61924"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dirty="0" smtClean="0">
                          <a:effectLst/>
                        </a:rPr>
                        <a:t>COE</a:t>
                      </a:r>
                      <a:endParaRPr lang="en-US" sz="1000" dirty="0" smtClean="0">
                        <a:effectLst/>
                        <a:latin typeface="+mn-lt"/>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dirty="0" smtClean="0">
                          <a:effectLst/>
                          <a:latin typeface="Calibri"/>
                          <a:ea typeface="Times New Roman"/>
                          <a:cs typeface="Times New Roman"/>
                        </a:rPr>
                        <a:t>Electrical </a:t>
                      </a:r>
                      <a:r>
                        <a:rPr lang="en-US" sz="1000" dirty="0" err="1" smtClean="0">
                          <a:effectLst/>
                          <a:latin typeface="Calibri"/>
                          <a:ea typeface="Times New Roman"/>
                          <a:cs typeface="Times New Roman"/>
                        </a:rPr>
                        <a:t>Engr</a:t>
                      </a:r>
                      <a:endParaRPr lang="en-US" sz="1000" dirty="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dirty="0" smtClean="0">
                          <a:effectLst/>
                          <a:latin typeface="Calibri"/>
                          <a:ea typeface="Times New Roman"/>
                          <a:cs typeface="Times New Roman"/>
                        </a:rPr>
                        <a:t>Power systems</a:t>
                      </a:r>
                      <a:endParaRPr lang="en-US" sz="1000" dirty="0">
                        <a:effectLst/>
                        <a:latin typeface="Calibri"/>
                        <a:ea typeface="Times New Roman"/>
                        <a:cs typeface="Times New Roman"/>
                      </a:endParaRPr>
                    </a:p>
                  </a:txBody>
                  <a:tcPr marL="61924" marR="61924" marT="0" marB="0"/>
                </a:tc>
              </a:tr>
              <a:tr h="194744">
                <a:tc>
                  <a:txBody>
                    <a:bodyPr/>
                    <a:lstStyle/>
                    <a:p>
                      <a:pPr marL="0" marR="0">
                        <a:lnSpc>
                          <a:spcPct val="115000"/>
                        </a:lnSpc>
                        <a:spcBef>
                          <a:spcPts val="0"/>
                        </a:spcBef>
                        <a:spcAft>
                          <a:spcPts val="0"/>
                        </a:spcAft>
                      </a:pPr>
                      <a:r>
                        <a:rPr lang="en-US" sz="1000" dirty="0">
                          <a:effectLst/>
                        </a:rPr>
                        <a:t>8</a:t>
                      </a:r>
                      <a:r>
                        <a:rPr lang="en-US" sz="1000" dirty="0" smtClean="0">
                          <a:effectLst/>
                        </a:rPr>
                        <a:t>.Bruce Babcock</a:t>
                      </a:r>
                      <a:endParaRPr lang="en-US" sz="1000" dirty="0">
                        <a:effectLst/>
                        <a:latin typeface="Calibri"/>
                        <a:ea typeface="Times New Roman"/>
                        <a:cs typeface="Times New Roman"/>
                      </a:endParaRPr>
                    </a:p>
                  </a:txBody>
                  <a:tcPr marL="61924" marR="61924"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dirty="0" smtClean="0">
                          <a:effectLst/>
                        </a:rPr>
                        <a:t>ISU </a:t>
                      </a:r>
                      <a:r>
                        <a:rPr lang="en-US" sz="1000" dirty="0" err="1" smtClean="0">
                          <a:effectLst/>
                        </a:rPr>
                        <a:t>Fac</a:t>
                      </a:r>
                      <a:endParaRPr lang="en-US" sz="1000" dirty="0" smtClean="0">
                        <a:effectLst/>
                        <a:latin typeface="+mn-lt"/>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dirty="0" smtClean="0">
                          <a:effectLst/>
                        </a:rPr>
                        <a:t>CALS</a:t>
                      </a:r>
                      <a:endParaRPr lang="en-US" sz="1000" dirty="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dirty="0" err="1">
                          <a:effectLst/>
                        </a:rPr>
                        <a:t>AgEcon,CntrAgRralDev</a:t>
                      </a:r>
                      <a:endParaRPr lang="en-US" sz="1000" dirty="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dirty="0">
                          <a:effectLst/>
                        </a:rPr>
                        <a:t>Ag econ, Policy </a:t>
                      </a:r>
                      <a:endParaRPr lang="en-US" sz="1000" dirty="0">
                        <a:effectLst/>
                        <a:latin typeface="Calibri"/>
                        <a:ea typeface="Times New Roman"/>
                        <a:cs typeface="Times New Roman"/>
                      </a:endParaRPr>
                    </a:p>
                  </a:txBody>
                  <a:tcPr marL="61924" marR="61924" marT="0" marB="0"/>
                </a:tc>
              </a:tr>
              <a:tr h="194744">
                <a:tc>
                  <a:txBody>
                    <a:bodyPr/>
                    <a:lstStyle/>
                    <a:p>
                      <a:pPr marL="0" marR="0">
                        <a:lnSpc>
                          <a:spcPct val="115000"/>
                        </a:lnSpc>
                        <a:spcBef>
                          <a:spcPts val="0"/>
                        </a:spcBef>
                        <a:spcAft>
                          <a:spcPts val="0"/>
                        </a:spcAft>
                      </a:pPr>
                      <a:r>
                        <a:rPr lang="en-US" sz="1000" dirty="0" smtClean="0">
                          <a:effectLst/>
                        </a:rPr>
                        <a:t>9.Carmen Bain</a:t>
                      </a:r>
                      <a:endParaRPr lang="en-US" sz="1000" dirty="0">
                        <a:effectLst/>
                        <a:latin typeface="Calibri"/>
                        <a:ea typeface="Times New Roman"/>
                        <a:cs typeface="Times New Roman"/>
                      </a:endParaRPr>
                    </a:p>
                  </a:txBody>
                  <a:tcPr marL="61924" marR="61924"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dirty="0" smtClean="0">
                          <a:effectLst/>
                        </a:rPr>
                        <a:t>ISU </a:t>
                      </a:r>
                      <a:r>
                        <a:rPr lang="en-US" sz="1000" dirty="0" err="1" smtClean="0">
                          <a:effectLst/>
                        </a:rPr>
                        <a:t>Fac</a:t>
                      </a:r>
                      <a:endParaRPr lang="en-US" sz="1000" dirty="0" smtClean="0">
                        <a:effectLst/>
                        <a:latin typeface="+mn-lt"/>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dirty="0" smtClean="0">
                          <a:effectLst/>
                        </a:rPr>
                        <a:t>CALS</a:t>
                      </a:r>
                      <a:endParaRPr lang="en-US" sz="1000" dirty="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Sociology</a:t>
                      </a:r>
                      <a:endParaRPr lang="en-US" sz="100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SocScience of tech</a:t>
                      </a:r>
                      <a:endParaRPr lang="en-US" sz="1000">
                        <a:effectLst/>
                        <a:latin typeface="Calibri"/>
                        <a:ea typeface="Times New Roman"/>
                        <a:cs typeface="Times New Roman"/>
                      </a:endParaRPr>
                    </a:p>
                  </a:txBody>
                  <a:tcPr marL="61924" marR="61924" marT="0" marB="0"/>
                </a:tc>
              </a:tr>
              <a:tr h="194744">
                <a:tc>
                  <a:txBody>
                    <a:bodyPr/>
                    <a:lstStyle/>
                    <a:p>
                      <a:pPr marL="0" marR="0">
                        <a:lnSpc>
                          <a:spcPct val="115000"/>
                        </a:lnSpc>
                        <a:spcBef>
                          <a:spcPts val="0"/>
                        </a:spcBef>
                        <a:spcAft>
                          <a:spcPts val="0"/>
                        </a:spcAft>
                      </a:pPr>
                      <a:r>
                        <a:rPr lang="en-US" sz="1000" dirty="0" smtClean="0">
                          <a:effectLst/>
                        </a:rPr>
                        <a:t>10.Nicola </a:t>
                      </a:r>
                      <a:r>
                        <a:rPr lang="en-US" sz="1000" dirty="0">
                          <a:effectLst/>
                        </a:rPr>
                        <a:t>Elia</a:t>
                      </a:r>
                      <a:endParaRPr lang="en-US" sz="1000" dirty="0">
                        <a:effectLst/>
                        <a:latin typeface="Calibri"/>
                        <a:ea typeface="Times New Roman"/>
                        <a:cs typeface="Times New Roman"/>
                      </a:endParaRPr>
                    </a:p>
                  </a:txBody>
                  <a:tcPr marL="61924" marR="61924"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dirty="0" smtClean="0">
                          <a:effectLst/>
                        </a:rPr>
                        <a:t>ISU </a:t>
                      </a:r>
                      <a:r>
                        <a:rPr lang="en-US" sz="1000" dirty="0" err="1" smtClean="0">
                          <a:effectLst/>
                        </a:rPr>
                        <a:t>Fac</a:t>
                      </a:r>
                      <a:endParaRPr lang="en-US" sz="1000" dirty="0" smtClean="0">
                        <a:effectLst/>
                        <a:latin typeface="+mn-lt"/>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dirty="0" smtClean="0">
                          <a:effectLst/>
                        </a:rPr>
                        <a:t>COE</a:t>
                      </a:r>
                      <a:endParaRPr lang="en-US" sz="1000" dirty="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Electrical Engr</a:t>
                      </a:r>
                      <a:endParaRPr lang="en-US" sz="100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Control systems</a:t>
                      </a:r>
                      <a:endParaRPr lang="en-US" sz="1000">
                        <a:effectLst/>
                        <a:latin typeface="Calibri"/>
                        <a:ea typeface="Times New Roman"/>
                        <a:cs typeface="Times New Roman"/>
                      </a:endParaRPr>
                    </a:p>
                  </a:txBody>
                  <a:tcPr marL="61924" marR="61924" marT="0" marB="0"/>
                </a:tc>
              </a:tr>
              <a:tr h="194744">
                <a:tc>
                  <a:txBody>
                    <a:bodyPr/>
                    <a:lstStyle/>
                    <a:p>
                      <a:pPr marL="0" marR="0">
                        <a:lnSpc>
                          <a:spcPct val="115000"/>
                        </a:lnSpc>
                        <a:spcBef>
                          <a:spcPts val="0"/>
                        </a:spcBef>
                        <a:spcAft>
                          <a:spcPts val="0"/>
                        </a:spcAft>
                      </a:pPr>
                      <a:r>
                        <a:rPr lang="en-US" sz="1000" dirty="0" smtClean="0">
                          <a:effectLst/>
                        </a:rPr>
                        <a:t>11.Bill </a:t>
                      </a:r>
                      <a:r>
                        <a:rPr lang="en-US" sz="1000" dirty="0">
                          <a:effectLst/>
                        </a:rPr>
                        <a:t>Gallus</a:t>
                      </a:r>
                      <a:endParaRPr lang="en-US" sz="1000" dirty="0">
                        <a:effectLst/>
                        <a:latin typeface="Calibri"/>
                        <a:ea typeface="Times New Roman"/>
                        <a:cs typeface="Times New Roman"/>
                      </a:endParaRPr>
                    </a:p>
                  </a:txBody>
                  <a:tcPr marL="61924" marR="61924"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dirty="0" smtClean="0">
                          <a:effectLst/>
                        </a:rPr>
                        <a:t>ISU </a:t>
                      </a:r>
                      <a:r>
                        <a:rPr lang="en-US" sz="1000" dirty="0" err="1" smtClean="0">
                          <a:effectLst/>
                        </a:rPr>
                        <a:t>Fac</a:t>
                      </a:r>
                      <a:endParaRPr lang="en-US" sz="1000" dirty="0" smtClean="0">
                        <a:effectLst/>
                        <a:latin typeface="+mn-lt"/>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dirty="0" smtClean="0">
                          <a:effectLst/>
                        </a:rPr>
                        <a:t>CALS</a:t>
                      </a:r>
                      <a:endParaRPr lang="en-US" sz="1000" dirty="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AtmSci</a:t>
                      </a:r>
                      <a:endParaRPr lang="en-US" sz="100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Wind science</a:t>
                      </a:r>
                      <a:endParaRPr lang="en-US" sz="1000">
                        <a:effectLst/>
                        <a:latin typeface="Calibri"/>
                        <a:ea typeface="Times New Roman"/>
                        <a:cs typeface="Times New Roman"/>
                      </a:endParaRPr>
                    </a:p>
                  </a:txBody>
                  <a:tcPr marL="61924" marR="61924" marT="0" marB="0"/>
                </a:tc>
              </a:tr>
              <a:tr h="194744">
                <a:tc>
                  <a:txBody>
                    <a:bodyPr/>
                    <a:lstStyle/>
                    <a:p>
                      <a:pPr marL="0" marR="0">
                        <a:lnSpc>
                          <a:spcPct val="115000"/>
                        </a:lnSpc>
                        <a:spcBef>
                          <a:spcPts val="0"/>
                        </a:spcBef>
                        <a:spcAft>
                          <a:spcPts val="0"/>
                        </a:spcAft>
                      </a:pPr>
                      <a:r>
                        <a:rPr lang="en-US" sz="1000" dirty="0" smtClean="0">
                          <a:effectLst/>
                        </a:rPr>
                        <a:t>12.Agustin Irizarry</a:t>
                      </a:r>
                      <a:endParaRPr lang="en-US" sz="1000" dirty="0">
                        <a:effectLst/>
                        <a:latin typeface="Calibri"/>
                        <a:ea typeface="Times New Roman"/>
                        <a:cs typeface="Times New Roman"/>
                      </a:endParaRPr>
                    </a:p>
                  </a:txBody>
                  <a:tcPr marL="61924" marR="61924"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dirty="0" smtClean="0">
                          <a:effectLst/>
                        </a:rPr>
                        <a:t>UPRM </a:t>
                      </a:r>
                      <a:r>
                        <a:rPr lang="en-US" sz="1000" dirty="0" err="1" smtClean="0">
                          <a:effectLst/>
                        </a:rPr>
                        <a:t>Fac</a:t>
                      </a:r>
                      <a:endParaRPr lang="en-US" sz="1000" dirty="0" smtClean="0">
                        <a:effectLst/>
                        <a:latin typeface="+mn-lt"/>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dirty="0" smtClean="0">
                          <a:effectLst/>
                        </a:rPr>
                        <a:t>COE</a:t>
                      </a:r>
                      <a:endParaRPr lang="en-US" sz="1000" dirty="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Electrical Engr</a:t>
                      </a:r>
                      <a:endParaRPr lang="en-US" sz="100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Pwr systems, rlbty</a:t>
                      </a:r>
                      <a:endParaRPr lang="en-US" sz="1000">
                        <a:effectLst/>
                        <a:latin typeface="Calibri"/>
                        <a:ea typeface="Times New Roman"/>
                        <a:cs typeface="Times New Roman"/>
                      </a:endParaRPr>
                    </a:p>
                  </a:txBody>
                  <a:tcPr marL="61924" marR="61924" marT="0" marB="0"/>
                </a:tc>
              </a:tr>
              <a:tr h="194744">
                <a:tc>
                  <a:txBody>
                    <a:bodyPr/>
                    <a:lstStyle/>
                    <a:p>
                      <a:pPr marL="0" marR="0">
                        <a:lnSpc>
                          <a:spcPct val="115000"/>
                        </a:lnSpc>
                        <a:spcBef>
                          <a:spcPts val="0"/>
                        </a:spcBef>
                        <a:spcAft>
                          <a:spcPts val="0"/>
                        </a:spcAft>
                      </a:pPr>
                      <a:r>
                        <a:rPr lang="en-US" sz="1000" dirty="0" smtClean="0">
                          <a:effectLst/>
                        </a:rPr>
                        <a:t>13.Mike </a:t>
                      </a:r>
                      <a:r>
                        <a:rPr lang="en-US" sz="1000" dirty="0">
                          <a:effectLst/>
                        </a:rPr>
                        <a:t>Kessler</a:t>
                      </a:r>
                      <a:endParaRPr lang="en-US" sz="1000" dirty="0">
                        <a:effectLst/>
                        <a:latin typeface="Calibri"/>
                        <a:ea typeface="Times New Roman"/>
                        <a:cs typeface="Times New Roman"/>
                      </a:endParaRPr>
                    </a:p>
                  </a:txBody>
                  <a:tcPr marL="61924" marR="61924"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dirty="0" smtClean="0">
                          <a:effectLst/>
                        </a:rPr>
                        <a:t>ISU </a:t>
                      </a:r>
                      <a:r>
                        <a:rPr lang="en-US" sz="1000" dirty="0" err="1" smtClean="0">
                          <a:effectLst/>
                        </a:rPr>
                        <a:t>Fac</a:t>
                      </a:r>
                      <a:endParaRPr lang="en-US" sz="1000" dirty="0" smtClean="0">
                        <a:effectLst/>
                        <a:latin typeface="+mn-lt"/>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dirty="0" smtClean="0">
                          <a:effectLst/>
                        </a:rPr>
                        <a:t>COE</a:t>
                      </a:r>
                      <a:endParaRPr lang="en-US" sz="1000" dirty="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Materials Science Engr</a:t>
                      </a:r>
                      <a:endParaRPr lang="en-US" sz="100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Composites</a:t>
                      </a:r>
                      <a:endParaRPr lang="en-US" sz="1000">
                        <a:effectLst/>
                        <a:latin typeface="Calibri"/>
                        <a:ea typeface="Times New Roman"/>
                        <a:cs typeface="Times New Roman"/>
                      </a:endParaRPr>
                    </a:p>
                  </a:txBody>
                  <a:tcPr marL="61924" marR="61924" marT="0" marB="0"/>
                </a:tc>
              </a:tr>
              <a:tr h="194744">
                <a:tc>
                  <a:txBody>
                    <a:bodyPr/>
                    <a:lstStyle/>
                    <a:p>
                      <a:pPr marL="0" marR="0">
                        <a:lnSpc>
                          <a:spcPct val="115000"/>
                        </a:lnSpc>
                        <a:spcBef>
                          <a:spcPts val="0"/>
                        </a:spcBef>
                        <a:spcAft>
                          <a:spcPts val="0"/>
                        </a:spcAft>
                      </a:pPr>
                      <a:r>
                        <a:rPr lang="en-US" sz="1000" dirty="0" smtClean="0">
                          <a:effectLst/>
                        </a:rPr>
                        <a:t>14.Catherine Kling</a:t>
                      </a:r>
                      <a:endParaRPr lang="en-US" sz="1000" dirty="0">
                        <a:effectLst/>
                        <a:latin typeface="Calibri"/>
                        <a:ea typeface="Times New Roman"/>
                        <a:cs typeface="Times New Roman"/>
                      </a:endParaRPr>
                    </a:p>
                  </a:txBody>
                  <a:tcPr marL="61924" marR="61924"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dirty="0" smtClean="0">
                          <a:effectLst/>
                        </a:rPr>
                        <a:t>ISU </a:t>
                      </a:r>
                      <a:r>
                        <a:rPr lang="en-US" sz="1000" dirty="0" err="1" smtClean="0">
                          <a:effectLst/>
                        </a:rPr>
                        <a:t>Fac</a:t>
                      </a:r>
                      <a:endParaRPr lang="en-US" sz="1000" dirty="0" smtClean="0">
                        <a:effectLst/>
                        <a:latin typeface="+mn-lt"/>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dirty="0" smtClean="0">
                          <a:effectLst/>
                        </a:rPr>
                        <a:t>LAS</a:t>
                      </a:r>
                      <a:endParaRPr lang="en-US" sz="1000" dirty="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Economics</a:t>
                      </a:r>
                      <a:endParaRPr lang="en-US" sz="100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Env econ &amp; policy</a:t>
                      </a:r>
                      <a:endParaRPr lang="en-US" sz="1000">
                        <a:effectLst/>
                        <a:latin typeface="Calibri"/>
                        <a:ea typeface="Times New Roman"/>
                        <a:cs typeface="Times New Roman"/>
                      </a:endParaRPr>
                    </a:p>
                  </a:txBody>
                  <a:tcPr marL="61924" marR="61924" marT="0" marB="0"/>
                </a:tc>
              </a:tr>
              <a:tr h="194744">
                <a:tc>
                  <a:txBody>
                    <a:bodyPr/>
                    <a:lstStyle/>
                    <a:p>
                      <a:pPr marL="0" marR="0">
                        <a:lnSpc>
                          <a:spcPct val="115000"/>
                        </a:lnSpc>
                        <a:spcBef>
                          <a:spcPts val="0"/>
                        </a:spcBef>
                        <a:spcAft>
                          <a:spcPts val="0"/>
                        </a:spcAft>
                      </a:pPr>
                      <a:r>
                        <a:rPr lang="en-US" sz="1000" dirty="0" smtClean="0">
                          <a:effectLst/>
                        </a:rPr>
                        <a:t>15.Bill Meeker</a:t>
                      </a:r>
                      <a:endParaRPr lang="en-US" sz="1000" dirty="0">
                        <a:effectLst/>
                        <a:latin typeface="Calibri"/>
                        <a:ea typeface="Times New Roman"/>
                        <a:cs typeface="Times New Roman"/>
                      </a:endParaRPr>
                    </a:p>
                  </a:txBody>
                  <a:tcPr marL="61924" marR="61924"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dirty="0" smtClean="0">
                          <a:effectLst/>
                        </a:rPr>
                        <a:t>ISU </a:t>
                      </a:r>
                      <a:r>
                        <a:rPr lang="en-US" sz="1000" dirty="0" err="1" smtClean="0">
                          <a:effectLst/>
                        </a:rPr>
                        <a:t>Fac</a:t>
                      </a:r>
                      <a:endParaRPr lang="en-US" sz="1000" dirty="0" smtClean="0">
                        <a:effectLst/>
                        <a:latin typeface="+mn-lt"/>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dirty="0" smtClean="0">
                          <a:effectLst/>
                        </a:rPr>
                        <a:t>LAS</a:t>
                      </a:r>
                      <a:endParaRPr lang="en-US" sz="1000" dirty="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Statistics</a:t>
                      </a:r>
                      <a:endParaRPr lang="en-US" sz="100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dirty="0">
                          <a:effectLst/>
                        </a:rPr>
                        <a:t>Reliability</a:t>
                      </a:r>
                      <a:endParaRPr lang="en-US" sz="1000" dirty="0">
                        <a:effectLst/>
                        <a:latin typeface="Calibri"/>
                        <a:ea typeface="Times New Roman"/>
                        <a:cs typeface="Times New Roman"/>
                      </a:endParaRPr>
                    </a:p>
                  </a:txBody>
                  <a:tcPr marL="61924" marR="61924" marT="0" marB="0"/>
                </a:tc>
              </a:tr>
              <a:tr h="194744">
                <a:tc>
                  <a:txBody>
                    <a:bodyPr/>
                    <a:lstStyle/>
                    <a:p>
                      <a:pPr marL="0" marR="0">
                        <a:lnSpc>
                          <a:spcPct val="115000"/>
                        </a:lnSpc>
                        <a:spcBef>
                          <a:spcPts val="0"/>
                        </a:spcBef>
                        <a:spcAft>
                          <a:spcPts val="0"/>
                        </a:spcAft>
                      </a:pPr>
                      <a:r>
                        <a:rPr lang="en-US" sz="1000" dirty="0" smtClean="0">
                          <a:effectLst/>
                        </a:rPr>
                        <a:t>16.Frank Peters</a:t>
                      </a:r>
                      <a:endParaRPr lang="en-US" sz="1000" dirty="0">
                        <a:effectLst/>
                        <a:latin typeface="Calibri"/>
                        <a:ea typeface="Times New Roman"/>
                        <a:cs typeface="Times New Roman"/>
                      </a:endParaRPr>
                    </a:p>
                  </a:txBody>
                  <a:tcPr marL="61924" marR="61924"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dirty="0" smtClean="0">
                          <a:effectLst/>
                        </a:rPr>
                        <a:t>ISU </a:t>
                      </a:r>
                      <a:r>
                        <a:rPr lang="en-US" sz="1000" dirty="0" err="1" smtClean="0">
                          <a:effectLst/>
                        </a:rPr>
                        <a:t>Fac</a:t>
                      </a:r>
                      <a:endParaRPr lang="en-US" sz="1000" dirty="0" smtClean="0">
                        <a:effectLst/>
                        <a:latin typeface="+mn-lt"/>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dirty="0" smtClean="0">
                          <a:effectLst/>
                        </a:rPr>
                        <a:t>COE</a:t>
                      </a:r>
                      <a:endParaRPr lang="en-US" sz="1000" dirty="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Ind. &amp;  Mfg. Sys Engr.</a:t>
                      </a:r>
                      <a:endParaRPr lang="en-US" sz="100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Manufacturing</a:t>
                      </a:r>
                      <a:endParaRPr lang="en-US" sz="1000">
                        <a:effectLst/>
                        <a:latin typeface="Calibri"/>
                        <a:ea typeface="Times New Roman"/>
                        <a:cs typeface="Times New Roman"/>
                      </a:endParaRPr>
                    </a:p>
                  </a:txBody>
                  <a:tcPr marL="61924" marR="61924" marT="0" marB="0"/>
                </a:tc>
              </a:tr>
              <a:tr h="194744">
                <a:tc>
                  <a:txBody>
                    <a:bodyPr/>
                    <a:lstStyle/>
                    <a:p>
                      <a:pPr marL="0" marR="0">
                        <a:lnSpc>
                          <a:spcPct val="115000"/>
                        </a:lnSpc>
                        <a:spcBef>
                          <a:spcPts val="0"/>
                        </a:spcBef>
                        <a:spcAft>
                          <a:spcPts val="0"/>
                        </a:spcAft>
                      </a:pPr>
                      <a:r>
                        <a:rPr lang="en-US" sz="1000" dirty="0" smtClean="0">
                          <a:effectLst/>
                        </a:rPr>
                        <a:t>17.Lulu Rodriguez</a:t>
                      </a:r>
                      <a:endParaRPr lang="en-US" sz="1000" dirty="0">
                        <a:effectLst/>
                        <a:latin typeface="Calibri"/>
                        <a:ea typeface="Times New Roman"/>
                        <a:cs typeface="Times New Roman"/>
                      </a:endParaRPr>
                    </a:p>
                  </a:txBody>
                  <a:tcPr marL="61924" marR="61924"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dirty="0" smtClean="0">
                          <a:effectLst/>
                        </a:rPr>
                        <a:t>ISU </a:t>
                      </a:r>
                      <a:r>
                        <a:rPr lang="en-US" sz="1000" dirty="0" err="1" smtClean="0">
                          <a:effectLst/>
                        </a:rPr>
                        <a:t>Fac</a:t>
                      </a:r>
                      <a:endParaRPr lang="en-US" sz="1000" dirty="0" smtClean="0">
                        <a:effectLst/>
                        <a:latin typeface="+mn-lt"/>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dirty="0" smtClean="0">
                          <a:effectLst/>
                        </a:rPr>
                        <a:t>LAS</a:t>
                      </a:r>
                      <a:endParaRPr lang="en-US" sz="1000" dirty="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Journalism &amp; comm</a:t>
                      </a:r>
                      <a:endParaRPr lang="en-US" sz="100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Communications</a:t>
                      </a:r>
                      <a:endParaRPr lang="en-US" sz="1000">
                        <a:effectLst/>
                        <a:latin typeface="Calibri"/>
                        <a:ea typeface="Times New Roman"/>
                        <a:cs typeface="Times New Roman"/>
                      </a:endParaRPr>
                    </a:p>
                  </a:txBody>
                  <a:tcPr marL="61924" marR="61924" marT="0" marB="0"/>
                </a:tc>
              </a:tr>
              <a:tr h="194744">
                <a:tc>
                  <a:txBody>
                    <a:bodyPr/>
                    <a:lstStyle/>
                    <a:p>
                      <a:pPr marL="0" marR="0">
                        <a:lnSpc>
                          <a:spcPct val="115000"/>
                        </a:lnSpc>
                        <a:spcBef>
                          <a:spcPts val="0"/>
                        </a:spcBef>
                        <a:spcAft>
                          <a:spcPts val="0"/>
                        </a:spcAft>
                      </a:pPr>
                      <a:r>
                        <a:rPr lang="en-US" sz="1000" dirty="0" smtClean="0">
                          <a:effectLst/>
                        </a:rPr>
                        <a:t>18.Sri Sritharan</a:t>
                      </a:r>
                      <a:endParaRPr lang="en-US" sz="1000" dirty="0">
                        <a:effectLst/>
                        <a:latin typeface="Calibri"/>
                        <a:ea typeface="Times New Roman"/>
                        <a:cs typeface="Times New Roman"/>
                      </a:endParaRPr>
                    </a:p>
                  </a:txBody>
                  <a:tcPr marL="61924" marR="61924"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dirty="0" smtClean="0">
                          <a:effectLst/>
                        </a:rPr>
                        <a:t>ISU </a:t>
                      </a:r>
                      <a:r>
                        <a:rPr lang="en-US" sz="1000" dirty="0" err="1" smtClean="0">
                          <a:effectLst/>
                        </a:rPr>
                        <a:t>Fac</a:t>
                      </a:r>
                      <a:endParaRPr lang="en-US" sz="1000" dirty="0" smtClean="0">
                        <a:effectLst/>
                        <a:latin typeface="+mn-lt"/>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dirty="0" smtClean="0">
                          <a:effectLst/>
                        </a:rPr>
                        <a:t>COE</a:t>
                      </a:r>
                      <a:endParaRPr lang="en-US" sz="1000" dirty="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Civil, Const &amp; Env Engr</a:t>
                      </a:r>
                      <a:endParaRPr lang="en-US" sz="100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Tower/foundation</a:t>
                      </a:r>
                      <a:endParaRPr lang="en-US" sz="1000">
                        <a:effectLst/>
                        <a:latin typeface="Calibri"/>
                        <a:ea typeface="Times New Roman"/>
                        <a:cs typeface="Times New Roman"/>
                      </a:endParaRPr>
                    </a:p>
                  </a:txBody>
                  <a:tcPr marL="61924" marR="61924" marT="0" marB="0"/>
                </a:tc>
              </a:tr>
              <a:tr h="194744">
                <a:tc>
                  <a:txBody>
                    <a:bodyPr/>
                    <a:lstStyle/>
                    <a:p>
                      <a:pPr marL="0" marR="0">
                        <a:lnSpc>
                          <a:spcPct val="115000"/>
                        </a:lnSpc>
                        <a:spcBef>
                          <a:spcPts val="0"/>
                        </a:spcBef>
                        <a:spcAft>
                          <a:spcPts val="0"/>
                        </a:spcAft>
                      </a:pPr>
                      <a:r>
                        <a:rPr lang="en-US" sz="1000" dirty="0">
                          <a:effectLst/>
                        </a:rPr>
                        <a:t>19.Judy </a:t>
                      </a:r>
                      <a:r>
                        <a:rPr lang="en-US" sz="1000" dirty="0" smtClean="0">
                          <a:effectLst/>
                        </a:rPr>
                        <a:t>Vance</a:t>
                      </a:r>
                      <a:endParaRPr lang="en-US" sz="1000" dirty="0">
                        <a:effectLst/>
                        <a:latin typeface="Calibri"/>
                        <a:ea typeface="Times New Roman"/>
                        <a:cs typeface="Times New Roman"/>
                      </a:endParaRPr>
                    </a:p>
                  </a:txBody>
                  <a:tcPr marL="61924" marR="61924"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dirty="0" smtClean="0">
                          <a:effectLst/>
                        </a:rPr>
                        <a:t>ISU </a:t>
                      </a:r>
                      <a:r>
                        <a:rPr lang="en-US" sz="1000" dirty="0" err="1" smtClean="0">
                          <a:effectLst/>
                        </a:rPr>
                        <a:t>Fac</a:t>
                      </a:r>
                      <a:endParaRPr lang="en-US" sz="1000" dirty="0" smtClean="0">
                        <a:effectLst/>
                        <a:latin typeface="+mn-lt"/>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dirty="0" smtClean="0">
                          <a:effectLst/>
                        </a:rPr>
                        <a:t>COE</a:t>
                      </a:r>
                      <a:endParaRPr lang="en-US" sz="1000" dirty="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ME, VR Application Ctr</a:t>
                      </a:r>
                      <a:endParaRPr lang="en-US" sz="100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dirty="0">
                          <a:effectLst/>
                        </a:rPr>
                        <a:t>Virtual reality</a:t>
                      </a:r>
                      <a:endParaRPr lang="en-US" sz="1000" dirty="0">
                        <a:effectLst/>
                        <a:latin typeface="Calibri"/>
                        <a:ea typeface="Times New Roman"/>
                        <a:cs typeface="Times New Roman"/>
                      </a:endParaRPr>
                    </a:p>
                  </a:txBody>
                  <a:tcPr marL="61924" marR="61924" marT="0" marB="0"/>
                </a:tc>
              </a:tr>
              <a:tr h="194744">
                <a:tc>
                  <a:txBody>
                    <a:bodyPr/>
                    <a:lstStyle/>
                    <a:p>
                      <a:pPr marL="0" marR="0">
                        <a:lnSpc>
                          <a:spcPct val="115000"/>
                        </a:lnSpc>
                        <a:spcBef>
                          <a:spcPts val="0"/>
                        </a:spcBef>
                        <a:spcAft>
                          <a:spcPts val="0"/>
                        </a:spcAft>
                      </a:pPr>
                      <a:r>
                        <a:rPr lang="en-US" sz="1000" dirty="0">
                          <a:effectLst/>
                        </a:rPr>
                        <a:t>20.Lizhi Wang</a:t>
                      </a:r>
                      <a:endParaRPr lang="en-US" sz="1000" dirty="0">
                        <a:effectLst/>
                        <a:latin typeface="Calibri"/>
                        <a:ea typeface="Times New Roman"/>
                        <a:cs typeface="Times New Roman"/>
                      </a:endParaRPr>
                    </a:p>
                  </a:txBody>
                  <a:tcPr marL="61924" marR="61924"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dirty="0" smtClean="0">
                          <a:effectLst/>
                        </a:rPr>
                        <a:t>ISU </a:t>
                      </a:r>
                      <a:r>
                        <a:rPr lang="en-US" sz="1000" dirty="0" err="1" smtClean="0">
                          <a:effectLst/>
                        </a:rPr>
                        <a:t>Fac</a:t>
                      </a:r>
                      <a:endParaRPr lang="en-US" sz="1000" dirty="0" smtClean="0">
                        <a:effectLst/>
                        <a:latin typeface="+mn-lt"/>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dirty="0" smtClean="0">
                          <a:effectLst/>
                        </a:rPr>
                        <a:t>COE</a:t>
                      </a:r>
                      <a:endParaRPr lang="en-US" sz="1000" dirty="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Ind. &amp;  Mfg. Sys Engr.</a:t>
                      </a:r>
                      <a:endParaRPr lang="en-US" sz="100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dirty="0">
                          <a:effectLst/>
                        </a:rPr>
                        <a:t>Incentive </a:t>
                      </a:r>
                      <a:r>
                        <a:rPr lang="en-US" sz="1000" dirty="0" err="1">
                          <a:effectLst/>
                        </a:rPr>
                        <a:t>desgn,OR</a:t>
                      </a:r>
                      <a:endParaRPr lang="en-US" sz="1000" dirty="0">
                        <a:effectLst/>
                        <a:latin typeface="Calibri"/>
                        <a:ea typeface="Times New Roman"/>
                        <a:cs typeface="Times New Roman"/>
                      </a:endParaRPr>
                    </a:p>
                  </a:txBody>
                  <a:tcPr marL="61924" marR="61924" marT="0" marB="0"/>
                </a:tc>
              </a:tr>
              <a:tr h="194744">
                <a:tc>
                  <a:txBody>
                    <a:bodyPr/>
                    <a:lstStyle/>
                    <a:p>
                      <a:pPr marL="0" marR="0">
                        <a:lnSpc>
                          <a:spcPct val="115000"/>
                        </a:lnSpc>
                        <a:spcBef>
                          <a:spcPts val="0"/>
                        </a:spcBef>
                        <a:spcAft>
                          <a:spcPts val="0"/>
                        </a:spcAft>
                      </a:pPr>
                      <a:r>
                        <a:rPr lang="en-US" sz="1000" dirty="0">
                          <a:effectLst/>
                        </a:rPr>
                        <a:t>21.Antonio </a:t>
                      </a:r>
                      <a:r>
                        <a:rPr lang="en-US" sz="1000" dirty="0" err="1">
                          <a:effectLst/>
                        </a:rPr>
                        <a:t>Conejo</a:t>
                      </a:r>
                      <a:endParaRPr lang="en-US" sz="1000" dirty="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dirty="0">
                          <a:effectLst/>
                        </a:rPr>
                        <a:t>Int. </a:t>
                      </a:r>
                      <a:r>
                        <a:rPr lang="en-US" sz="1000" dirty="0" err="1">
                          <a:effectLst/>
                        </a:rPr>
                        <a:t>collabratr</a:t>
                      </a:r>
                      <a:endParaRPr lang="en-US" sz="1000" dirty="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UCLM</a:t>
                      </a:r>
                      <a:endParaRPr lang="en-US" sz="100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Electrical Engr</a:t>
                      </a:r>
                      <a:endParaRPr lang="en-US" sz="100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dirty="0" err="1">
                          <a:effectLst/>
                        </a:rPr>
                        <a:t>Pwr</a:t>
                      </a:r>
                      <a:r>
                        <a:rPr lang="en-US" sz="1000" dirty="0">
                          <a:effectLst/>
                        </a:rPr>
                        <a:t> systems, OR</a:t>
                      </a:r>
                      <a:endParaRPr lang="en-US" sz="1000" dirty="0">
                        <a:effectLst/>
                        <a:latin typeface="Calibri"/>
                        <a:ea typeface="Times New Roman"/>
                        <a:cs typeface="Times New Roman"/>
                      </a:endParaRPr>
                    </a:p>
                  </a:txBody>
                  <a:tcPr marL="61924" marR="61924" marT="0" marB="0"/>
                </a:tc>
              </a:tr>
              <a:tr h="194744">
                <a:tc>
                  <a:txBody>
                    <a:bodyPr/>
                    <a:lstStyle/>
                    <a:p>
                      <a:pPr marL="0" marR="0">
                        <a:lnSpc>
                          <a:spcPct val="115000"/>
                        </a:lnSpc>
                        <a:spcBef>
                          <a:spcPts val="0"/>
                        </a:spcBef>
                        <a:spcAft>
                          <a:spcPts val="0"/>
                        </a:spcAft>
                      </a:pPr>
                      <a:r>
                        <a:rPr lang="en-US" sz="1000" dirty="0">
                          <a:effectLst/>
                        </a:rPr>
                        <a:t>22.N. </a:t>
                      </a:r>
                      <a:r>
                        <a:rPr lang="en-US" sz="1000" dirty="0" err="1">
                          <a:effectLst/>
                        </a:rPr>
                        <a:t>Meyendorf</a:t>
                      </a:r>
                      <a:endParaRPr lang="en-US" sz="1000" dirty="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dirty="0">
                          <a:effectLst/>
                        </a:rPr>
                        <a:t>Int. </a:t>
                      </a:r>
                      <a:r>
                        <a:rPr lang="en-US" sz="1000" dirty="0" err="1">
                          <a:effectLst/>
                        </a:rPr>
                        <a:t>collabratr</a:t>
                      </a:r>
                      <a:endParaRPr lang="en-US" sz="1000" dirty="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FID</a:t>
                      </a:r>
                      <a:endParaRPr lang="en-US" sz="100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Materials Science Engr</a:t>
                      </a:r>
                      <a:endParaRPr lang="en-US" sz="100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Non-des eval</a:t>
                      </a:r>
                      <a:endParaRPr lang="en-US" sz="1000">
                        <a:effectLst/>
                        <a:latin typeface="Calibri"/>
                        <a:ea typeface="Times New Roman"/>
                        <a:cs typeface="Times New Roman"/>
                      </a:endParaRPr>
                    </a:p>
                  </a:txBody>
                  <a:tcPr marL="61924" marR="61924" marT="0" marB="0"/>
                </a:tc>
              </a:tr>
              <a:tr h="194744">
                <a:tc>
                  <a:txBody>
                    <a:bodyPr/>
                    <a:lstStyle/>
                    <a:p>
                      <a:pPr marL="0" marR="0">
                        <a:lnSpc>
                          <a:spcPct val="115000"/>
                        </a:lnSpc>
                        <a:spcBef>
                          <a:spcPts val="0"/>
                        </a:spcBef>
                        <a:spcAft>
                          <a:spcPts val="0"/>
                        </a:spcAft>
                      </a:pPr>
                      <a:r>
                        <a:rPr lang="en-US" sz="1000" dirty="0">
                          <a:effectLst/>
                        </a:rPr>
                        <a:t>23.Soren Larsen</a:t>
                      </a:r>
                      <a:endParaRPr lang="en-US" sz="1000" dirty="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dirty="0">
                          <a:effectLst/>
                        </a:rPr>
                        <a:t>Int. </a:t>
                      </a:r>
                      <a:r>
                        <a:rPr lang="en-US" sz="1000" dirty="0" err="1">
                          <a:effectLst/>
                        </a:rPr>
                        <a:t>collabratr</a:t>
                      </a:r>
                      <a:endParaRPr lang="en-US" sz="1000" dirty="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RISO/DTU</a:t>
                      </a:r>
                      <a:endParaRPr lang="en-US" sz="100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Atmospheric Science</a:t>
                      </a:r>
                      <a:endParaRPr lang="en-US" sz="100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Wind resrce assmt</a:t>
                      </a:r>
                      <a:endParaRPr lang="en-US" sz="1000">
                        <a:effectLst/>
                        <a:latin typeface="Calibri"/>
                        <a:ea typeface="Times New Roman"/>
                        <a:cs typeface="Times New Roman"/>
                      </a:endParaRPr>
                    </a:p>
                  </a:txBody>
                  <a:tcPr marL="61924" marR="61924" marT="0" marB="0"/>
                </a:tc>
              </a:tr>
              <a:tr h="194744">
                <a:tc>
                  <a:txBody>
                    <a:bodyPr/>
                    <a:lstStyle/>
                    <a:p>
                      <a:pPr marL="0" marR="0">
                        <a:lnSpc>
                          <a:spcPct val="115000"/>
                        </a:lnSpc>
                        <a:spcBef>
                          <a:spcPts val="0"/>
                        </a:spcBef>
                        <a:spcAft>
                          <a:spcPts val="0"/>
                        </a:spcAft>
                      </a:pPr>
                      <a:r>
                        <a:rPr lang="en-US" sz="1000" dirty="0">
                          <a:effectLst/>
                        </a:rPr>
                        <a:t>24.Mark O’Malley</a:t>
                      </a:r>
                      <a:endParaRPr lang="en-US" sz="1000" dirty="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dirty="0">
                          <a:effectLst/>
                        </a:rPr>
                        <a:t>Int. </a:t>
                      </a:r>
                      <a:r>
                        <a:rPr lang="en-US" sz="1000" dirty="0" err="1">
                          <a:effectLst/>
                        </a:rPr>
                        <a:t>collabratr</a:t>
                      </a:r>
                      <a:endParaRPr lang="en-US" sz="1000" dirty="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UCDublin</a:t>
                      </a:r>
                      <a:endParaRPr lang="en-US" sz="100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Electrical Engr</a:t>
                      </a:r>
                      <a:endParaRPr lang="en-US" sz="100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Pwr systems, wind</a:t>
                      </a:r>
                      <a:endParaRPr lang="en-US" sz="1000">
                        <a:effectLst/>
                        <a:latin typeface="Calibri"/>
                        <a:ea typeface="Times New Roman"/>
                        <a:cs typeface="Times New Roman"/>
                      </a:endParaRPr>
                    </a:p>
                  </a:txBody>
                  <a:tcPr marL="61924" marR="61924" marT="0" marB="0"/>
                </a:tc>
              </a:tr>
              <a:tr h="194744">
                <a:tc>
                  <a:txBody>
                    <a:bodyPr/>
                    <a:lstStyle/>
                    <a:p>
                      <a:pPr marL="0" marR="0">
                        <a:lnSpc>
                          <a:spcPct val="115000"/>
                        </a:lnSpc>
                        <a:spcBef>
                          <a:spcPts val="0"/>
                        </a:spcBef>
                        <a:spcAft>
                          <a:spcPts val="0"/>
                        </a:spcAft>
                      </a:pPr>
                      <a:r>
                        <a:rPr lang="en-US" sz="1000">
                          <a:effectLst/>
                        </a:rPr>
                        <a:t>25.Qing Xia</a:t>
                      </a:r>
                      <a:endParaRPr lang="en-US" sz="100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dirty="0">
                          <a:effectLst/>
                        </a:rPr>
                        <a:t>Int. </a:t>
                      </a:r>
                      <a:r>
                        <a:rPr lang="en-US" sz="1000" dirty="0" err="1">
                          <a:effectLst/>
                        </a:rPr>
                        <a:t>collabratr</a:t>
                      </a:r>
                      <a:endParaRPr lang="en-US" sz="1000" dirty="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Tsinghua</a:t>
                      </a:r>
                      <a:endParaRPr lang="en-US" sz="100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a:effectLst/>
                        </a:rPr>
                        <a:t>Electrical Engr</a:t>
                      </a:r>
                      <a:endParaRPr lang="en-US" sz="1000">
                        <a:effectLst/>
                        <a:latin typeface="Calibri"/>
                        <a:ea typeface="Times New Roman"/>
                        <a:cs typeface="Times New Roman"/>
                      </a:endParaRPr>
                    </a:p>
                  </a:txBody>
                  <a:tcPr marL="61924" marR="61924" marT="0" marB="0"/>
                </a:tc>
                <a:tc>
                  <a:txBody>
                    <a:bodyPr/>
                    <a:lstStyle/>
                    <a:p>
                      <a:pPr marL="0" marR="0">
                        <a:lnSpc>
                          <a:spcPct val="115000"/>
                        </a:lnSpc>
                        <a:spcBef>
                          <a:spcPts val="0"/>
                        </a:spcBef>
                        <a:spcAft>
                          <a:spcPts val="0"/>
                        </a:spcAft>
                      </a:pPr>
                      <a:r>
                        <a:rPr lang="en-US" sz="1000" dirty="0" err="1">
                          <a:effectLst/>
                        </a:rPr>
                        <a:t>Elctrcty</a:t>
                      </a:r>
                      <a:r>
                        <a:rPr lang="en-US" sz="1000" dirty="0">
                          <a:effectLst/>
                        </a:rPr>
                        <a:t> </a:t>
                      </a:r>
                      <a:r>
                        <a:rPr lang="en-US" sz="1000" dirty="0" err="1">
                          <a:effectLst/>
                        </a:rPr>
                        <a:t>mrkts,wind</a:t>
                      </a:r>
                      <a:endParaRPr lang="en-US" sz="1000" dirty="0">
                        <a:effectLst/>
                        <a:latin typeface="Calibri"/>
                        <a:ea typeface="Times New Roman"/>
                        <a:cs typeface="Times New Roman"/>
                      </a:endParaRPr>
                    </a:p>
                  </a:txBody>
                  <a:tcPr marL="61924" marR="61924" marT="0" marB="0"/>
                </a:tc>
              </a:tr>
            </a:tbl>
          </a:graphicData>
        </a:graphic>
      </p:graphicFrame>
      <p:sp>
        <p:nvSpPr>
          <p:cNvPr id="4" name="Left Brace 3"/>
          <p:cNvSpPr/>
          <p:nvPr/>
        </p:nvSpPr>
        <p:spPr>
          <a:xfrm>
            <a:off x="2362200" y="838200"/>
            <a:ext cx="304800" cy="38862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p:cNvSpPr txBox="1"/>
          <p:nvPr/>
        </p:nvSpPr>
        <p:spPr>
          <a:xfrm>
            <a:off x="457200" y="2319635"/>
            <a:ext cx="1963882" cy="923330"/>
          </a:xfrm>
          <a:prstGeom prst="rect">
            <a:avLst/>
          </a:prstGeom>
          <a:noFill/>
        </p:spPr>
        <p:txBody>
          <a:bodyPr wrap="square" rtlCol="0">
            <a:spAutoFit/>
          </a:bodyPr>
          <a:lstStyle/>
          <a:p>
            <a:pPr algn="ctr"/>
            <a:r>
              <a:rPr lang="en-US" dirty="0" smtClean="0"/>
              <a:t>WESEP Interdepartmental Faculty</a:t>
            </a:r>
            <a:endParaRPr lang="en-US" dirty="0"/>
          </a:p>
        </p:txBody>
      </p:sp>
      <p:sp>
        <p:nvSpPr>
          <p:cNvPr id="6" name="TextBox 5"/>
          <p:cNvSpPr txBox="1"/>
          <p:nvPr/>
        </p:nvSpPr>
        <p:spPr>
          <a:xfrm>
            <a:off x="994064" y="4858434"/>
            <a:ext cx="1444336" cy="646331"/>
          </a:xfrm>
          <a:prstGeom prst="rect">
            <a:avLst/>
          </a:prstGeom>
          <a:noFill/>
        </p:spPr>
        <p:txBody>
          <a:bodyPr wrap="square" rtlCol="0">
            <a:spAutoFit/>
          </a:bodyPr>
          <a:lstStyle/>
          <a:p>
            <a:pPr algn="ctr"/>
            <a:r>
              <a:rPr lang="en-US" dirty="0" smtClean="0"/>
              <a:t>International partners</a:t>
            </a:r>
            <a:endParaRPr lang="en-US" dirty="0"/>
          </a:p>
        </p:txBody>
      </p:sp>
      <p:sp>
        <p:nvSpPr>
          <p:cNvPr id="7" name="Left Brace 6"/>
          <p:cNvSpPr/>
          <p:nvPr/>
        </p:nvSpPr>
        <p:spPr>
          <a:xfrm>
            <a:off x="2362200" y="4724400"/>
            <a:ext cx="235527" cy="9144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72F737B2-2E08-49DC-A6FF-38B9E078FB4D}" type="slidenum">
              <a:rPr lang="en-US" smtClean="0"/>
              <a:t>4</a:t>
            </a:fld>
            <a:endParaRPr lang="en-US" dirty="0"/>
          </a:p>
        </p:txBody>
      </p:sp>
      <p:sp>
        <p:nvSpPr>
          <p:cNvPr id="9" name="TextBox 8"/>
          <p:cNvSpPr txBox="1"/>
          <p:nvPr/>
        </p:nvSpPr>
        <p:spPr>
          <a:xfrm>
            <a:off x="0" y="5719227"/>
            <a:ext cx="9144000" cy="1138773"/>
          </a:xfrm>
          <a:prstGeom prst="rect">
            <a:avLst/>
          </a:prstGeom>
          <a:noFill/>
        </p:spPr>
        <p:txBody>
          <a:bodyPr wrap="square" rtlCol="0">
            <a:spAutoFit/>
          </a:bodyPr>
          <a:lstStyle/>
          <a:p>
            <a:r>
              <a:rPr lang="en-US" sz="1700" dirty="0" smtClean="0"/>
              <a:t>“To </a:t>
            </a:r>
            <a:r>
              <a:rPr lang="en-US" sz="1700" dirty="0"/>
              <a:t>be awarded a degree in Wind Energy Science, Engineering, and Policy, a student’s major professor must be a member of the Interdepartmental WESEP faculty.  Any faculty member at Iowa State University who is actively involved in wind energy-related research and graduate education may apply for membership in WESEP.  Membership must be renewed every five years</a:t>
            </a:r>
            <a:r>
              <a:rPr lang="en-US" sz="1700" dirty="0" smtClean="0"/>
              <a:t>.”  - WESEP </a:t>
            </a:r>
            <a:r>
              <a:rPr lang="en-US" sz="1700" dirty="0" err="1" smtClean="0"/>
              <a:t>Gov</a:t>
            </a:r>
            <a:r>
              <a:rPr lang="en-US" sz="1700" dirty="0" smtClean="0"/>
              <a:t> Document</a:t>
            </a:r>
            <a:endParaRPr lang="en-US" sz="1700" dirty="0"/>
          </a:p>
        </p:txBody>
      </p:sp>
    </p:spTree>
    <p:extLst>
      <p:ext uri="{BB962C8B-B14F-4D97-AF65-F5344CB8AC3E}">
        <p14:creationId xmlns:p14="http://schemas.microsoft.com/office/powerpoint/2010/main" val="2923593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solidFill>
            <a:schemeClr val="bg1"/>
          </a:solidFill>
        </p:spPr>
        <p:txBody>
          <a:bodyPr>
            <a:normAutofit/>
          </a:bodyPr>
          <a:lstStyle/>
          <a:p>
            <a:pPr marL="342900" lvl="0" indent="-342900"/>
            <a:r>
              <a:rPr lang="en-US" dirty="0" smtClean="0"/>
              <a:t>What it is: program requirements</a:t>
            </a:r>
            <a:endParaRPr lang="en-US" dirty="0"/>
          </a:p>
        </p:txBody>
      </p:sp>
      <p:sp>
        <p:nvSpPr>
          <p:cNvPr id="6" name="Rectangle 5"/>
          <p:cNvSpPr/>
          <p:nvPr/>
        </p:nvSpPr>
        <p:spPr>
          <a:xfrm>
            <a:off x="266700" y="862548"/>
            <a:ext cx="8610600" cy="409342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u="sng" dirty="0">
                <a:latin typeface="Arial" pitchFamily="34" charset="0"/>
                <a:cs typeface="Arial" pitchFamily="34" charset="0"/>
              </a:rPr>
              <a:t>Required </a:t>
            </a:r>
            <a:r>
              <a:rPr lang="en-US" sz="2000" b="1" u="sng" dirty="0" smtClean="0">
                <a:latin typeface="Arial" pitchFamily="34" charset="0"/>
                <a:cs typeface="Arial" pitchFamily="34" charset="0"/>
              </a:rPr>
              <a:t>Courses</a:t>
            </a:r>
            <a:r>
              <a:rPr lang="en-US" sz="2000" b="1" u="sng" dirty="0">
                <a:latin typeface="Arial" pitchFamily="34" charset="0"/>
                <a:cs typeface="Arial" pitchFamily="34" charset="0"/>
              </a:rPr>
              <a:t>						Credits</a:t>
            </a:r>
            <a:endParaRPr lang="en-US" sz="2000" u="sng" dirty="0">
              <a:latin typeface="Arial" pitchFamily="34" charset="0"/>
              <a:cs typeface="Arial" pitchFamily="34" charset="0"/>
            </a:endParaRPr>
          </a:p>
          <a:p>
            <a:r>
              <a:rPr lang="en-US" sz="2000" b="1" dirty="0" smtClean="0">
                <a:latin typeface="Arial" pitchFamily="34" charset="0"/>
                <a:cs typeface="Arial" pitchFamily="34" charset="0"/>
              </a:rPr>
              <a:t>Level 1:</a:t>
            </a:r>
          </a:p>
          <a:p>
            <a:r>
              <a:rPr lang="en-US" sz="2000" b="1" dirty="0" smtClean="0">
                <a:latin typeface="Arial" pitchFamily="34" charset="0"/>
                <a:cs typeface="Arial" pitchFamily="34" charset="0"/>
              </a:rPr>
              <a:t>	WESEP 501 			</a:t>
            </a:r>
            <a:r>
              <a:rPr lang="en-US" sz="2000" b="1" dirty="0">
                <a:latin typeface="Arial" pitchFamily="34" charset="0"/>
                <a:cs typeface="Arial" pitchFamily="34" charset="0"/>
              </a:rPr>
              <a:t>		</a:t>
            </a:r>
            <a:r>
              <a:rPr lang="en-US" sz="2000" b="1" dirty="0" smtClean="0">
                <a:latin typeface="Arial" pitchFamily="34" charset="0"/>
                <a:cs typeface="Arial" pitchFamily="34" charset="0"/>
              </a:rPr>
              <a:t>	3</a:t>
            </a:r>
            <a:endParaRPr lang="en-US" sz="2000" dirty="0">
              <a:latin typeface="Arial" pitchFamily="34" charset="0"/>
              <a:cs typeface="Arial" pitchFamily="34" charset="0"/>
            </a:endParaRPr>
          </a:p>
          <a:p>
            <a:r>
              <a:rPr lang="en-US" sz="2000" b="1" dirty="0" smtClean="0">
                <a:latin typeface="Arial" pitchFamily="34" charset="0"/>
                <a:cs typeface="Arial" pitchFamily="34" charset="0"/>
              </a:rPr>
              <a:t>	WESEP 502 				</a:t>
            </a:r>
            <a:r>
              <a:rPr lang="en-US" sz="2000" b="1" dirty="0">
                <a:latin typeface="Arial" pitchFamily="34" charset="0"/>
                <a:cs typeface="Arial" pitchFamily="34" charset="0"/>
              </a:rPr>
              <a:t>	</a:t>
            </a:r>
            <a:r>
              <a:rPr lang="en-US" sz="2000" b="1" dirty="0" smtClean="0">
                <a:latin typeface="Arial" pitchFamily="34" charset="0"/>
                <a:cs typeface="Arial" pitchFamily="34" charset="0"/>
              </a:rPr>
              <a:t>	3</a:t>
            </a:r>
            <a:endParaRPr lang="en-US" sz="2000" dirty="0">
              <a:latin typeface="Arial" pitchFamily="34" charset="0"/>
              <a:cs typeface="Arial" pitchFamily="34" charset="0"/>
            </a:endParaRPr>
          </a:p>
          <a:p>
            <a:r>
              <a:rPr lang="en-US" sz="2000" b="1" dirty="0" smtClean="0">
                <a:latin typeface="Arial" pitchFamily="34" charset="0"/>
                <a:cs typeface="Arial" pitchFamily="34" charset="0"/>
              </a:rPr>
              <a:t>Level 2: </a:t>
            </a:r>
            <a:endParaRPr lang="en-US" sz="2000" dirty="0">
              <a:latin typeface="Arial" pitchFamily="34" charset="0"/>
              <a:cs typeface="Arial" pitchFamily="34" charset="0"/>
            </a:endParaRPr>
          </a:p>
          <a:p>
            <a:r>
              <a:rPr lang="en-US" sz="2000" b="1" dirty="0" smtClean="0">
                <a:latin typeface="Arial" pitchFamily="34" charset="0"/>
                <a:cs typeface="Arial" pitchFamily="34" charset="0"/>
              </a:rPr>
              <a:t>	Primary </a:t>
            </a:r>
            <a:r>
              <a:rPr lang="en-US" sz="2000" b="1" dirty="0">
                <a:latin typeface="Arial" pitchFamily="34" charset="0"/>
                <a:cs typeface="Arial" pitchFamily="34" charset="0"/>
              </a:rPr>
              <a:t>Thrust </a:t>
            </a:r>
            <a:r>
              <a:rPr lang="en-US" sz="2000" b="1" dirty="0" smtClean="0">
                <a:latin typeface="Arial" pitchFamily="34" charset="0"/>
                <a:cs typeface="Arial" pitchFamily="34" charset="0"/>
              </a:rPr>
              <a:t>Area (4 courses)</a:t>
            </a:r>
            <a:r>
              <a:rPr lang="en-US" sz="2000" b="1" dirty="0">
                <a:latin typeface="Arial" pitchFamily="34" charset="0"/>
                <a:cs typeface="Arial" pitchFamily="34" charset="0"/>
              </a:rPr>
              <a:t>	</a:t>
            </a:r>
            <a:r>
              <a:rPr lang="en-US" sz="2000" b="1" dirty="0" smtClean="0">
                <a:latin typeface="Arial" pitchFamily="34" charset="0"/>
                <a:cs typeface="Arial" pitchFamily="34" charset="0"/>
              </a:rPr>
              <a:t>		12</a:t>
            </a:r>
            <a:endParaRPr lang="en-US" sz="2000" dirty="0">
              <a:latin typeface="Arial" pitchFamily="34" charset="0"/>
              <a:cs typeface="Arial" pitchFamily="34" charset="0"/>
            </a:endParaRPr>
          </a:p>
          <a:p>
            <a:r>
              <a:rPr lang="en-US" sz="2000" b="1" dirty="0" smtClean="0">
                <a:latin typeface="Arial" pitchFamily="34" charset="0"/>
                <a:cs typeface="Arial" pitchFamily="34" charset="0"/>
              </a:rPr>
              <a:t>	Secondary </a:t>
            </a:r>
            <a:r>
              <a:rPr lang="en-US" sz="2000" b="1" dirty="0">
                <a:latin typeface="Arial" pitchFamily="34" charset="0"/>
                <a:cs typeface="Arial" pitchFamily="34" charset="0"/>
              </a:rPr>
              <a:t>Thrust </a:t>
            </a:r>
            <a:r>
              <a:rPr lang="en-US" sz="2000" b="1" dirty="0" smtClean="0">
                <a:latin typeface="Arial" pitchFamily="34" charset="0"/>
                <a:cs typeface="Arial" pitchFamily="34" charset="0"/>
              </a:rPr>
              <a:t>Area (3 courses)	</a:t>
            </a:r>
            <a:r>
              <a:rPr lang="en-US" sz="2000" b="1" dirty="0">
                <a:latin typeface="Arial" pitchFamily="34" charset="0"/>
                <a:cs typeface="Arial" pitchFamily="34" charset="0"/>
              </a:rPr>
              <a:t>		</a:t>
            </a:r>
            <a:r>
              <a:rPr lang="en-US" sz="2000" b="1" dirty="0" smtClean="0">
                <a:latin typeface="Arial" pitchFamily="34" charset="0"/>
                <a:cs typeface="Arial" pitchFamily="34" charset="0"/>
              </a:rPr>
              <a:t>9</a:t>
            </a:r>
            <a:r>
              <a:rPr lang="en-US" sz="2000" b="1" dirty="0">
                <a:latin typeface="Arial" pitchFamily="34" charset="0"/>
                <a:cs typeface="Arial" pitchFamily="34" charset="0"/>
              </a:rPr>
              <a:t> </a:t>
            </a:r>
            <a:endParaRPr lang="en-US" sz="2000" dirty="0">
              <a:latin typeface="Arial" pitchFamily="34" charset="0"/>
              <a:cs typeface="Arial" pitchFamily="34" charset="0"/>
            </a:endParaRPr>
          </a:p>
          <a:p>
            <a:r>
              <a:rPr lang="en-US" sz="2000" b="1" dirty="0" smtClean="0">
                <a:latin typeface="Arial" pitchFamily="34" charset="0"/>
                <a:cs typeface="Arial" pitchFamily="34" charset="0"/>
              </a:rPr>
              <a:t>	At </a:t>
            </a:r>
            <a:r>
              <a:rPr lang="en-US" sz="2000" b="1" dirty="0">
                <a:latin typeface="Arial" pitchFamily="34" charset="0"/>
                <a:cs typeface="Arial" pitchFamily="34" charset="0"/>
              </a:rPr>
              <a:t>least 1</a:t>
            </a:r>
            <a:r>
              <a:rPr lang="en-US" sz="2000" b="1" dirty="0" smtClean="0">
                <a:latin typeface="Arial" pitchFamily="34" charset="0"/>
                <a:cs typeface="Arial" pitchFamily="34" charset="0"/>
              </a:rPr>
              <a:t> public policy course (econ/policy/comm)	3</a:t>
            </a:r>
            <a:r>
              <a:rPr lang="en-US" sz="2000" b="1" dirty="0">
                <a:latin typeface="Arial" pitchFamily="34" charset="0"/>
                <a:cs typeface="Arial" pitchFamily="34" charset="0"/>
              </a:rPr>
              <a:t>	</a:t>
            </a:r>
          </a:p>
          <a:p>
            <a:r>
              <a:rPr lang="en-US" sz="2000" b="1" dirty="0" smtClean="0">
                <a:latin typeface="Arial" pitchFamily="34" charset="0"/>
                <a:cs typeface="Arial" pitchFamily="34" charset="0"/>
              </a:rPr>
              <a:t>Level 3: </a:t>
            </a:r>
          </a:p>
          <a:p>
            <a:r>
              <a:rPr lang="en-US" sz="2000" b="1" u="sng" dirty="0" smtClean="0">
                <a:latin typeface="Arial" pitchFamily="34" charset="0"/>
                <a:cs typeface="Arial" pitchFamily="34" charset="0"/>
              </a:rPr>
              <a:t>.	Advanced </a:t>
            </a:r>
            <a:r>
              <a:rPr lang="en-US" sz="2000" b="1" u="sng" dirty="0">
                <a:latin typeface="Arial" pitchFamily="34" charset="0"/>
                <a:cs typeface="Arial" pitchFamily="34" charset="0"/>
              </a:rPr>
              <a:t>Specialization (WESEP </a:t>
            </a:r>
            <a:r>
              <a:rPr lang="en-US" sz="2000" b="1" u="sng" dirty="0" smtClean="0">
                <a:latin typeface="Arial" pitchFamily="34" charset="0"/>
                <a:cs typeface="Arial" pitchFamily="34" charset="0"/>
              </a:rPr>
              <a:t>511or </a:t>
            </a:r>
            <a:r>
              <a:rPr lang="en-US" sz="2000" b="1" u="sng" dirty="0">
                <a:latin typeface="Arial" pitchFamily="34" charset="0"/>
                <a:cs typeface="Arial" pitchFamily="34" charset="0"/>
              </a:rPr>
              <a:t>512)	</a:t>
            </a:r>
            <a:r>
              <a:rPr lang="en-US" sz="2000" b="1" u="sng" dirty="0" smtClean="0">
                <a:latin typeface="Arial" pitchFamily="34" charset="0"/>
                <a:cs typeface="Arial" pitchFamily="34" charset="0"/>
              </a:rPr>
              <a:t>	3</a:t>
            </a:r>
          </a:p>
          <a:p>
            <a:r>
              <a:rPr lang="en-US" sz="2000" b="1" dirty="0" smtClean="0">
                <a:latin typeface="Arial" pitchFamily="34" charset="0"/>
                <a:cs typeface="Arial" pitchFamily="34" charset="0"/>
              </a:rPr>
              <a:t>Total course credits:                                                                     33</a:t>
            </a:r>
            <a:endParaRPr lang="en-US" sz="2000" dirty="0">
              <a:latin typeface="Arial" pitchFamily="34" charset="0"/>
              <a:cs typeface="Arial" pitchFamily="34" charset="0"/>
            </a:endParaRPr>
          </a:p>
          <a:p>
            <a:r>
              <a:rPr lang="en-US" sz="2000" b="1" u="sng" dirty="0">
                <a:latin typeface="Arial" pitchFamily="34" charset="0"/>
                <a:cs typeface="Arial" pitchFamily="34" charset="0"/>
              </a:rPr>
              <a:t>Research (</a:t>
            </a:r>
            <a:r>
              <a:rPr lang="en-US" sz="2000" b="1" u="sng" dirty="0" smtClean="0">
                <a:latin typeface="Arial" pitchFamily="34" charset="0"/>
                <a:cs typeface="Arial" pitchFamily="34" charset="0"/>
              </a:rPr>
              <a:t>699) </a:t>
            </a:r>
            <a:r>
              <a:rPr lang="en-US" sz="2000" b="1" u="sng" dirty="0">
                <a:latin typeface="Arial" pitchFamily="34" charset="0"/>
                <a:cs typeface="Arial" pitchFamily="34" charset="0"/>
              </a:rPr>
              <a:t>	</a:t>
            </a:r>
            <a:r>
              <a:rPr lang="en-US" sz="2000" b="1" u="sng" dirty="0" smtClean="0">
                <a:latin typeface="Arial" pitchFamily="34" charset="0"/>
                <a:cs typeface="Arial" pitchFamily="34" charset="0"/>
              </a:rPr>
              <a:t>			       </a:t>
            </a:r>
            <a:r>
              <a:rPr lang="en-US" sz="2000" b="1" u="sng" dirty="0">
                <a:latin typeface="Arial" pitchFamily="34" charset="0"/>
                <a:cs typeface="Arial" pitchFamily="34" charset="0"/>
              </a:rPr>
              <a:t>	  </a:t>
            </a:r>
            <a:r>
              <a:rPr lang="en-US" sz="2000" b="1" u="sng" dirty="0" smtClean="0">
                <a:latin typeface="Arial" pitchFamily="34" charset="0"/>
                <a:cs typeface="Arial" pitchFamily="34" charset="0"/>
              </a:rPr>
              <a:t>	39</a:t>
            </a:r>
            <a:endParaRPr lang="en-US" sz="2000" dirty="0">
              <a:latin typeface="Arial" pitchFamily="34" charset="0"/>
              <a:cs typeface="Arial" pitchFamily="34" charset="0"/>
            </a:endParaRPr>
          </a:p>
          <a:p>
            <a:r>
              <a:rPr lang="en-US" sz="2000" b="1" dirty="0" smtClean="0">
                <a:latin typeface="Arial" pitchFamily="34" charset="0"/>
                <a:cs typeface="Arial" pitchFamily="34" charset="0"/>
              </a:rPr>
              <a:t>Total </a:t>
            </a:r>
            <a:r>
              <a:rPr lang="en-US" sz="2000" b="1" dirty="0">
                <a:latin typeface="Arial" pitchFamily="34" charset="0"/>
                <a:cs typeface="Arial" pitchFamily="34" charset="0"/>
              </a:rPr>
              <a:t>Graduate </a:t>
            </a:r>
            <a:r>
              <a:rPr lang="en-US" sz="2000" b="1" dirty="0" smtClean="0">
                <a:latin typeface="Arial" pitchFamily="34" charset="0"/>
                <a:cs typeface="Arial" pitchFamily="34" charset="0"/>
              </a:rPr>
              <a:t>Credits		</a:t>
            </a:r>
            <a:r>
              <a:rPr lang="en-US" sz="2000" b="1" dirty="0">
                <a:latin typeface="Arial" pitchFamily="34" charset="0"/>
                <a:cs typeface="Arial" pitchFamily="34" charset="0"/>
              </a:rPr>
              <a:t>		</a:t>
            </a:r>
            <a:r>
              <a:rPr lang="en-US" sz="2000" b="1" dirty="0" smtClean="0">
                <a:latin typeface="Arial" pitchFamily="34" charset="0"/>
                <a:cs typeface="Arial" pitchFamily="34" charset="0"/>
              </a:rPr>
              <a:t>	</a:t>
            </a:r>
            <a:r>
              <a:rPr lang="en-US" sz="2000" b="1" dirty="0">
                <a:latin typeface="Arial" pitchFamily="34" charset="0"/>
                <a:cs typeface="Arial" pitchFamily="34" charset="0"/>
              </a:rPr>
              <a:t>	</a:t>
            </a:r>
            <a:r>
              <a:rPr lang="en-US" sz="2000" b="1" dirty="0" smtClean="0">
                <a:latin typeface="Arial" pitchFamily="34" charset="0"/>
                <a:cs typeface="Arial" pitchFamily="34" charset="0"/>
              </a:rPr>
              <a:t>72</a:t>
            </a:r>
            <a:endParaRPr lang="en-US" sz="2000" dirty="0">
              <a:latin typeface="Arial" pitchFamily="34" charset="0"/>
              <a:cs typeface="Arial" pitchFamily="34" charset="0"/>
            </a:endParaRPr>
          </a:p>
        </p:txBody>
      </p:sp>
      <p:sp>
        <p:nvSpPr>
          <p:cNvPr id="7" name="TextBox 6"/>
          <p:cNvSpPr txBox="1"/>
          <p:nvPr/>
        </p:nvSpPr>
        <p:spPr>
          <a:xfrm>
            <a:off x="152400" y="4876800"/>
            <a:ext cx="8610600" cy="1477328"/>
          </a:xfrm>
          <a:prstGeom prst="rect">
            <a:avLst/>
          </a:prstGeom>
          <a:noFill/>
        </p:spPr>
        <p:txBody>
          <a:bodyPr wrap="square" rtlCol="0">
            <a:spAutoFit/>
          </a:bodyPr>
          <a:lstStyle/>
          <a:p>
            <a:r>
              <a:rPr lang="en-US" b="1" dirty="0"/>
              <a:t>Students are also required to </a:t>
            </a:r>
            <a:endParaRPr lang="en-US" b="1" dirty="0" smtClean="0"/>
          </a:p>
          <a:p>
            <a:pPr marL="285750" indent="-285750">
              <a:buFont typeface="Arial" pitchFamily="34" charset="0"/>
              <a:buChar char="•"/>
            </a:pPr>
            <a:r>
              <a:rPr lang="en-US" b="1" dirty="0" smtClean="0"/>
              <a:t>pass </a:t>
            </a:r>
            <a:r>
              <a:rPr lang="en-US" b="1" dirty="0"/>
              <a:t>a qualifying examination in the first 18 months of their program, </a:t>
            </a:r>
            <a:endParaRPr lang="en-US" b="1" dirty="0" smtClean="0"/>
          </a:p>
          <a:p>
            <a:pPr marL="285750" indent="-285750">
              <a:buFont typeface="Arial" pitchFamily="34" charset="0"/>
              <a:buChar char="•"/>
            </a:pPr>
            <a:r>
              <a:rPr lang="en-US" b="1" dirty="0" smtClean="0"/>
              <a:t>pass a </a:t>
            </a:r>
            <a:r>
              <a:rPr lang="en-US" b="1" dirty="0"/>
              <a:t>preliminary examination </a:t>
            </a:r>
            <a:r>
              <a:rPr lang="en-US" b="1" dirty="0" smtClean="0"/>
              <a:t>(generally taken between 18 and 36 months), </a:t>
            </a:r>
            <a:endParaRPr lang="en-US" b="1" dirty="0"/>
          </a:p>
          <a:p>
            <a:pPr marL="285750" indent="-285750">
              <a:buFont typeface="Arial" pitchFamily="34" charset="0"/>
              <a:buChar char="•"/>
            </a:pPr>
            <a:r>
              <a:rPr lang="en-US" b="1" dirty="0" smtClean="0"/>
              <a:t>write a scholarly dissertation with significant contributions to the archived literature</a:t>
            </a:r>
          </a:p>
          <a:p>
            <a:pPr marL="285750" indent="-285750">
              <a:buFont typeface="Arial" pitchFamily="34" charset="0"/>
              <a:buChar char="•"/>
            </a:pPr>
            <a:r>
              <a:rPr lang="en-US" b="1" dirty="0" smtClean="0"/>
              <a:t>defend the dissertation in a </a:t>
            </a:r>
            <a:r>
              <a:rPr lang="en-US" b="1" dirty="0"/>
              <a:t>final oral </a:t>
            </a:r>
            <a:r>
              <a:rPr lang="en-US" b="1" dirty="0" smtClean="0"/>
              <a:t>exam (generally by the end of year 4).</a:t>
            </a:r>
            <a:endParaRPr lang="en-US" dirty="0"/>
          </a:p>
        </p:txBody>
      </p:sp>
      <p:sp>
        <p:nvSpPr>
          <p:cNvPr id="3" name="Slide Number Placeholder 2"/>
          <p:cNvSpPr>
            <a:spLocks noGrp="1"/>
          </p:cNvSpPr>
          <p:nvPr>
            <p:ph type="sldNum" sz="quarter" idx="12"/>
          </p:nvPr>
        </p:nvSpPr>
        <p:spPr/>
        <p:txBody>
          <a:bodyPr/>
          <a:lstStyle/>
          <a:p>
            <a:fld id="{72F737B2-2E08-49DC-A6FF-38B9E078FB4D}" type="slidenum">
              <a:rPr lang="en-US" smtClean="0"/>
              <a:t>5</a:t>
            </a:fld>
            <a:endParaRPr lang="en-US" dirty="0"/>
          </a:p>
        </p:txBody>
      </p:sp>
    </p:spTree>
    <p:extLst>
      <p:ext uri="{BB962C8B-B14F-4D97-AF65-F5344CB8AC3E}">
        <p14:creationId xmlns:p14="http://schemas.microsoft.com/office/powerpoint/2010/main" val="2501848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solidFill>
            <a:schemeClr val="bg1"/>
          </a:solidFill>
        </p:spPr>
        <p:txBody>
          <a:bodyPr>
            <a:noAutofit/>
          </a:bodyPr>
          <a:lstStyle/>
          <a:p>
            <a:pPr marL="342900" lvl="0" indent="-342900"/>
            <a:r>
              <a:rPr lang="en-US" sz="3800" dirty="0" smtClean="0"/>
              <a:t>What it is: 5 </a:t>
            </a:r>
            <a:r>
              <a:rPr lang="en-US" sz="3800" dirty="0"/>
              <a:t>t</a:t>
            </a:r>
            <a:r>
              <a:rPr lang="en-US" sz="3800" dirty="0" smtClean="0"/>
              <a:t>hrust </a:t>
            </a:r>
            <a:r>
              <a:rPr lang="en-US" sz="3800" dirty="0"/>
              <a:t>a</a:t>
            </a:r>
            <a:r>
              <a:rPr lang="en-US" sz="3800" dirty="0" smtClean="0"/>
              <a:t>reas for </a:t>
            </a:r>
            <a:r>
              <a:rPr lang="en-US" sz="3800" dirty="0" err="1" smtClean="0"/>
              <a:t>resrch</a:t>
            </a:r>
            <a:r>
              <a:rPr lang="en-US" sz="3800" dirty="0" smtClean="0"/>
              <a:t> &amp; courses</a:t>
            </a:r>
            <a:endParaRPr lang="en-US" sz="3800" dirty="0"/>
          </a:p>
        </p:txBody>
      </p:sp>
      <p:sp>
        <p:nvSpPr>
          <p:cNvPr id="3" name="Slide Number Placeholder 2"/>
          <p:cNvSpPr>
            <a:spLocks noGrp="1"/>
          </p:cNvSpPr>
          <p:nvPr>
            <p:ph type="sldNum" sz="quarter" idx="12"/>
          </p:nvPr>
        </p:nvSpPr>
        <p:spPr/>
        <p:txBody>
          <a:bodyPr/>
          <a:lstStyle/>
          <a:p>
            <a:fld id="{72F737B2-2E08-49DC-A6FF-38B9E078FB4D}" type="slidenum">
              <a:rPr lang="en-US" smtClean="0"/>
              <a:t>6</a:t>
            </a:fld>
            <a:endParaRPr lang="en-US" dirty="0"/>
          </a:p>
        </p:txBody>
      </p:sp>
      <p:sp>
        <p:nvSpPr>
          <p:cNvPr id="5" name="TextBox 4"/>
          <p:cNvSpPr txBox="1"/>
          <p:nvPr/>
        </p:nvSpPr>
        <p:spPr>
          <a:xfrm>
            <a:off x="5943600" y="2286000"/>
            <a:ext cx="3200400" cy="3139321"/>
          </a:xfrm>
          <a:prstGeom prst="rect">
            <a:avLst/>
          </a:prstGeom>
          <a:solidFill>
            <a:schemeClr val="accent1">
              <a:lumMod val="20000"/>
              <a:lumOff val="80000"/>
            </a:schemeClr>
          </a:solidFill>
        </p:spPr>
        <p:txBody>
          <a:bodyPr wrap="square" rtlCol="0">
            <a:spAutoFit/>
          </a:bodyPr>
          <a:lstStyle/>
          <a:p>
            <a:r>
              <a:rPr lang="en-US" dirty="0" smtClean="0"/>
              <a:t>You can suggest courses to add to this list; it will be considered and voted on by WESEP Supervisory committee:</a:t>
            </a:r>
          </a:p>
          <a:p>
            <a:pPr marL="285750" indent="-285750">
              <a:buFont typeface="Arial" pitchFamily="34" charset="0"/>
              <a:buChar char="•"/>
            </a:pPr>
            <a:r>
              <a:rPr lang="en-US" dirty="0" err="1" smtClean="0"/>
              <a:t>AeroE</a:t>
            </a:r>
            <a:r>
              <a:rPr lang="en-US" dirty="0" smtClean="0"/>
              <a:t> </a:t>
            </a:r>
            <a:r>
              <a:rPr lang="en-US" dirty="0"/>
              <a:t>481, Advanced Wind Energy: Technology and Design</a:t>
            </a:r>
            <a:endParaRPr lang="en-US" dirty="0" smtClean="0"/>
          </a:p>
          <a:p>
            <a:pPr marL="285750" indent="-285750">
              <a:buFont typeface="Arial" pitchFamily="34" charset="0"/>
              <a:buChar char="•"/>
            </a:pPr>
            <a:r>
              <a:rPr lang="en-US" dirty="0" smtClean="0"/>
              <a:t>IE 508</a:t>
            </a:r>
            <a:r>
              <a:rPr lang="en-US" dirty="0"/>
              <a:t>, Design and Analysis of Allocation Mechanisms</a:t>
            </a:r>
            <a:endParaRPr lang="en-US" dirty="0" smtClean="0"/>
          </a:p>
          <a:p>
            <a:pPr marL="285750" indent="-285750">
              <a:buFont typeface="Arial" pitchFamily="34" charset="0"/>
              <a:buChar char="•"/>
            </a:pPr>
            <a:r>
              <a:rPr lang="en-US" dirty="0" smtClean="0"/>
              <a:t>Metr507, </a:t>
            </a:r>
            <a:r>
              <a:rPr lang="en-US" dirty="0" err="1" smtClean="0"/>
              <a:t>Mesoscale</a:t>
            </a:r>
            <a:r>
              <a:rPr lang="en-US" dirty="0" smtClean="0"/>
              <a:t> Meteorology</a:t>
            </a:r>
            <a:endParaRPr lang="en-US" dirty="0"/>
          </a:p>
        </p:txBody>
      </p:sp>
      <p:sp>
        <p:nvSpPr>
          <p:cNvPr id="6" name="TextBox 5"/>
          <p:cNvSpPr txBox="1"/>
          <p:nvPr/>
        </p:nvSpPr>
        <p:spPr>
          <a:xfrm>
            <a:off x="457200" y="692289"/>
            <a:ext cx="2819400" cy="5786199"/>
          </a:xfrm>
          <a:prstGeom prst="rect">
            <a:avLst/>
          </a:prstGeom>
          <a:noFill/>
        </p:spPr>
        <p:txBody>
          <a:bodyPr wrap="square" rtlCol="0">
            <a:spAutoFit/>
          </a:bodyPr>
          <a:lstStyle/>
          <a:p>
            <a:r>
              <a:rPr lang="en-US" sz="1000" b="1" u="sng" dirty="0" smtClean="0"/>
              <a:t>Thrust 1: </a:t>
            </a:r>
            <a:r>
              <a:rPr lang="en-US" sz="1000" b="1" u="sng" dirty="0" err="1" smtClean="0"/>
              <a:t>Wnd</a:t>
            </a:r>
            <a:r>
              <a:rPr lang="en-US" sz="1000" b="1" u="sng" dirty="0" smtClean="0"/>
              <a:t> </a:t>
            </a:r>
            <a:r>
              <a:rPr lang="en-US" sz="1000" b="1" u="sng" dirty="0" err="1" smtClean="0"/>
              <a:t>rsrc</a:t>
            </a:r>
            <a:r>
              <a:rPr lang="en-US" sz="1000" b="1" u="sng" dirty="0" smtClean="0"/>
              <a:t> </a:t>
            </a:r>
            <a:r>
              <a:rPr lang="en-US" sz="1000" b="1" u="sng" dirty="0" err="1" smtClean="0"/>
              <a:t>chrctrztn</a:t>
            </a:r>
            <a:r>
              <a:rPr lang="en-US" sz="1000" b="1" u="sng" dirty="0" smtClean="0"/>
              <a:t> &amp; </a:t>
            </a:r>
            <a:r>
              <a:rPr lang="en-US" sz="1000" b="1" u="sng" dirty="0" err="1" smtClean="0"/>
              <a:t>ardyn</a:t>
            </a:r>
            <a:r>
              <a:rPr lang="en-US" sz="1000" b="1" u="sng" dirty="0" smtClean="0"/>
              <a:t> of </a:t>
            </a:r>
            <a:r>
              <a:rPr lang="en-US" sz="1000" b="1" u="sng" dirty="0" err="1" smtClean="0"/>
              <a:t>wnd</a:t>
            </a:r>
            <a:r>
              <a:rPr lang="en-US" sz="1000" b="1" u="sng" dirty="0" smtClean="0"/>
              <a:t> </a:t>
            </a:r>
            <a:r>
              <a:rPr lang="en-US" sz="1000" b="1" u="sng" dirty="0" err="1" smtClean="0"/>
              <a:t>frms</a:t>
            </a:r>
            <a:endParaRPr lang="en-US" sz="1000" b="1" u="sng" dirty="0" smtClean="0"/>
          </a:p>
          <a:p>
            <a:r>
              <a:rPr lang="en-US" sz="1000" dirty="0" err="1" smtClean="0"/>
              <a:t>Agon</a:t>
            </a:r>
            <a:r>
              <a:rPr lang="en-US" sz="1000" dirty="0" smtClean="0"/>
              <a:t> 505 Environmental biophysics</a:t>
            </a:r>
          </a:p>
          <a:p>
            <a:r>
              <a:rPr lang="en-US" sz="1000" dirty="0" err="1" smtClean="0"/>
              <a:t>Mteor</a:t>
            </a:r>
            <a:r>
              <a:rPr lang="en-US" sz="1000" dirty="0" smtClean="0"/>
              <a:t> 507 </a:t>
            </a:r>
            <a:r>
              <a:rPr lang="en-US" sz="1000" dirty="0" err="1" smtClean="0"/>
              <a:t>Mesoscale</a:t>
            </a:r>
            <a:r>
              <a:rPr lang="en-US" sz="1000" dirty="0" smtClean="0"/>
              <a:t> meteorology </a:t>
            </a:r>
          </a:p>
          <a:p>
            <a:r>
              <a:rPr lang="en-US" sz="1000" dirty="0" err="1" smtClean="0"/>
              <a:t>Mteor</a:t>
            </a:r>
            <a:r>
              <a:rPr lang="en-US" sz="1000" dirty="0" smtClean="0"/>
              <a:t> 605 Micrometeorology</a:t>
            </a:r>
          </a:p>
          <a:p>
            <a:r>
              <a:rPr lang="en-US" sz="1000" dirty="0" err="1" smtClean="0"/>
              <a:t>EnSci</a:t>
            </a:r>
            <a:r>
              <a:rPr lang="en-US" sz="1000" dirty="0" smtClean="0"/>
              <a:t> 381/382 Environmental systems I, II</a:t>
            </a:r>
          </a:p>
          <a:p>
            <a:r>
              <a:rPr lang="en-US" sz="1000" dirty="0" err="1" smtClean="0"/>
              <a:t>AgEds</a:t>
            </a:r>
            <a:r>
              <a:rPr lang="en-US" sz="1000" dirty="0" smtClean="0"/>
              <a:t> 451 Agricultural law</a:t>
            </a:r>
          </a:p>
          <a:p>
            <a:r>
              <a:rPr lang="en-US" sz="1000" dirty="0" smtClean="0"/>
              <a:t>EE 553 Power System operation</a:t>
            </a:r>
          </a:p>
          <a:p>
            <a:r>
              <a:rPr lang="en-US" sz="1000" dirty="0" err="1" smtClean="0"/>
              <a:t>AerE</a:t>
            </a:r>
            <a:r>
              <a:rPr lang="en-US" sz="1000" dirty="0" smtClean="0"/>
              <a:t> 541 Incompressible flow </a:t>
            </a:r>
            <a:r>
              <a:rPr lang="en-US" sz="1000" dirty="0" err="1" smtClean="0"/>
              <a:t>ardynam</a:t>
            </a:r>
            <a:endParaRPr lang="en-US" sz="1000" dirty="0" smtClean="0"/>
          </a:p>
          <a:p>
            <a:r>
              <a:rPr lang="en-US" sz="1000" dirty="0" err="1" smtClean="0"/>
              <a:t>AerE</a:t>
            </a:r>
            <a:r>
              <a:rPr lang="en-US" sz="1000" dirty="0" smtClean="0"/>
              <a:t>/ME 546 Comp </a:t>
            </a:r>
            <a:r>
              <a:rPr lang="en-US" sz="1000" dirty="0" err="1" smtClean="0"/>
              <a:t>fld</a:t>
            </a:r>
            <a:r>
              <a:rPr lang="en-US" sz="1000" dirty="0" smtClean="0"/>
              <a:t> </a:t>
            </a:r>
            <a:r>
              <a:rPr lang="en-US" sz="1000" dirty="0" err="1" smtClean="0"/>
              <a:t>mech</a:t>
            </a:r>
            <a:r>
              <a:rPr lang="en-US" sz="1000" dirty="0" smtClean="0"/>
              <a:t>/heat </a:t>
            </a:r>
            <a:r>
              <a:rPr lang="en-US" sz="1000" dirty="0" err="1" smtClean="0"/>
              <a:t>trnsfr</a:t>
            </a:r>
            <a:r>
              <a:rPr lang="en-US" sz="1000" dirty="0" smtClean="0"/>
              <a:t> </a:t>
            </a:r>
          </a:p>
          <a:p>
            <a:r>
              <a:rPr lang="en-US" sz="1000" dirty="0" err="1" smtClean="0"/>
              <a:t>AerE</a:t>
            </a:r>
            <a:r>
              <a:rPr lang="en-US" sz="1000" dirty="0" smtClean="0"/>
              <a:t> 570 Wind engineering</a:t>
            </a:r>
          </a:p>
          <a:p>
            <a:r>
              <a:rPr lang="en-US" sz="1000" dirty="0" err="1" smtClean="0"/>
              <a:t>AerE</a:t>
            </a:r>
            <a:r>
              <a:rPr lang="en-US" sz="1000" dirty="0" smtClean="0"/>
              <a:t>/EM 570 Wind engineering</a:t>
            </a:r>
          </a:p>
          <a:p>
            <a:r>
              <a:rPr lang="en-US" sz="1000" dirty="0" err="1" smtClean="0"/>
              <a:t>AerE</a:t>
            </a:r>
            <a:r>
              <a:rPr lang="en-US" sz="1000" dirty="0" smtClean="0"/>
              <a:t> 572 Turbulence</a:t>
            </a:r>
          </a:p>
          <a:p>
            <a:r>
              <a:rPr lang="en-US" sz="1000" b="1" u="sng" dirty="0" smtClean="0"/>
              <a:t>Thrust 2: Wind energy </a:t>
            </a:r>
            <a:r>
              <a:rPr lang="en-US" sz="1000" b="1" u="sng" dirty="0" err="1" smtClean="0"/>
              <a:t>cnvrsn</a:t>
            </a:r>
            <a:r>
              <a:rPr lang="en-US" sz="1000" b="1" u="sng" dirty="0" smtClean="0"/>
              <a:t> sys &amp; grid </a:t>
            </a:r>
            <a:r>
              <a:rPr lang="en-US" sz="1000" b="1" u="sng" dirty="0" err="1" smtClean="0"/>
              <a:t>oprtns</a:t>
            </a:r>
            <a:endParaRPr lang="en-US" sz="1000" b="1" u="sng" dirty="0" smtClean="0"/>
          </a:p>
          <a:p>
            <a:r>
              <a:rPr lang="en-US" sz="1000" dirty="0" err="1" smtClean="0"/>
              <a:t>AerE</a:t>
            </a:r>
            <a:r>
              <a:rPr lang="en-US" sz="1000" dirty="0" smtClean="0"/>
              <a:t> 541 Incompressible flow </a:t>
            </a:r>
            <a:r>
              <a:rPr lang="en-US" sz="1000" dirty="0" err="1" smtClean="0"/>
              <a:t>ardynam</a:t>
            </a:r>
            <a:endParaRPr lang="en-US" sz="1000" dirty="0" smtClean="0"/>
          </a:p>
          <a:p>
            <a:r>
              <a:rPr lang="en-US" sz="1000" dirty="0" err="1" smtClean="0"/>
              <a:t>AerE</a:t>
            </a:r>
            <a:r>
              <a:rPr lang="en-US" sz="1000" dirty="0" smtClean="0"/>
              <a:t>/ME 546 Comp </a:t>
            </a:r>
            <a:r>
              <a:rPr lang="en-US" sz="1000" dirty="0" err="1" smtClean="0"/>
              <a:t>fld</a:t>
            </a:r>
            <a:r>
              <a:rPr lang="en-US" sz="1000" dirty="0" smtClean="0"/>
              <a:t> </a:t>
            </a:r>
            <a:r>
              <a:rPr lang="en-US" sz="1000" dirty="0" err="1" smtClean="0"/>
              <a:t>mech</a:t>
            </a:r>
            <a:r>
              <a:rPr lang="en-US" sz="1000" dirty="0" smtClean="0"/>
              <a:t>/heat </a:t>
            </a:r>
            <a:r>
              <a:rPr lang="en-US" sz="1000" dirty="0" err="1" smtClean="0"/>
              <a:t>trnsfr</a:t>
            </a:r>
            <a:r>
              <a:rPr lang="en-US" sz="1000" dirty="0" smtClean="0"/>
              <a:t> </a:t>
            </a:r>
          </a:p>
          <a:p>
            <a:r>
              <a:rPr lang="en-US" sz="1000" dirty="0" err="1" smtClean="0"/>
              <a:t>AerE</a:t>
            </a:r>
            <a:r>
              <a:rPr lang="en-US" sz="1000" dirty="0" smtClean="0"/>
              <a:t> 580* Wind turbine aerodynamics</a:t>
            </a:r>
          </a:p>
          <a:p>
            <a:r>
              <a:rPr lang="en-US" sz="1000" dirty="0" err="1" smtClean="0"/>
              <a:t>AerE</a:t>
            </a:r>
            <a:r>
              <a:rPr lang="en-US" sz="1000" dirty="0" smtClean="0"/>
              <a:t> 522 Vibrations &amp; </a:t>
            </a:r>
            <a:r>
              <a:rPr lang="en-US" sz="1000" dirty="0" err="1" smtClean="0"/>
              <a:t>aeroeleasticity</a:t>
            </a:r>
            <a:endParaRPr lang="en-US" sz="1000" dirty="0" smtClean="0"/>
          </a:p>
          <a:p>
            <a:r>
              <a:rPr lang="en-US" sz="1000" dirty="0" smtClean="0"/>
              <a:t>ME 543 Intro to rand </a:t>
            </a:r>
            <a:r>
              <a:rPr lang="en-US" sz="1000" dirty="0" err="1" smtClean="0"/>
              <a:t>vibs</a:t>
            </a:r>
            <a:r>
              <a:rPr lang="en-US" sz="1000" dirty="0" smtClean="0"/>
              <a:t>/</a:t>
            </a:r>
            <a:r>
              <a:rPr lang="en-US" sz="1000" dirty="0" err="1" smtClean="0"/>
              <a:t>nnlinr</a:t>
            </a:r>
            <a:r>
              <a:rPr lang="en-US" sz="1000" dirty="0" smtClean="0"/>
              <a:t> </a:t>
            </a:r>
            <a:r>
              <a:rPr lang="en-US" sz="1000" dirty="0" err="1" smtClean="0"/>
              <a:t>aerdyn</a:t>
            </a:r>
            <a:r>
              <a:rPr lang="en-US" sz="1000" dirty="0" smtClean="0"/>
              <a:t> </a:t>
            </a:r>
          </a:p>
          <a:p>
            <a:r>
              <a:rPr lang="en-US" sz="1000" dirty="0" smtClean="0"/>
              <a:t>EE 552 Power system planning</a:t>
            </a:r>
          </a:p>
          <a:p>
            <a:r>
              <a:rPr lang="en-US" sz="1000" dirty="0" smtClean="0"/>
              <a:t>EE 553 Power system operation</a:t>
            </a:r>
          </a:p>
          <a:p>
            <a:r>
              <a:rPr lang="en-US" sz="1000" dirty="0" smtClean="0"/>
              <a:t>EE 554 Power system dynamics</a:t>
            </a:r>
          </a:p>
          <a:p>
            <a:r>
              <a:rPr lang="en-US" sz="1000" dirty="0" smtClean="0"/>
              <a:t>EE 556 Power electronic systems </a:t>
            </a:r>
          </a:p>
          <a:p>
            <a:r>
              <a:rPr lang="en-US" sz="1000" dirty="0" smtClean="0"/>
              <a:t>EE 559 </a:t>
            </a:r>
            <a:r>
              <a:rPr lang="en-US" sz="1000" dirty="0" err="1" smtClean="0"/>
              <a:t>Elctrmchncl</a:t>
            </a:r>
            <a:r>
              <a:rPr lang="en-US" sz="1000" dirty="0" smtClean="0"/>
              <a:t> wind energy </a:t>
            </a:r>
            <a:r>
              <a:rPr lang="en-US" sz="1000" dirty="0" err="1" smtClean="0"/>
              <a:t>conv&amp;grid</a:t>
            </a:r>
            <a:r>
              <a:rPr lang="en-US" sz="1000" dirty="0" smtClean="0"/>
              <a:t> </a:t>
            </a:r>
            <a:r>
              <a:rPr lang="en-US" sz="1000" dirty="0" err="1" smtClean="0"/>
              <a:t>intgrtn</a:t>
            </a:r>
            <a:endParaRPr lang="en-US" sz="1000" dirty="0" smtClean="0"/>
          </a:p>
          <a:p>
            <a:r>
              <a:rPr lang="en-US" sz="1000" dirty="0" smtClean="0"/>
              <a:t>EE 577 Linear systems </a:t>
            </a:r>
          </a:p>
          <a:p>
            <a:r>
              <a:rPr lang="en-US" sz="1000" dirty="0" smtClean="0"/>
              <a:t>EE 578 Nonlinear systems</a:t>
            </a:r>
          </a:p>
          <a:p>
            <a:r>
              <a:rPr lang="en-US" sz="1000" dirty="0" smtClean="0"/>
              <a:t>ME 517 Advanced machine design</a:t>
            </a:r>
          </a:p>
          <a:p>
            <a:r>
              <a:rPr lang="en-US" sz="1000" dirty="0" err="1" smtClean="0"/>
              <a:t>AerE</a:t>
            </a:r>
            <a:r>
              <a:rPr lang="en-US" sz="1000" dirty="0" smtClean="0"/>
              <a:t> 580* Wind turbine aerodynamics </a:t>
            </a:r>
          </a:p>
          <a:p>
            <a:r>
              <a:rPr lang="en-US" sz="1000" dirty="0" smtClean="0"/>
              <a:t>IE 531 Linear programming</a:t>
            </a:r>
          </a:p>
          <a:p>
            <a:r>
              <a:rPr lang="en-US" sz="1000" dirty="0" smtClean="0"/>
              <a:t>IE  510 Network  analysis</a:t>
            </a:r>
          </a:p>
          <a:p>
            <a:r>
              <a:rPr lang="en-US" sz="1000" dirty="0" smtClean="0"/>
              <a:t>IE  534 Linear programming</a:t>
            </a:r>
          </a:p>
          <a:p>
            <a:r>
              <a:rPr lang="en-US" sz="1000" dirty="0" smtClean="0"/>
              <a:t>IE 631 Nonlinear programming</a:t>
            </a:r>
          </a:p>
          <a:p>
            <a:r>
              <a:rPr lang="en-US" sz="1000" dirty="0" smtClean="0"/>
              <a:t>IE  632 Integer programming</a:t>
            </a:r>
          </a:p>
          <a:p>
            <a:r>
              <a:rPr lang="en-US" sz="1000" b="1" u="sng" dirty="0" smtClean="0"/>
              <a:t>Thrust 3: </a:t>
            </a:r>
            <a:r>
              <a:rPr lang="en-US" sz="1000" b="1" u="sng" dirty="0" err="1" smtClean="0"/>
              <a:t>Mnfctrng</a:t>
            </a:r>
            <a:r>
              <a:rPr lang="en-US" sz="1000" b="1" u="sng" dirty="0" smtClean="0"/>
              <a:t>, </a:t>
            </a:r>
            <a:r>
              <a:rPr lang="en-US" sz="1000" b="1" u="sng" dirty="0" err="1" smtClean="0"/>
              <a:t>cnstrction</a:t>
            </a:r>
            <a:r>
              <a:rPr lang="en-US" sz="1000" b="1" u="sng" dirty="0" smtClean="0"/>
              <a:t> &amp; supply chain</a:t>
            </a:r>
          </a:p>
          <a:p>
            <a:r>
              <a:rPr lang="en-US" sz="1000" dirty="0" err="1" smtClean="0"/>
              <a:t>AerE</a:t>
            </a:r>
            <a:r>
              <a:rPr lang="en-US" sz="1000" dirty="0" smtClean="0"/>
              <a:t>/EM 514 Advance mechanics of materials</a:t>
            </a:r>
          </a:p>
          <a:p>
            <a:r>
              <a:rPr lang="en-US" sz="1000" dirty="0" err="1" smtClean="0"/>
              <a:t>AeroE</a:t>
            </a:r>
            <a:r>
              <a:rPr lang="en-US" sz="1000" dirty="0" smtClean="0"/>
              <a:t> 525 Finite element analysis</a:t>
            </a:r>
          </a:p>
          <a:p>
            <a:r>
              <a:rPr lang="en-US" sz="1000" dirty="0" smtClean="0"/>
              <a:t>CE 533 Structural steel design II</a:t>
            </a:r>
          </a:p>
          <a:p>
            <a:r>
              <a:rPr lang="en-US" sz="1000" dirty="0" smtClean="0"/>
              <a:t>CE 534 Reinforced concrete design II</a:t>
            </a:r>
          </a:p>
        </p:txBody>
      </p:sp>
      <p:sp>
        <p:nvSpPr>
          <p:cNvPr id="7" name="TextBox 6"/>
          <p:cNvSpPr txBox="1"/>
          <p:nvPr/>
        </p:nvSpPr>
        <p:spPr>
          <a:xfrm>
            <a:off x="3124200" y="776465"/>
            <a:ext cx="2819400" cy="5324535"/>
          </a:xfrm>
          <a:prstGeom prst="rect">
            <a:avLst/>
          </a:prstGeom>
          <a:noFill/>
        </p:spPr>
        <p:txBody>
          <a:bodyPr wrap="square" rtlCol="0">
            <a:spAutoFit/>
          </a:bodyPr>
          <a:lstStyle/>
          <a:p>
            <a:r>
              <a:rPr lang="en-US" sz="1000" dirty="0" smtClean="0"/>
              <a:t>CE 561 Applied foundation engineering</a:t>
            </a:r>
          </a:p>
          <a:p>
            <a:r>
              <a:rPr lang="en-US" sz="1000" dirty="0" smtClean="0"/>
              <a:t>CE 460 Foundation Engineering</a:t>
            </a:r>
          </a:p>
          <a:p>
            <a:r>
              <a:rPr lang="en-US" sz="1000" dirty="0" smtClean="0"/>
              <a:t>CE 535 </a:t>
            </a:r>
            <a:r>
              <a:rPr lang="en-US" sz="1000" dirty="0" err="1" smtClean="0"/>
              <a:t>Prestressed</a:t>
            </a:r>
            <a:r>
              <a:rPr lang="en-US" sz="1000" dirty="0" smtClean="0"/>
              <a:t> Concrete Structures</a:t>
            </a:r>
          </a:p>
          <a:p>
            <a:r>
              <a:rPr lang="en-US" sz="1000" dirty="0" smtClean="0"/>
              <a:t>CE 541.Dynamic Analysis of Structures</a:t>
            </a:r>
          </a:p>
          <a:p>
            <a:r>
              <a:rPr lang="en-US" sz="1000" dirty="0" smtClean="0"/>
              <a:t>IE 503 Intro to sustainable production systems</a:t>
            </a:r>
          </a:p>
          <a:p>
            <a:r>
              <a:rPr lang="en-US" sz="1000" dirty="0" smtClean="0"/>
              <a:t>IE 514 Production scheduling</a:t>
            </a:r>
          </a:p>
          <a:p>
            <a:r>
              <a:rPr lang="en-US" sz="1000" dirty="0" smtClean="0"/>
              <a:t>IE 543 Wind energy manufacturing</a:t>
            </a:r>
          </a:p>
          <a:p>
            <a:r>
              <a:rPr lang="en-US" sz="1000" dirty="0" smtClean="0"/>
              <a:t>IE 541 Inventory </a:t>
            </a:r>
            <a:r>
              <a:rPr lang="en-US" sz="1000" dirty="0" err="1" smtClean="0"/>
              <a:t>cntrl</a:t>
            </a:r>
            <a:r>
              <a:rPr lang="en-US" sz="1000" dirty="0" smtClean="0"/>
              <a:t> &amp; production planning</a:t>
            </a:r>
          </a:p>
          <a:p>
            <a:r>
              <a:rPr lang="en-US" sz="1000" dirty="0" smtClean="0"/>
              <a:t>IE 546 Geometric variability in manufacturing</a:t>
            </a:r>
          </a:p>
          <a:p>
            <a:r>
              <a:rPr lang="en-US" sz="1000" dirty="0" smtClean="0"/>
              <a:t>IE 549 </a:t>
            </a:r>
            <a:r>
              <a:rPr lang="en-US" sz="1000" dirty="0" err="1" smtClean="0"/>
              <a:t>Cmptr</a:t>
            </a:r>
            <a:r>
              <a:rPr lang="en-US" sz="1000" dirty="0" smtClean="0"/>
              <a:t> aided design &amp; manufacturing</a:t>
            </a:r>
          </a:p>
          <a:p>
            <a:r>
              <a:rPr lang="en-US" sz="1000" dirty="0" smtClean="0"/>
              <a:t>ME/EM 564 Fracture and fatigue</a:t>
            </a:r>
          </a:p>
          <a:p>
            <a:r>
              <a:rPr lang="en-US" sz="1000" dirty="0" smtClean="0"/>
              <a:t>ME 520 Material &amp; </a:t>
            </a:r>
            <a:r>
              <a:rPr lang="en-US" sz="1000" dirty="0" err="1" smtClean="0"/>
              <a:t>manufctrng</a:t>
            </a:r>
            <a:r>
              <a:rPr lang="en-US" sz="1000" dirty="0" smtClean="0"/>
              <a:t> in design</a:t>
            </a:r>
          </a:p>
          <a:p>
            <a:r>
              <a:rPr lang="en-US" sz="1000" dirty="0" smtClean="0"/>
              <a:t>MSE 554 Polymer composites &amp; processing</a:t>
            </a:r>
          </a:p>
          <a:p>
            <a:r>
              <a:rPr lang="en-US" sz="1000" dirty="0" smtClean="0"/>
              <a:t>MSE 569 </a:t>
            </a:r>
            <a:r>
              <a:rPr lang="en-US" sz="1000" dirty="0" err="1" smtClean="0"/>
              <a:t>Mchncs</a:t>
            </a:r>
            <a:r>
              <a:rPr lang="en-US" sz="1000" dirty="0" smtClean="0"/>
              <a:t> of composite/combined </a:t>
            </a:r>
            <a:r>
              <a:rPr lang="en-US" sz="1000" dirty="0" err="1" smtClean="0"/>
              <a:t>mtrls</a:t>
            </a:r>
            <a:endParaRPr lang="en-US" sz="1000" dirty="0" smtClean="0"/>
          </a:p>
          <a:p>
            <a:r>
              <a:rPr lang="en-US" sz="1000" dirty="0" smtClean="0"/>
              <a:t>SCM 522 Supply chain planning &amp; control systems</a:t>
            </a:r>
          </a:p>
          <a:p>
            <a:r>
              <a:rPr lang="en-US" sz="1000" b="1" u="sng" dirty="0" smtClean="0"/>
              <a:t>Thrust 4: Reliability and health monitoring</a:t>
            </a:r>
          </a:p>
          <a:p>
            <a:pPr lvl="0"/>
            <a:r>
              <a:rPr lang="en-US" sz="1000" dirty="0" smtClean="0"/>
              <a:t>EM/MSE 550 Fundamentals of NDE</a:t>
            </a:r>
          </a:p>
          <a:p>
            <a:pPr lvl="0"/>
            <a:r>
              <a:rPr lang="en-US" sz="1000" dirty="0" smtClean="0"/>
              <a:t>MSE/EE 588 Eddy current NDE</a:t>
            </a:r>
          </a:p>
          <a:p>
            <a:pPr lvl="0"/>
            <a:r>
              <a:rPr lang="en-US" sz="1000" dirty="0" smtClean="0"/>
              <a:t>EM 551 Fund of ultrasonic NDE </a:t>
            </a:r>
            <a:r>
              <a:rPr lang="en-US" sz="1000" dirty="0" err="1" smtClean="0"/>
              <a:t>engr</a:t>
            </a:r>
            <a:endParaRPr lang="en-US" sz="1000" dirty="0" smtClean="0"/>
          </a:p>
          <a:p>
            <a:r>
              <a:rPr lang="en-US" sz="1000" dirty="0" smtClean="0"/>
              <a:t>Stat 500 Statistical methods</a:t>
            </a:r>
            <a:br>
              <a:rPr lang="en-US" sz="1000" dirty="0" smtClean="0"/>
            </a:br>
            <a:r>
              <a:rPr lang="en-US" sz="1000" dirty="0" smtClean="0"/>
              <a:t>Stat 511 Statistical methods</a:t>
            </a:r>
            <a:br>
              <a:rPr lang="en-US" sz="1000" dirty="0" smtClean="0"/>
            </a:br>
            <a:r>
              <a:rPr lang="en-US" sz="1000" dirty="0" smtClean="0"/>
              <a:t>Stat 533 Reliability</a:t>
            </a:r>
            <a:br>
              <a:rPr lang="en-US" sz="1000" dirty="0" smtClean="0"/>
            </a:br>
            <a:r>
              <a:rPr lang="en-US" sz="1000" dirty="0" smtClean="0"/>
              <a:t>Stat 542 Theory of probability and statistics I</a:t>
            </a:r>
            <a:br>
              <a:rPr lang="en-US" sz="1000" dirty="0" smtClean="0"/>
            </a:br>
            <a:r>
              <a:rPr lang="en-US" sz="1000" dirty="0" smtClean="0"/>
              <a:t>Stat 543 Theory of probability and statistics II</a:t>
            </a:r>
          </a:p>
          <a:p>
            <a:r>
              <a:rPr lang="en-US" sz="1000" b="1" u="sng" dirty="0" smtClean="0"/>
              <a:t>Thrust 5: Wind econ, policy,&amp; public perception</a:t>
            </a:r>
          </a:p>
          <a:p>
            <a:r>
              <a:rPr lang="en-US" sz="1000" dirty="0" smtClean="0"/>
              <a:t>Econ501 Microeconomics</a:t>
            </a:r>
          </a:p>
          <a:p>
            <a:r>
              <a:rPr lang="en-US" sz="1000" dirty="0" smtClean="0"/>
              <a:t>Econ 581  Advanced Environmental Econ</a:t>
            </a:r>
          </a:p>
          <a:p>
            <a:r>
              <a:rPr lang="en-US" sz="1000" dirty="0" smtClean="0"/>
              <a:t>Econ 580  </a:t>
            </a:r>
            <a:r>
              <a:rPr lang="en-US" sz="1000" dirty="0" err="1" smtClean="0"/>
              <a:t>Intrmdite</a:t>
            </a:r>
            <a:r>
              <a:rPr lang="en-US" sz="1000" dirty="0" smtClean="0"/>
              <a:t> </a:t>
            </a:r>
            <a:r>
              <a:rPr lang="en-US" sz="1000" dirty="0" err="1" smtClean="0"/>
              <a:t>Envrnmntl</a:t>
            </a:r>
            <a:r>
              <a:rPr lang="en-US" sz="1000" dirty="0" smtClean="0"/>
              <a:t>/resource econ</a:t>
            </a:r>
          </a:p>
          <a:p>
            <a:r>
              <a:rPr lang="en-US" sz="1000" dirty="0" smtClean="0"/>
              <a:t>Econ 537 </a:t>
            </a:r>
            <a:r>
              <a:rPr lang="en-US" sz="1000" dirty="0" err="1" smtClean="0"/>
              <a:t>Cmmdty</a:t>
            </a:r>
            <a:r>
              <a:rPr lang="en-US" sz="1000" dirty="0" smtClean="0"/>
              <a:t> </a:t>
            </a:r>
            <a:r>
              <a:rPr lang="en-US" sz="1000" dirty="0" err="1" smtClean="0"/>
              <a:t>Mrkts</a:t>
            </a:r>
            <a:r>
              <a:rPr lang="en-US" sz="1000" dirty="0" smtClean="0"/>
              <a:t>: Analysis &amp; Strategy</a:t>
            </a:r>
          </a:p>
          <a:p>
            <a:r>
              <a:rPr lang="en-US" sz="1000" dirty="0" err="1" smtClean="0"/>
              <a:t>Jl</a:t>
            </a:r>
            <a:r>
              <a:rPr lang="en-US" sz="1000" dirty="0" smtClean="0"/>
              <a:t> MC 547  Science communication</a:t>
            </a:r>
            <a:br>
              <a:rPr lang="en-US" sz="1000" dirty="0" smtClean="0"/>
            </a:br>
            <a:r>
              <a:rPr lang="en-US" sz="1000" dirty="0" err="1" smtClean="0"/>
              <a:t>Jl</a:t>
            </a:r>
            <a:r>
              <a:rPr lang="en-US" sz="1000" dirty="0" smtClean="0"/>
              <a:t> MC 560X  Risk perception &amp; communication</a:t>
            </a:r>
          </a:p>
          <a:p>
            <a:r>
              <a:rPr lang="en-US" sz="1000" dirty="0" smtClean="0"/>
              <a:t>Soc382 Environmental sociology</a:t>
            </a:r>
          </a:p>
          <a:p>
            <a:r>
              <a:rPr lang="en-US" sz="1000" dirty="0" smtClean="0"/>
              <a:t>Soc415 Sociology of technology</a:t>
            </a:r>
          </a:p>
          <a:p>
            <a:r>
              <a:rPr lang="en-US" sz="1000" dirty="0" smtClean="0"/>
              <a:t>Soc 549 Sociology of the environment</a:t>
            </a:r>
            <a:endParaRPr lang="en-US" sz="1000" u="sng" dirty="0" smtClean="0"/>
          </a:p>
        </p:txBody>
      </p:sp>
    </p:spTree>
    <p:extLst>
      <p:ext uri="{BB962C8B-B14F-4D97-AF65-F5344CB8AC3E}">
        <p14:creationId xmlns:p14="http://schemas.microsoft.com/office/powerpoint/2010/main" val="4092486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553200" y="1524000"/>
            <a:ext cx="2057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WESEP 502</a:t>
            </a:r>
            <a:endParaRPr lang="en-US" b="1" dirty="0"/>
          </a:p>
        </p:txBody>
      </p:sp>
      <p:sp>
        <p:nvSpPr>
          <p:cNvPr id="8" name="Rectangle 7"/>
          <p:cNvSpPr/>
          <p:nvPr/>
        </p:nvSpPr>
        <p:spPr>
          <a:xfrm>
            <a:off x="2971800" y="2971800"/>
            <a:ext cx="1143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Thrust 1 Courses</a:t>
            </a:r>
            <a:endParaRPr lang="en-US" b="1" dirty="0"/>
          </a:p>
        </p:txBody>
      </p:sp>
      <p:sp>
        <p:nvSpPr>
          <p:cNvPr id="11" name="Rectangle 10"/>
          <p:cNvSpPr/>
          <p:nvPr/>
        </p:nvSpPr>
        <p:spPr>
          <a:xfrm>
            <a:off x="4114800" y="2971800"/>
            <a:ext cx="1143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Thrust 2 Courses</a:t>
            </a:r>
            <a:endParaRPr lang="en-US" b="1" dirty="0"/>
          </a:p>
        </p:txBody>
      </p:sp>
      <p:sp>
        <p:nvSpPr>
          <p:cNvPr id="12" name="Rectangle 11"/>
          <p:cNvSpPr/>
          <p:nvPr/>
        </p:nvSpPr>
        <p:spPr>
          <a:xfrm>
            <a:off x="5257800" y="2971800"/>
            <a:ext cx="1143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Thrust 3 Courses</a:t>
            </a:r>
            <a:endParaRPr lang="en-US" b="1" dirty="0"/>
          </a:p>
        </p:txBody>
      </p:sp>
      <p:sp>
        <p:nvSpPr>
          <p:cNvPr id="13" name="Rectangle 12"/>
          <p:cNvSpPr/>
          <p:nvPr/>
        </p:nvSpPr>
        <p:spPr>
          <a:xfrm>
            <a:off x="6400800" y="2971800"/>
            <a:ext cx="1143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Thrust 4 Courses</a:t>
            </a:r>
            <a:endParaRPr lang="en-US" b="1" dirty="0"/>
          </a:p>
        </p:txBody>
      </p:sp>
      <p:sp>
        <p:nvSpPr>
          <p:cNvPr id="14" name="Rectangle 13"/>
          <p:cNvSpPr/>
          <p:nvPr/>
        </p:nvSpPr>
        <p:spPr>
          <a:xfrm>
            <a:off x="7543800" y="2971800"/>
            <a:ext cx="1143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Thrust 5 Courses</a:t>
            </a:r>
            <a:endParaRPr lang="en-US" b="1" dirty="0"/>
          </a:p>
        </p:txBody>
      </p:sp>
      <p:sp>
        <p:nvSpPr>
          <p:cNvPr id="15" name="Rectangle 14"/>
          <p:cNvSpPr/>
          <p:nvPr/>
        </p:nvSpPr>
        <p:spPr>
          <a:xfrm>
            <a:off x="3048000" y="1524000"/>
            <a:ext cx="2057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WESEP 501 </a:t>
            </a:r>
            <a:r>
              <a:rPr lang="en-US" sz="1200" b="1" dirty="0" smtClean="0"/>
              <a:t>(</a:t>
            </a:r>
            <a:r>
              <a:rPr lang="en-US" sz="1200" b="1" dirty="0" err="1" smtClean="0"/>
              <a:t>Agron</a:t>
            </a:r>
            <a:r>
              <a:rPr lang="en-US" sz="1200" b="1" dirty="0" smtClean="0"/>
              <a:t> 590)</a:t>
            </a:r>
          </a:p>
        </p:txBody>
      </p:sp>
      <p:sp>
        <p:nvSpPr>
          <p:cNvPr id="16" name="Rectangle 15"/>
          <p:cNvSpPr/>
          <p:nvPr/>
        </p:nvSpPr>
        <p:spPr>
          <a:xfrm>
            <a:off x="6553200" y="5541436"/>
            <a:ext cx="2057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WESEP 512</a:t>
            </a:r>
            <a:endParaRPr lang="en-US" b="1" dirty="0"/>
          </a:p>
        </p:txBody>
      </p:sp>
      <p:sp>
        <p:nvSpPr>
          <p:cNvPr id="17" name="Rectangle 16"/>
          <p:cNvSpPr/>
          <p:nvPr/>
        </p:nvSpPr>
        <p:spPr>
          <a:xfrm>
            <a:off x="3124200" y="5541436"/>
            <a:ext cx="2057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WESEP 511</a:t>
            </a:r>
            <a:endParaRPr lang="en-US" b="1" dirty="0"/>
          </a:p>
        </p:txBody>
      </p:sp>
      <p:sp>
        <p:nvSpPr>
          <p:cNvPr id="18" name="Rectangle 17"/>
          <p:cNvSpPr/>
          <p:nvPr/>
        </p:nvSpPr>
        <p:spPr>
          <a:xfrm>
            <a:off x="2743200" y="2438400"/>
            <a:ext cx="6248400" cy="533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LEVEL 2: CORE COURSES (DEPTH AND BREADTH)</a:t>
            </a:r>
          </a:p>
          <a:p>
            <a:pPr algn="ctr"/>
            <a:r>
              <a:rPr lang="en-US" b="1" dirty="0" smtClean="0">
                <a:solidFill>
                  <a:schemeClr val="tx1"/>
                </a:solidFill>
              </a:rPr>
              <a:t>Students take 4 courses in major thrust, 3 in secondary thrust</a:t>
            </a:r>
            <a:endParaRPr lang="en-US" b="1" dirty="0">
              <a:solidFill>
                <a:schemeClr val="tx1"/>
              </a:solidFill>
            </a:endParaRPr>
          </a:p>
        </p:txBody>
      </p:sp>
      <p:sp>
        <p:nvSpPr>
          <p:cNvPr id="19" name="Rectangle 18"/>
          <p:cNvSpPr/>
          <p:nvPr/>
        </p:nvSpPr>
        <p:spPr>
          <a:xfrm>
            <a:off x="2743200" y="1143000"/>
            <a:ext cx="6248400" cy="533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LEVEL 1: INTRODUCTORY COURSES (BREADTH)</a:t>
            </a:r>
          </a:p>
          <a:p>
            <a:pPr algn="ctr"/>
            <a:r>
              <a:rPr lang="en-US" b="1" dirty="0" smtClean="0">
                <a:solidFill>
                  <a:schemeClr val="tx1"/>
                </a:solidFill>
              </a:rPr>
              <a:t>Students take both WESEP 501 and 502</a:t>
            </a:r>
            <a:endParaRPr lang="en-US" b="1" dirty="0">
              <a:solidFill>
                <a:schemeClr val="tx1"/>
              </a:solidFill>
            </a:endParaRPr>
          </a:p>
        </p:txBody>
      </p:sp>
      <p:sp>
        <p:nvSpPr>
          <p:cNvPr id="20" name="Rectangle 19"/>
          <p:cNvSpPr/>
          <p:nvPr/>
        </p:nvSpPr>
        <p:spPr>
          <a:xfrm>
            <a:off x="2743200" y="5008036"/>
            <a:ext cx="6248400" cy="533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LEVEL 3: SPECIALIZATION COURSES (DEPTH)</a:t>
            </a:r>
          </a:p>
          <a:p>
            <a:pPr algn="ctr"/>
            <a:r>
              <a:rPr lang="en-US" b="1" dirty="0" smtClean="0">
                <a:solidFill>
                  <a:schemeClr val="tx1"/>
                </a:solidFill>
              </a:rPr>
              <a:t>Students select one of WESEP 511 or 512</a:t>
            </a:r>
            <a:endParaRPr lang="en-US" b="1" dirty="0">
              <a:solidFill>
                <a:schemeClr val="tx1"/>
              </a:solidFill>
            </a:endParaRPr>
          </a:p>
        </p:txBody>
      </p:sp>
      <p:sp>
        <p:nvSpPr>
          <p:cNvPr id="24" name="Rectangle 23"/>
          <p:cNvSpPr/>
          <p:nvPr/>
        </p:nvSpPr>
        <p:spPr>
          <a:xfrm>
            <a:off x="304800" y="2895600"/>
            <a:ext cx="20574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smtClean="0"/>
              <a:t>WESEP 594 </a:t>
            </a:r>
            <a:r>
              <a:rPr lang="en-US" sz="1200" b="1" dirty="0" smtClean="0"/>
              <a:t>(EE 594B)</a:t>
            </a:r>
          </a:p>
          <a:p>
            <a:pPr algn="ctr"/>
            <a:r>
              <a:rPr lang="en-US" sz="1700" b="1" dirty="0" smtClean="0"/>
              <a:t>Real-Time Research Collaborative</a:t>
            </a:r>
          </a:p>
          <a:p>
            <a:pPr algn="ctr"/>
            <a:r>
              <a:rPr lang="en-US" sz="1700" b="1" dirty="0" smtClean="0"/>
              <a:t>(1 credit course taken every semester)</a:t>
            </a:r>
            <a:endParaRPr lang="en-US" sz="1700" b="1" dirty="0"/>
          </a:p>
        </p:txBody>
      </p:sp>
      <p:sp>
        <p:nvSpPr>
          <p:cNvPr id="25" name="Rectangle 24"/>
          <p:cNvSpPr/>
          <p:nvPr/>
        </p:nvSpPr>
        <p:spPr>
          <a:xfrm>
            <a:off x="152400" y="1828800"/>
            <a:ext cx="2362200" cy="1066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Cognitive approaches, team-based research, leadership, ethics, communications</a:t>
            </a:r>
            <a:endParaRPr lang="en-US" b="1" dirty="0">
              <a:solidFill>
                <a:schemeClr val="tx1"/>
              </a:solidFill>
            </a:endParaRPr>
          </a:p>
        </p:txBody>
      </p:sp>
      <p:sp>
        <p:nvSpPr>
          <p:cNvPr id="36" name="Freeform 35"/>
          <p:cNvSpPr/>
          <p:nvPr/>
        </p:nvSpPr>
        <p:spPr>
          <a:xfrm>
            <a:off x="1295400" y="4507832"/>
            <a:ext cx="4684295" cy="2121568"/>
          </a:xfrm>
          <a:custGeom>
            <a:avLst/>
            <a:gdLst>
              <a:gd name="connsiteX0" fmla="*/ 0 w 6316579"/>
              <a:gd name="connsiteY0" fmla="*/ 0 h 673768"/>
              <a:gd name="connsiteX1" fmla="*/ 12032 w 6316579"/>
              <a:gd name="connsiteY1" fmla="*/ 673768 h 673768"/>
              <a:gd name="connsiteX2" fmla="*/ 6316579 w 6316579"/>
              <a:gd name="connsiteY2" fmla="*/ 661736 h 673768"/>
            </a:gdLst>
            <a:ahLst/>
            <a:cxnLst>
              <a:cxn ang="0">
                <a:pos x="connsiteX0" y="connsiteY0"/>
              </a:cxn>
              <a:cxn ang="0">
                <a:pos x="connsiteX1" y="connsiteY1"/>
              </a:cxn>
              <a:cxn ang="0">
                <a:pos x="connsiteX2" y="connsiteY2"/>
              </a:cxn>
            </a:cxnLst>
            <a:rect l="l" t="t" r="r" b="b"/>
            <a:pathLst>
              <a:path w="6316579" h="673768">
                <a:moveTo>
                  <a:pt x="0" y="0"/>
                </a:moveTo>
                <a:lnTo>
                  <a:pt x="12032" y="673768"/>
                </a:lnTo>
                <a:lnTo>
                  <a:pt x="6316579" y="661736"/>
                </a:ln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4030579" y="2057401"/>
            <a:ext cx="3561347" cy="76200"/>
          </a:xfrm>
          <a:custGeom>
            <a:avLst/>
            <a:gdLst>
              <a:gd name="connsiteX0" fmla="*/ 0 w 3561347"/>
              <a:gd name="connsiteY0" fmla="*/ 12031 h 144378"/>
              <a:gd name="connsiteX1" fmla="*/ 0 w 3561347"/>
              <a:gd name="connsiteY1" fmla="*/ 144378 h 144378"/>
              <a:gd name="connsiteX2" fmla="*/ 3561347 w 3561347"/>
              <a:gd name="connsiteY2" fmla="*/ 144378 h 144378"/>
              <a:gd name="connsiteX3" fmla="*/ 3561347 w 3561347"/>
              <a:gd name="connsiteY3" fmla="*/ 0 h 144378"/>
            </a:gdLst>
            <a:ahLst/>
            <a:cxnLst>
              <a:cxn ang="0">
                <a:pos x="connsiteX0" y="connsiteY0"/>
              </a:cxn>
              <a:cxn ang="0">
                <a:pos x="connsiteX1" y="connsiteY1"/>
              </a:cxn>
              <a:cxn ang="0">
                <a:pos x="connsiteX2" y="connsiteY2"/>
              </a:cxn>
              <a:cxn ang="0">
                <a:pos x="connsiteX3" y="connsiteY3"/>
              </a:cxn>
            </a:cxnLst>
            <a:rect l="l" t="t" r="r" b="b"/>
            <a:pathLst>
              <a:path w="3561347" h="144378">
                <a:moveTo>
                  <a:pt x="0" y="12031"/>
                </a:moveTo>
                <a:lnTo>
                  <a:pt x="0" y="144378"/>
                </a:lnTo>
                <a:lnTo>
                  <a:pt x="3561347" y="144378"/>
                </a:lnTo>
                <a:lnTo>
                  <a:pt x="3561347" y="0"/>
                </a:ln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5745481" y="2133600"/>
            <a:ext cx="45719" cy="288758"/>
          </a:xfrm>
          <a:custGeom>
            <a:avLst/>
            <a:gdLst>
              <a:gd name="connsiteX0" fmla="*/ 0 w 0"/>
              <a:gd name="connsiteY0" fmla="*/ 0 h 228600"/>
              <a:gd name="connsiteX1" fmla="*/ 0 w 0"/>
              <a:gd name="connsiteY1" fmla="*/ 228600 h 228600"/>
            </a:gdLst>
            <a:ahLst/>
            <a:cxnLst>
              <a:cxn ang="0">
                <a:pos x="connsiteX0" y="connsiteY0"/>
              </a:cxn>
              <a:cxn ang="0">
                <a:pos x="connsiteX1" y="connsiteY1"/>
              </a:cxn>
            </a:cxnLst>
            <a:rect l="l" t="t" r="r" b="b"/>
            <a:pathLst>
              <a:path h="228600">
                <a:moveTo>
                  <a:pt x="0" y="0"/>
                </a:moveTo>
                <a:lnTo>
                  <a:pt x="0" y="228600"/>
                </a:lnTo>
              </a:path>
            </a:pathLst>
          </a:cu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flipH="1">
            <a:off x="7574281" y="6074836"/>
            <a:ext cx="45719" cy="212558"/>
          </a:xfrm>
          <a:custGeom>
            <a:avLst/>
            <a:gdLst>
              <a:gd name="connsiteX0" fmla="*/ 0 w 0"/>
              <a:gd name="connsiteY0" fmla="*/ 0 h 228600"/>
              <a:gd name="connsiteX1" fmla="*/ 0 w 0"/>
              <a:gd name="connsiteY1" fmla="*/ 228600 h 228600"/>
            </a:gdLst>
            <a:ahLst/>
            <a:cxnLst>
              <a:cxn ang="0">
                <a:pos x="connsiteX0" y="connsiteY0"/>
              </a:cxn>
              <a:cxn ang="0">
                <a:pos x="connsiteX1" y="connsiteY1"/>
              </a:cxn>
            </a:cxnLst>
            <a:rect l="l" t="t" r="r" b="b"/>
            <a:pathLst>
              <a:path h="228600">
                <a:moveTo>
                  <a:pt x="0" y="0"/>
                </a:moveTo>
                <a:lnTo>
                  <a:pt x="0" y="228600"/>
                </a:lnTo>
              </a:path>
            </a:pathLst>
          </a:custGeom>
          <a:ln w="762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flipH="1">
            <a:off x="4145281" y="6074836"/>
            <a:ext cx="45719" cy="212558"/>
          </a:xfrm>
          <a:custGeom>
            <a:avLst/>
            <a:gdLst>
              <a:gd name="connsiteX0" fmla="*/ 0 w 0"/>
              <a:gd name="connsiteY0" fmla="*/ 0 h 228600"/>
              <a:gd name="connsiteX1" fmla="*/ 0 w 0"/>
              <a:gd name="connsiteY1" fmla="*/ 228600 h 228600"/>
            </a:gdLst>
            <a:ahLst/>
            <a:cxnLst>
              <a:cxn ang="0">
                <a:pos x="connsiteX0" y="connsiteY0"/>
              </a:cxn>
              <a:cxn ang="0">
                <a:pos x="connsiteX1" y="connsiteY1"/>
              </a:cxn>
            </a:cxnLst>
            <a:rect l="l" t="t" r="r" b="b"/>
            <a:pathLst>
              <a:path h="228600">
                <a:moveTo>
                  <a:pt x="0" y="0"/>
                </a:moveTo>
                <a:lnTo>
                  <a:pt x="0" y="228600"/>
                </a:lnTo>
              </a:path>
            </a:pathLst>
          </a:custGeom>
          <a:ln w="762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flipH="1">
            <a:off x="5486400" y="6324600"/>
            <a:ext cx="381000" cy="304800"/>
          </a:xfrm>
          <a:custGeom>
            <a:avLst/>
            <a:gdLst>
              <a:gd name="connsiteX0" fmla="*/ 0 w 0"/>
              <a:gd name="connsiteY0" fmla="*/ 0 h 228600"/>
              <a:gd name="connsiteX1" fmla="*/ 0 w 0"/>
              <a:gd name="connsiteY1" fmla="*/ 228600 h 228600"/>
            </a:gdLst>
            <a:ahLst/>
            <a:cxnLst>
              <a:cxn ang="0">
                <a:pos x="connsiteX0" y="connsiteY0"/>
              </a:cxn>
              <a:cxn ang="0">
                <a:pos x="connsiteX1" y="connsiteY1"/>
              </a:cxn>
            </a:cxnLst>
            <a:rect l="l" t="t" r="r" b="b"/>
            <a:pathLst>
              <a:path h="228600">
                <a:moveTo>
                  <a:pt x="0" y="0"/>
                </a:moveTo>
                <a:lnTo>
                  <a:pt x="0" y="228600"/>
                </a:lnTo>
              </a:path>
            </a:pathLst>
          </a:cu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flipH="1">
            <a:off x="3657600" y="533400"/>
            <a:ext cx="381000" cy="304800"/>
          </a:xfrm>
          <a:custGeom>
            <a:avLst/>
            <a:gdLst>
              <a:gd name="connsiteX0" fmla="*/ 0 w 0"/>
              <a:gd name="connsiteY0" fmla="*/ 0 h 228600"/>
              <a:gd name="connsiteX1" fmla="*/ 0 w 0"/>
              <a:gd name="connsiteY1" fmla="*/ 228600 h 228600"/>
            </a:gdLst>
            <a:ahLst/>
            <a:cxnLst>
              <a:cxn ang="0">
                <a:pos x="connsiteX0" y="connsiteY0"/>
              </a:cxn>
              <a:cxn ang="0">
                <a:pos x="connsiteX1" y="connsiteY1"/>
              </a:cxn>
            </a:cxnLst>
            <a:rect l="l" t="t" r="r" b="b"/>
            <a:pathLst>
              <a:path h="228600">
                <a:moveTo>
                  <a:pt x="0" y="0"/>
                </a:moveTo>
                <a:lnTo>
                  <a:pt x="0" y="228600"/>
                </a:lnTo>
              </a:path>
            </a:pathLst>
          </a:cu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3505200" y="3505200"/>
            <a:ext cx="4572000" cy="76200"/>
          </a:xfrm>
          <a:custGeom>
            <a:avLst/>
            <a:gdLst>
              <a:gd name="connsiteX0" fmla="*/ 0 w 3561347"/>
              <a:gd name="connsiteY0" fmla="*/ 12031 h 144378"/>
              <a:gd name="connsiteX1" fmla="*/ 0 w 3561347"/>
              <a:gd name="connsiteY1" fmla="*/ 144378 h 144378"/>
              <a:gd name="connsiteX2" fmla="*/ 3561347 w 3561347"/>
              <a:gd name="connsiteY2" fmla="*/ 144378 h 144378"/>
              <a:gd name="connsiteX3" fmla="*/ 3561347 w 3561347"/>
              <a:gd name="connsiteY3" fmla="*/ 0 h 144378"/>
            </a:gdLst>
            <a:ahLst/>
            <a:cxnLst>
              <a:cxn ang="0">
                <a:pos x="connsiteX0" y="connsiteY0"/>
              </a:cxn>
              <a:cxn ang="0">
                <a:pos x="connsiteX1" y="connsiteY1"/>
              </a:cxn>
              <a:cxn ang="0">
                <a:pos x="connsiteX2" y="connsiteY2"/>
              </a:cxn>
              <a:cxn ang="0">
                <a:pos x="connsiteX3" y="connsiteY3"/>
              </a:cxn>
            </a:cxnLst>
            <a:rect l="l" t="t" r="r" b="b"/>
            <a:pathLst>
              <a:path w="3561347" h="144378">
                <a:moveTo>
                  <a:pt x="0" y="12031"/>
                </a:moveTo>
                <a:lnTo>
                  <a:pt x="0" y="144378"/>
                </a:lnTo>
                <a:lnTo>
                  <a:pt x="3561347" y="144378"/>
                </a:lnTo>
                <a:lnTo>
                  <a:pt x="3561347" y="0"/>
                </a:ln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5821681" y="3521242"/>
            <a:ext cx="45719" cy="364958"/>
          </a:xfrm>
          <a:custGeom>
            <a:avLst/>
            <a:gdLst>
              <a:gd name="connsiteX0" fmla="*/ 0 w 0"/>
              <a:gd name="connsiteY0" fmla="*/ 0 h 228600"/>
              <a:gd name="connsiteX1" fmla="*/ 0 w 0"/>
              <a:gd name="connsiteY1" fmla="*/ 228600 h 228600"/>
            </a:gdLst>
            <a:ahLst/>
            <a:cxnLst>
              <a:cxn ang="0">
                <a:pos x="connsiteX0" y="connsiteY0"/>
              </a:cxn>
              <a:cxn ang="0">
                <a:pos x="connsiteX1" y="connsiteY1"/>
              </a:cxn>
            </a:cxnLst>
            <a:rect l="l" t="t" r="r" b="b"/>
            <a:pathLst>
              <a:path h="228600">
                <a:moveTo>
                  <a:pt x="0" y="0"/>
                </a:moveTo>
                <a:lnTo>
                  <a:pt x="0" y="228600"/>
                </a:lnTo>
              </a:path>
            </a:pathLst>
          </a:cu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flipH="1">
            <a:off x="4556762" y="3505200"/>
            <a:ext cx="45719" cy="76200"/>
          </a:xfrm>
          <a:custGeom>
            <a:avLst/>
            <a:gdLst>
              <a:gd name="connsiteX0" fmla="*/ 0 w 0"/>
              <a:gd name="connsiteY0" fmla="*/ 0 h 228600"/>
              <a:gd name="connsiteX1" fmla="*/ 0 w 0"/>
              <a:gd name="connsiteY1" fmla="*/ 228600 h 228600"/>
            </a:gdLst>
            <a:ahLst/>
            <a:cxnLst>
              <a:cxn ang="0">
                <a:pos x="connsiteX0" y="connsiteY0"/>
              </a:cxn>
              <a:cxn ang="0">
                <a:pos x="connsiteX1" y="connsiteY1"/>
              </a:cxn>
            </a:cxnLst>
            <a:rect l="l" t="t" r="r" b="b"/>
            <a:pathLst>
              <a:path h="228600">
                <a:moveTo>
                  <a:pt x="0" y="0"/>
                </a:moveTo>
                <a:lnTo>
                  <a:pt x="0" y="228600"/>
                </a:lnTo>
              </a:path>
            </a:pathLst>
          </a:custGeom>
          <a:ln w="762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flipH="1">
            <a:off x="6934200" y="3505200"/>
            <a:ext cx="45719" cy="76200"/>
          </a:xfrm>
          <a:custGeom>
            <a:avLst/>
            <a:gdLst>
              <a:gd name="connsiteX0" fmla="*/ 0 w 0"/>
              <a:gd name="connsiteY0" fmla="*/ 0 h 228600"/>
              <a:gd name="connsiteX1" fmla="*/ 0 w 0"/>
              <a:gd name="connsiteY1" fmla="*/ 228600 h 228600"/>
            </a:gdLst>
            <a:ahLst/>
            <a:cxnLst>
              <a:cxn ang="0">
                <a:pos x="connsiteX0" y="connsiteY0"/>
              </a:cxn>
              <a:cxn ang="0">
                <a:pos x="connsiteX1" y="connsiteY1"/>
              </a:cxn>
            </a:cxnLst>
            <a:rect l="l" t="t" r="r" b="b"/>
            <a:pathLst>
              <a:path h="228600">
                <a:moveTo>
                  <a:pt x="0" y="0"/>
                </a:moveTo>
                <a:lnTo>
                  <a:pt x="0" y="228600"/>
                </a:lnTo>
              </a:path>
            </a:pathLst>
          </a:custGeom>
          <a:ln w="762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299411" y="866273"/>
            <a:ext cx="4339389" cy="886327"/>
          </a:xfrm>
          <a:custGeom>
            <a:avLst/>
            <a:gdLst>
              <a:gd name="connsiteX0" fmla="*/ 0 w 4391526"/>
              <a:gd name="connsiteY0" fmla="*/ 757989 h 757989"/>
              <a:gd name="connsiteX1" fmla="*/ 0 w 4391526"/>
              <a:gd name="connsiteY1" fmla="*/ 0 h 757989"/>
              <a:gd name="connsiteX2" fmla="*/ 4391526 w 4391526"/>
              <a:gd name="connsiteY2" fmla="*/ 0 h 757989"/>
              <a:gd name="connsiteX3" fmla="*/ 4391526 w 4391526"/>
              <a:gd name="connsiteY3" fmla="*/ 168442 h 757989"/>
            </a:gdLst>
            <a:ahLst/>
            <a:cxnLst>
              <a:cxn ang="0">
                <a:pos x="connsiteX0" y="connsiteY0"/>
              </a:cxn>
              <a:cxn ang="0">
                <a:pos x="connsiteX1" y="connsiteY1"/>
              </a:cxn>
              <a:cxn ang="0">
                <a:pos x="connsiteX2" y="connsiteY2"/>
              </a:cxn>
              <a:cxn ang="0">
                <a:pos x="connsiteX3" y="connsiteY3"/>
              </a:cxn>
            </a:cxnLst>
            <a:rect l="l" t="t" r="r" b="b"/>
            <a:pathLst>
              <a:path w="4391526" h="757989">
                <a:moveTo>
                  <a:pt x="0" y="757989"/>
                </a:moveTo>
                <a:lnTo>
                  <a:pt x="0" y="0"/>
                </a:lnTo>
                <a:lnTo>
                  <a:pt x="4391526" y="0"/>
                </a:lnTo>
                <a:lnTo>
                  <a:pt x="4391526" y="168442"/>
                </a:ln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flipH="1">
            <a:off x="5410200" y="838200"/>
            <a:ext cx="228600" cy="304800"/>
          </a:xfrm>
          <a:custGeom>
            <a:avLst/>
            <a:gdLst>
              <a:gd name="connsiteX0" fmla="*/ 0 w 0"/>
              <a:gd name="connsiteY0" fmla="*/ 0 h 228600"/>
              <a:gd name="connsiteX1" fmla="*/ 0 w 0"/>
              <a:gd name="connsiteY1" fmla="*/ 228600 h 228600"/>
            </a:gdLst>
            <a:ahLst/>
            <a:cxnLst>
              <a:cxn ang="0">
                <a:pos x="connsiteX0" y="connsiteY0"/>
              </a:cxn>
              <a:cxn ang="0">
                <a:pos x="connsiteX1" y="connsiteY1"/>
              </a:cxn>
            </a:cxnLst>
            <a:rect l="l" t="t" r="r" b="b"/>
            <a:pathLst>
              <a:path h="228600">
                <a:moveTo>
                  <a:pt x="0" y="0"/>
                </a:moveTo>
                <a:lnTo>
                  <a:pt x="0" y="228600"/>
                </a:lnTo>
              </a:path>
            </a:pathLst>
          </a:cu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just"/>
            <a:endParaRPr lang="en-US" dirty="0"/>
          </a:p>
        </p:txBody>
      </p:sp>
      <p:sp>
        <p:nvSpPr>
          <p:cNvPr id="29" name="Freeform 28"/>
          <p:cNvSpPr/>
          <p:nvPr/>
        </p:nvSpPr>
        <p:spPr>
          <a:xfrm flipH="1">
            <a:off x="914400" y="1524000"/>
            <a:ext cx="381000" cy="304800"/>
          </a:xfrm>
          <a:custGeom>
            <a:avLst/>
            <a:gdLst>
              <a:gd name="connsiteX0" fmla="*/ 0 w 0"/>
              <a:gd name="connsiteY0" fmla="*/ 0 h 228600"/>
              <a:gd name="connsiteX1" fmla="*/ 0 w 0"/>
              <a:gd name="connsiteY1" fmla="*/ 228600 h 228600"/>
            </a:gdLst>
            <a:ahLst/>
            <a:cxnLst>
              <a:cxn ang="0">
                <a:pos x="connsiteX0" y="connsiteY0"/>
              </a:cxn>
              <a:cxn ang="0">
                <a:pos x="connsiteX1" y="connsiteY1"/>
              </a:cxn>
            </a:cxnLst>
            <a:rect l="l" t="t" r="r" b="b"/>
            <a:pathLst>
              <a:path h="228600">
                <a:moveTo>
                  <a:pt x="0" y="0"/>
                </a:moveTo>
                <a:lnTo>
                  <a:pt x="0" y="228600"/>
                </a:lnTo>
              </a:path>
            </a:pathLst>
          </a:cu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itle 1"/>
          <p:cNvSpPr>
            <a:spLocks noGrp="1"/>
          </p:cNvSpPr>
          <p:nvPr>
            <p:ph type="title"/>
          </p:nvPr>
        </p:nvSpPr>
        <p:spPr>
          <a:xfrm>
            <a:off x="0" y="0"/>
            <a:ext cx="9144000" cy="715962"/>
          </a:xfrm>
        </p:spPr>
        <p:txBody>
          <a:bodyPr>
            <a:normAutofit fontScale="90000"/>
          </a:bodyPr>
          <a:lstStyle/>
          <a:p>
            <a:pPr marL="342900" lvl="0" indent="-342900"/>
            <a:r>
              <a:rPr lang="en-US" dirty="0" smtClean="0"/>
              <a:t>What it is: overview of curriculum</a:t>
            </a:r>
            <a:endParaRPr lang="en-US" dirty="0"/>
          </a:p>
        </p:txBody>
      </p:sp>
      <p:sp>
        <p:nvSpPr>
          <p:cNvPr id="32" name="Freeform 31"/>
          <p:cNvSpPr/>
          <p:nvPr/>
        </p:nvSpPr>
        <p:spPr>
          <a:xfrm>
            <a:off x="4158916" y="6227236"/>
            <a:ext cx="3461084" cy="76200"/>
          </a:xfrm>
          <a:custGeom>
            <a:avLst/>
            <a:gdLst>
              <a:gd name="connsiteX0" fmla="*/ 0 w 3561347"/>
              <a:gd name="connsiteY0" fmla="*/ 12031 h 144378"/>
              <a:gd name="connsiteX1" fmla="*/ 0 w 3561347"/>
              <a:gd name="connsiteY1" fmla="*/ 144378 h 144378"/>
              <a:gd name="connsiteX2" fmla="*/ 3561347 w 3561347"/>
              <a:gd name="connsiteY2" fmla="*/ 144378 h 144378"/>
              <a:gd name="connsiteX3" fmla="*/ 3561347 w 3561347"/>
              <a:gd name="connsiteY3" fmla="*/ 0 h 144378"/>
            </a:gdLst>
            <a:ahLst/>
            <a:cxnLst>
              <a:cxn ang="0">
                <a:pos x="connsiteX0" y="connsiteY0"/>
              </a:cxn>
              <a:cxn ang="0">
                <a:pos x="connsiteX1" y="connsiteY1"/>
              </a:cxn>
              <a:cxn ang="0">
                <a:pos x="connsiteX2" y="connsiteY2"/>
              </a:cxn>
              <a:cxn ang="0">
                <a:pos x="connsiteX3" y="connsiteY3"/>
              </a:cxn>
            </a:cxnLst>
            <a:rect l="l" t="t" r="r" b="b"/>
            <a:pathLst>
              <a:path w="3561347" h="144378">
                <a:moveTo>
                  <a:pt x="0" y="12031"/>
                </a:moveTo>
                <a:lnTo>
                  <a:pt x="0" y="144378"/>
                </a:lnTo>
                <a:lnTo>
                  <a:pt x="3561347" y="144378"/>
                </a:lnTo>
                <a:lnTo>
                  <a:pt x="3561347" y="0"/>
                </a:ln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ectangle 32"/>
          <p:cNvSpPr/>
          <p:nvPr/>
        </p:nvSpPr>
        <p:spPr>
          <a:xfrm>
            <a:off x="2743200" y="3886200"/>
            <a:ext cx="62484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Level 2: POLICY COURSE*</a:t>
            </a:r>
            <a:endParaRPr lang="en-US" b="1" dirty="0">
              <a:solidFill>
                <a:schemeClr val="tx1"/>
              </a:solidFill>
            </a:endParaRPr>
          </a:p>
        </p:txBody>
      </p:sp>
      <p:sp>
        <p:nvSpPr>
          <p:cNvPr id="34" name="Freeform 33"/>
          <p:cNvSpPr/>
          <p:nvPr/>
        </p:nvSpPr>
        <p:spPr>
          <a:xfrm flipH="1">
            <a:off x="5562600" y="4724400"/>
            <a:ext cx="381000" cy="304800"/>
          </a:xfrm>
          <a:custGeom>
            <a:avLst/>
            <a:gdLst>
              <a:gd name="connsiteX0" fmla="*/ 0 w 0"/>
              <a:gd name="connsiteY0" fmla="*/ 0 h 228600"/>
              <a:gd name="connsiteX1" fmla="*/ 0 w 0"/>
              <a:gd name="connsiteY1" fmla="*/ 228600 h 228600"/>
            </a:gdLst>
            <a:ahLst/>
            <a:cxnLst>
              <a:cxn ang="0">
                <a:pos x="connsiteX0" y="connsiteY0"/>
              </a:cxn>
              <a:cxn ang="0">
                <a:pos x="connsiteX1" y="connsiteY1"/>
              </a:cxn>
            </a:cxnLst>
            <a:rect l="l" t="t" r="r" b="b"/>
            <a:pathLst>
              <a:path h="228600">
                <a:moveTo>
                  <a:pt x="0" y="0"/>
                </a:moveTo>
                <a:lnTo>
                  <a:pt x="0" y="228600"/>
                </a:lnTo>
              </a:path>
            </a:pathLst>
          </a:cu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ectangle 34"/>
          <p:cNvSpPr/>
          <p:nvPr/>
        </p:nvSpPr>
        <p:spPr>
          <a:xfrm>
            <a:off x="4876800" y="4191000"/>
            <a:ext cx="2057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Econ, </a:t>
            </a:r>
            <a:r>
              <a:rPr lang="en-US" b="1" dirty="0" err="1" smtClean="0"/>
              <a:t>PolySci</a:t>
            </a:r>
            <a:r>
              <a:rPr lang="en-US" b="1" dirty="0" smtClean="0"/>
              <a:t>, </a:t>
            </a:r>
            <a:r>
              <a:rPr lang="en-US" b="1" dirty="0" err="1" smtClean="0"/>
              <a:t>Soc</a:t>
            </a:r>
            <a:r>
              <a:rPr lang="en-US" b="1" dirty="0" smtClean="0"/>
              <a:t>, JLMCC</a:t>
            </a:r>
            <a:endParaRPr lang="en-US" b="1" dirty="0"/>
          </a:p>
        </p:txBody>
      </p:sp>
      <p:sp>
        <p:nvSpPr>
          <p:cNvPr id="48" name="Freeform 47"/>
          <p:cNvSpPr/>
          <p:nvPr/>
        </p:nvSpPr>
        <p:spPr>
          <a:xfrm flipH="1">
            <a:off x="3657600" y="6629400"/>
            <a:ext cx="381000" cy="304800"/>
          </a:xfrm>
          <a:custGeom>
            <a:avLst/>
            <a:gdLst>
              <a:gd name="connsiteX0" fmla="*/ 0 w 0"/>
              <a:gd name="connsiteY0" fmla="*/ 0 h 228600"/>
              <a:gd name="connsiteX1" fmla="*/ 0 w 0"/>
              <a:gd name="connsiteY1" fmla="*/ 228600 h 228600"/>
            </a:gdLst>
            <a:ahLst/>
            <a:cxnLst>
              <a:cxn ang="0">
                <a:pos x="connsiteX0" y="connsiteY0"/>
              </a:cxn>
              <a:cxn ang="0">
                <a:pos x="connsiteX1" y="connsiteY1"/>
              </a:cxn>
            </a:cxnLst>
            <a:rect l="l" t="t" r="r" b="b"/>
            <a:pathLst>
              <a:path h="228600">
                <a:moveTo>
                  <a:pt x="0" y="0"/>
                </a:moveTo>
                <a:lnTo>
                  <a:pt x="0" y="228600"/>
                </a:lnTo>
              </a:path>
            </a:pathLst>
          </a:cu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extBox 1"/>
          <p:cNvSpPr txBox="1"/>
          <p:nvPr/>
        </p:nvSpPr>
        <p:spPr>
          <a:xfrm>
            <a:off x="5181600" y="1749623"/>
            <a:ext cx="1219200" cy="307777"/>
          </a:xfrm>
          <a:prstGeom prst="rect">
            <a:avLst/>
          </a:prstGeom>
          <a:noFill/>
        </p:spPr>
        <p:txBody>
          <a:bodyPr wrap="square" rtlCol="0">
            <a:spAutoFit/>
          </a:bodyPr>
          <a:lstStyle/>
          <a:p>
            <a:pPr algn="ctr"/>
            <a:r>
              <a:rPr lang="en-US" sz="1400" dirty="0" smtClean="0"/>
              <a:t>Every year</a:t>
            </a:r>
            <a:endParaRPr lang="en-US" sz="1400" dirty="0"/>
          </a:p>
        </p:txBody>
      </p:sp>
      <p:sp>
        <p:nvSpPr>
          <p:cNvPr id="50" name="TextBox 49"/>
          <p:cNvSpPr txBox="1"/>
          <p:nvPr/>
        </p:nvSpPr>
        <p:spPr>
          <a:xfrm>
            <a:off x="5257800" y="5635823"/>
            <a:ext cx="1219200" cy="307777"/>
          </a:xfrm>
          <a:prstGeom prst="rect">
            <a:avLst/>
          </a:prstGeom>
          <a:noFill/>
        </p:spPr>
        <p:txBody>
          <a:bodyPr wrap="square" rtlCol="0">
            <a:spAutoFit/>
          </a:bodyPr>
          <a:lstStyle/>
          <a:p>
            <a:pPr algn="ctr"/>
            <a:r>
              <a:rPr lang="en-US" sz="1400" dirty="0" smtClean="0"/>
              <a:t>Every 3</a:t>
            </a:r>
            <a:r>
              <a:rPr lang="en-US" sz="1400" baseline="30000" dirty="0" smtClean="0"/>
              <a:t>rd</a:t>
            </a:r>
            <a:r>
              <a:rPr lang="en-US" sz="1400" dirty="0" smtClean="0"/>
              <a:t> </a:t>
            </a:r>
            <a:r>
              <a:rPr lang="en-US" sz="1400" dirty="0" err="1" smtClean="0"/>
              <a:t>sem</a:t>
            </a:r>
            <a:endParaRPr lang="en-US" sz="1400" dirty="0"/>
          </a:p>
        </p:txBody>
      </p:sp>
      <p:sp>
        <p:nvSpPr>
          <p:cNvPr id="51" name="TextBox 50"/>
          <p:cNvSpPr txBox="1"/>
          <p:nvPr/>
        </p:nvSpPr>
        <p:spPr>
          <a:xfrm>
            <a:off x="228600" y="4419600"/>
            <a:ext cx="1219200" cy="307777"/>
          </a:xfrm>
          <a:prstGeom prst="rect">
            <a:avLst/>
          </a:prstGeom>
          <a:noFill/>
        </p:spPr>
        <p:txBody>
          <a:bodyPr wrap="square" rtlCol="0">
            <a:spAutoFit/>
          </a:bodyPr>
          <a:lstStyle/>
          <a:p>
            <a:pPr algn="ctr"/>
            <a:r>
              <a:rPr lang="en-US" sz="1400" dirty="0" smtClean="0"/>
              <a:t>Every </a:t>
            </a:r>
            <a:r>
              <a:rPr lang="en-US" sz="1400" dirty="0" err="1" smtClean="0"/>
              <a:t>sem</a:t>
            </a:r>
            <a:endParaRPr lang="en-US" sz="1400" dirty="0"/>
          </a:p>
        </p:txBody>
      </p:sp>
      <p:sp>
        <p:nvSpPr>
          <p:cNvPr id="3" name="TextBox 2"/>
          <p:cNvSpPr txBox="1"/>
          <p:nvPr/>
        </p:nvSpPr>
        <p:spPr>
          <a:xfrm>
            <a:off x="6172200" y="6477000"/>
            <a:ext cx="2971800" cy="400110"/>
          </a:xfrm>
          <a:prstGeom prst="rect">
            <a:avLst/>
          </a:prstGeom>
          <a:noFill/>
        </p:spPr>
        <p:txBody>
          <a:bodyPr wrap="square" rtlCol="0">
            <a:spAutoFit/>
          </a:bodyPr>
          <a:lstStyle/>
          <a:p>
            <a:r>
              <a:rPr lang="en-US" sz="1000" dirty="0" smtClean="0"/>
              <a:t>*If policy is a secondary area, then Level 2 course is chosen out of a thrust not major or secondary.</a:t>
            </a:r>
            <a:endParaRPr lang="en-US" sz="1000" dirty="0"/>
          </a:p>
        </p:txBody>
      </p:sp>
      <p:sp>
        <p:nvSpPr>
          <p:cNvPr id="4" name="Slide Number Placeholder 3"/>
          <p:cNvSpPr>
            <a:spLocks noGrp="1"/>
          </p:cNvSpPr>
          <p:nvPr>
            <p:ph type="sldNum" sz="quarter" idx="12"/>
          </p:nvPr>
        </p:nvSpPr>
        <p:spPr>
          <a:xfrm>
            <a:off x="7010400" y="6248400"/>
            <a:ext cx="2133600" cy="365125"/>
          </a:xfrm>
        </p:spPr>
        <p:txBody>
          <a:bodyPr/>
          <a:lstStyle/>
          <a:p>
            <a:fld id="{72F737B2-2E08-49DC-A6FF-38B9E078FB4D}" type="slidenum">
              <a:rPr lang="en-US" smtClean="0"/>
              <a:t>7</a:t>
            </a:fld>
            <a:endParaRPr lang="en-US" dirty="0"/>
          </a:p>
        </p:txBody>
      </p:sp>
    </p:spTree>
    <p:extLst>
      <p:ext uri="{BB962C8B-B14F-4D97-AF65-F5344CB8AC3E}">
        <p14:creationId xmlns:p14="http://schemas.microsoft.com/office/powerpoint/2010/main" val="2755624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792162"/>
          </a:xfrm>
        </p:spPr>
        <p:txBody>
          <a:bodyPr>
            <a:normAutofit fontScale="90000"/>
          </a:bodyPr>
          <a:lstStyle/>
          <a:p>
            <a:pPr marL="342900" lvl="0" indent="-342900"/>
            <a:r>
              <a:rPr lang="en-US" dirty="0" smtClean="0"/>
              <a:t>What it is: non-major, co-major options</a:t>
            </a:r>
            <a:endParaRPr lang="en-US" dirty="0"/>
          </a:p>
        </p:txBody>
      </p:sp>
      <p:sp>
        <p:nvSpPr>
          <p:cNvPr id="7" name="Subtitle 2"/>
          <p:cNvSpPr txBox="1">
            <a:spLocks/>
          </p:cNvSpPr>
          <p:nvPr/>
        </p:nvSpPr>
        <p:spPr>
          <a:xfrm>
            <a:off x="31173" y="838200"/>
            <a:ext cx="9144000" cy="12954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You can take courses without being in WESEP degree program</a:t>
            </a:r>
          </a:p>
          <a:p>
            <a:r>
              <a:rPr lang="en-US" dirty="0" smtClean="0"/>
              <a:t>You can co-major, but you must satisfy requirements of both majors; in many cases, requirements will overlap.</a:t>
            </a:r>
            <a:endParaRPr lang="en-US" dirty="0"/>
          </a:p>
        </p:txBody>
      </p:sp>
      <p:sp>
        <p:nvSpPr>
          <p:cNvPr id="8" name="Rectangle 7"/>
          <p:cNvSpPr/>
          <p:nvPr/>
        </p:nvSpPr>
        <p:spPr>
          <a:xfrm>
            <a:off x="31173" y="2166878"/>
            <a:ext cx="9112827" cy="3139321"/>
          </a:xfrm>
          <a:prstGeom prst="rect">
            <a:avLst/>
          </a:prstGeom>
        </p:spPr>
        <p:txBody>
          <a:bodyPr wrap="square">
            <a:spAutoFit/>
          </a:bodyPr>
          <a:lstStyle/>
          <a:p>
            <a:r>
              <a:rPr lang="en-US" dirty="0" smtClean="0"/>
              <a:t>“A </a:t>
            </a:r>
            <a:r>
              <a:rPr lang="en-US" dirty="0"/>
              <a:t>co-major is a program of study for a single degree in which the requirements for two separate majors are met. </a:t>
            </a:r>
            <a:r>
              <a:rPr lang="en-US" u="sng" dirty="0"/>
              <a:t>A single degree is granted when the student fulfills the requirements of both majors. The program of study (POS) committee will include co-chairs, each of whom represents one of the co-majors. </a:t>
            </a:r>
            <a:r>
              <a:rPr lang="en-US" dirty="0"/>
              <a:t>Both co-chairs must be members of the graduate faculty. The same person, if a faculty member in both majors, will be allowed to serve as major professor for both majors. </a:t>
            </a:r>
            <a:r>
              <a:rPr lang="en-US" u="sng" dirty="0"/>
              <a:t>A preliminary oral examination and research work for the Ph.D. degree should be related to both majors. </a:t>
            </a:r>
            <a:r>
              <a:rPr lang="en-US" dirty="0"/>
              <a:t>Students declaring co-majors must satisfy requirements established by each major as monitored by the representatives on the program of study (POS) committee and the DOGEs of the two majors. A co-major cannot be added after the preliminary oral examination has been taken</a:t>
            </a:r>
            <a:r>
              <a:rPr lang="en-US" dirty="0" smtClean="0"/>
              <a:t>.”</a:t>
            </a:r>
          </a:p>
          <a:p>
            <a:r>
              <a:rPr lang="en-US" dirty="0"/>
              <a:t>	</a:t>
            </a:r>
            <a:r>
              <a:rPr lang="en-US" dirty="0" smtClean="0"/>
              <a:t>- ISU </a:t>
            </a:r>
            <a:r>
              <a:rPr lang="en-US" dirty="0"/>
              <a:t>Graduate College Handbook, </a:t>
            </a:r>
            <a:r>
              <a:rPr lang="en-US" dirty="0" smtClean="0">
                <a:hlinkClick r:id="rId2"/>
              </a:rPr>
              <a:t>www.grad-college.iastate.edu/common/handbook/</a:t>
            </a:r>
            <a:r>
              <a:rPr lang="en-US" dirty="0" smtClean="0"/>
              <a:t> </a:t>
            </a:r>
            <a:endParaRPr lang="en-US" dirty="0"/>
          </a:p>
        </p:txBody>
      </p:sp>
      <p:sp>
        <p:nvSpPr>
          <p:cNvPr id="9" name="Slide Number Placeholder 8"/>
          <p:cNvSpPr>
            <a:spLocks noGrp="1"/>
          </p:cNvSpPr>
          <p:nvPr>
            <p:ph type="sldNum" sz="quarter" idx="12"/>
          </p:nvPr>
        </p:nvSpPr>
        <p:spPr/>
        <p:txBody>
          <a:bodyPr/>
          <a:lstStyle/>
          <a:p>
            <a:fld id="{72F737B2-2E08-49DC-A6FF-38B9E078FB4D}" type="slidenum">
              <a:rPr lang="en-US" smtClean="0"/>
              <a:t>8</a:t>
            </a:fld>
            <a:endParaRPr lang="en-US" dirty="0"/>
          </a:p>
        </p:txBody>
      </p:sp>
      <p:sp>
        <p:nvSpPr>
          <p:cNvPr id="6" name="TextBox 5"/>
          <p:cNvSpPr txBox="1"/>
          <p:nvPr/>
        </p:nvSpPr>
        <p:spPr>
          <a:xfrm>
            <a:off x="0" y="5486400"/>
            <a:ext cx="9144000" cy="1138773"/>
          </a:xfrm>
          <a:prstGeom prst="rect">
            <a:avLst/>
          </a:prstGeom>
          <a:noFill/>
        </p:spPr>
        <p:txBody>
          <a:bodyPr wrap="square" rtlCol="0">
            <a:spAutoFit/>
          </a:bodyPr>
          <a:lstStyle/>
          <a:p>
            <a:r>
              <a:rPr lang="en-US" sz="1700" dirty="0" smtClean="0"/>
              <a:t>“To </a:t>
            </a:r>
            <a:r>
              <a:rPr lang="en-US" sz="1700" dirty="0"/>
              <a:t>be awarded a degree in Wind Energy Science, Engineering, and Policy, a student’s major professor must be a member of the Interdepartmental WESEP faculty.  Any faculty member at Iowa State University who is actively involved in wind energy-related research and graduate education may apply for membership in WESEP.  Membership must be renewed every five years</a:t>
            </a:r>
            <a:r>
              <a:rPr lang="en-US" sz="1700" dirty="0" smtClean="0"/>
              <a:t>.”  - WESEP </a:t>
            </a:r>
            <a:r>
              <a:rPr lang="en-US" sz="1700" dirty="0" err="1" smtClean="0"/>
              <a:t>Gov</a:t>
            </a:r>
            <a:r>
              <a:rPr lang="en-US" sz="1700" dirty="0" smtClean="0"/>
              <a:t> Document</a:t>
            </a:r>
            <a:endParaRPr lang="en-US" sz="1700" dirty="0"/>
          </a:p>
        </p:txBody>
      </p:sp>
    </p:spTree>
    <p:extLst>
      <p:ext uri="{BB962C8B-B14F-4D97-AF65-F5344CB8AC3E}">
        <p14:creationId xmlns:p14="http://schemas.microsoft.com/office/powerpoint/2010/main" val="818231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715962"/>
          </a:xfrm>
        </p:spPr>
        <p:txBody>
          <a:bodyPr>
            <a:normAutofit fontScale="90000"/>
          </a:bodyPr>
          <a:lstStyle/>
          <a:p>
            <a:pPr marL="342900" lvl="0" indent="-342900"/>
            <a:r>
              <a:rPr lang="en-US" dirty="0" smtClean="0"/>
              <a:t>Motivation 1</a:t>
            </a:r>
            <a:endParaRPr lang="en-US" dirty="0"/>
          </a:p>
        </p:txBody>
      </p:sp>
      <p:sp>
        <p:nvSpPr>
          <p:cNvPr id="4" name="Subtitle 2"/>
          <p:cNvSpPr txBox="1">
            <a:spLocks/>
          </p:cNvSpPr>
          <p:nvPr/>
        </p:nvSpPr>
        <p:spPr>
          <a:xfrm>
            <a:off x="381000" y="685800"/>
            <a:ext cx="8763000" cy="6172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hangingPunct="0"/>
            <a:r>
              <a:rPr lang="en-US" sz="2500" dirty="0" smtClean="0"/>
              <a:t>Wind energy has had second fastest growth, in electric resource capacity, in GW, every year since 2005. </a:t>
            </a:r>
          </a:p>
          <a:p>
            <a:pPr hangingPunct="0"/>
            <a:r>
              <a:rPr lang="en-US" sz="2500" dirty="0" smtClean="0"/>
              <a:t>Iowa is second in the nation in installed wind energy capacity.</a:t>
            </a:r>
          </a:p>
          <a:p>
            <a:pPr hangingPunct="0"/>
            <a:r>
              <a:rPr lang="en-US" sz="2500" dirty="0" smtClean="0"/>
              <a:t>Electric growth, environmental concerns, economics , US policy suggest wind energy will continue to play dominant role in needs of new electric resources in world, US, Midwest, &amp; Iowa.</a:t>
            </a:r>
          </a:p>
          <a:p>
            <a:pPr hangingPunct="0"/>
            <a:r>
              <a:rPr lang="en-US" sz="2500" dirty="0" smtClean="0"/>
              <a:t>Wind turbine technology is in its infancy – it must develop along multiple dimensions over the next 40 years.</a:t>
            </a:r>
          </a:p>
          <a:p>
            <a:pPr hangingPunct="0"/>
            <a:r>
              <a:rPr lang="en-US" sz="2500" dirty="0" smtClean="0"/>
              <a:t>Wind energy is a highly interdisciplinary area, requiring knowledge in multiple engineering disciplines, atmospheric sciences, agriculture, statistics, and socio-economics.</a:t>
            </a:r>
          </a:p>
          <a:p>
            <a:pPr hangingPunct="0"/>
            <a:r>
              <a:rPr lang="en-US" sz="2500" dirty="0" smtClean="0"/>
              <a:t>The program is consistent with ISU’s mission, its strategic plan priority, and the COE strategic plan</a:t>
            </a:r>
          </a:p>
          <a:p>
            <a:pPr hangingPunct="0"/>
            <a:r>
              <a:rPr lang="en-US" sz="2500" dirty="0" smtClean="0"/>
              <a:t>US is behind in providing advanced degrees in this area….</a:t>
            </a:r>
          </a:p>
        </p:txBody>
      </p:sp>
      <p:sp>
        <p:nvSpPr>
          <p:cNvPr id="3" name="Slide Number Placeholder 2"/>
          <p:cNvSpPr>
            <a:spLocks noGrp="1"/>
          </p:cNvSpPr>
          <p:nvPr>
            <p:ph type="sldNum" sz="quarter" idx="12"/>
          </p:nvPr>
        </p:nvSpPr>
        <p:spPr/>
        <p:txBody>
          <a:bodyPr/>
          <a:lstStyle/>
          <a:p>
            <a:fld id="{72F737B2-2E08-49DC-A6FF-38B9E078FB4D}" type="slidenum">
              <a:rPr lang="en-US" smtClean="0"/>
              <a:t>9</a:t>
            </a:fld>
            <a:endParaRPr lang="en-US" dirty="0"/>
          </a:p>
        </p:txBody>
      </p:sp>
    </p:spTree>
    <p:extLst>
      <p:ext uri="{BB962C8B-B14F-4D97-AF65-F5344CB8AC3E}">
        <p14:creationId xmlns:p14="http://schemas.microsoft.com/office/powerpoint/2010/main" val="288685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headEnd type="none" w="med" len="med"/>
          <a:tailEnd type="triangle" w="lg" len="lg"/>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12283</TotalTime>
  <Words>4120</Words>
  <Application>Microsoft Office PowerPoint</Application>
  <PresentationFormat>On-screen Show (4:3)</PresentationFormat>
  <Paragraphs>597</Paragraphs>
  <Slides>35</Slides>
  <Notes>0</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Office Theme</vt:lpstr>
      <vt:lpstr>Custom Design</vt:lpstr>
      <vt:lpstr>Introduction to the Wind Energy Science, Engineering, and Policy (WESEP) Real-Time Research Collaborative (RTRC)</vt:lpstr>
      <vt:lpstr>Overview</vt:lpstr>
      <vt:lpstr>What it is: overview</vt:lpstr>
      <vt:lpstr>What it is: WESEP Faculty</vt:lpstr>
      <vt:lpstr>What it is: program requirements</vt:lpstr>
      <vt:lpstr>What it is: 5 thrust areas for resrch &amp; courses</vt:lpstr>
      <vt:lpstr>What it is: overview of curriculum</vt:lpstr>
      <vt:lpstr>What it is: non-major, co-major options</vt:lpstr>
      <vt:lpstr>Motivation 1</vt:lpstr>
      <vt:lpstr>Motivation 2</vt:lpstr>
      <vt:lpstr>Motivation 3</vt:lpstr>
      <vt:lpstr>Motivation: Industrial support</vt:lpstr>
      <vt:lpstr>Motivation: See posted document</vt:lpstr>
      <vt:lpstr>Status of WESEP PhD Approval Process</vt:lpstr>
      <vt:lpstr>Why WESEP will be successful</vt:lpstr>
      <vt:lpstr>Why WESEP will be successful</vt:lpstr>
      <vt:lpstr>Housekeeping: Room and Computer</vt:lpstr>
      <vt:lpstr>PowerPoint Presentation</vt:lpstr>
      <vt:lpstr>Housekeeping: Register on IGERT.ORG</vt:lpstr>
      <vt:lpstr>Housekeeping: Register on IGERT.ORG</vt:lpstr>
      <vt:lpstr>Planning: Typical time line</vt:lpstr>
      <vt:lpstr>Planning: Research topic</vt:lpstr>
      <vt:lpstr>Planning: dissertation as “living” draft</vt:lpstr>
      <vt:lpstr>Planning: qualifier</vt:lpstr>
      <vt:lpstr>Overview of WESEP 594</vt:lpstr>
      <vt:lpstr>WESEP 594 Activities</vt:lpstr>
      <vt:lpstr>WESEP 594 Activities</vt:lpstr>
      <vt:lpstr>WESEP 594 Activities</vt:lpstr>
      <vt:lpstr>WESEP 594 Activities</vt:lpstr>
      <vt:lpstr>WESEP 594 Activities</vt:lpstr>
      <vt:lpstr>WESEP 594 Activities</vt:lpstr>
      <vt:lpstr>WESEP 594 Activities</vt:lpstr>
      <vt:lpstr>Workshop – what you need to do</vt:lpstr>
      <vt:lpstr>Workshop – what you need to do</vt:lpstr>
      <vt:lpstr>Homework for next week</vt:lpstr>
    </vt:vector>
  </TitlesOfParts>
  <Company>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WESEP Faculty Meeting</dc:title>
  <dc:creator>McCalley, James D [E CPE]</dc:creator>
  <cp:lastModifiedBy>James D. McCalley</cp:lastModifiedBy>
  <cp:revision>120</cp:revision>
  <dcterms:created xsi:type="dcterms:W3CDTF">2011-11-15T12:29:19Z</dcterms:created>
  <dcterms:modified xsi:type="dcterms:W3CDTF">2013-01-17T18:59:42Z</dcterms:modified>
</cp:coreProperties>
</file>