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315" r:id="rId5"/>
    <p:sldId id="316" r:id="rId6"/>
    <p:sldId id="317" r:id="rId7"/>
    <p:sldId id="296" r:id="rId8"/>
    <p:sldId id="306" r:id="rId9"/>
    <p:sldId id="310" r:id="rId10"/>
    <p:sldId id="312" r:id="rId11"/>
    <p:sldId id="313" r:id="rId12"/>
    <p:sldId id="321" r:id="rId13"/>
    <p:sldId id="322" r:id="rId14"/>
    <p:sldId id="314"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501" autoAdjust="0"/>
  </p:normalViewPr>
  <p:slideViewPr>
    <p:cSldViewPr>
      <p:cViewPr>
        <p:scale>
          <a:sx n="40" d="100"/>
          <a:sy n="40" d="100"/>
        </p:scale>
        <p:origin x="-1464" y="-452"/>
      </p:cViewPr>
      <p:guideLst>
        <p:guide orient="horz" pos="2160"/>
        <p:guide pos="2880"/>
      </p:guideLst>
    </p:cSldViewPr>
  </p:slideViewPr>
  <p:notesTextViewPr>
    <p:cViewPr>
      <p:scale>
        <a:sx n="1" d="1"/>
        <a:sy n="1" d="1"/>
      </p:scale>
      <p:origin x="0" y="0"/>
    </p:cViewPr>
  </p:notesTextViewPr>
  <p:sorterViewPr>
    <p:cViewPr>
      <p:scale>
        <a:sx n="100" d="100"/>
        <a:sy n="100" d="100"/>
      </p:scale>
      <p:origin x="0" y="12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B206D-6774-45A8-8D70-A7111B5BD992}" type="datetimeFigureOut">
              <a:rPr lang="en-US" smtClean="0"/>
              <a:t>2/13/2014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2231C-FEBA-4F09-A8EA-8D7E537E62B0}" type="slidenum">
              <a:rPr lang="en-US" smtClean="0"/>
              <a:t>‹#›</a:t>
            </a:fld>
            <a:endParaRPr lang="en-US"/>
          </a:p>
        </p:txBody>
      </p:sp>
    </p:spTree>
    <p:extLst>
      <p:ext uri="{BB962C8B-B14F-4D97-AF65-F5344CB8AC3E}">
        <p14:creationId xmlns:p14="http://schemas.microsoft.com/office/powerpoint/2010/main" val="322640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E3D99-E226-4C03-85E3-43D17BBB11CB}"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16288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1D6C9-FD45-465E-A1F0-1160E4DF6782}"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565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C86C-9207-40D8-8469-527F89AFC370}"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021839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69ECD0-878C-447E-BEA7-87ECE0D67E44}"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673956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3A7EE-04C4-4568-B3E5-896BC8FC99BF}"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505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EFEE-8AE0-48A2-BC70-FCC0B4B7B41A}"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855541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655B4-71F0-410C-B01B-50F44E97BC75}"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34541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5E1B6-33C8-4B38-A508-10B3EE6B2687}" type="datetime1">
              <a:rPr lang="en-US" smtClean="0"/>
              <a:t>2/13/2014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521008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F34C7-D188-48B2-AD2C-D1D7754ECA0D}" type="datetime1">
              <a:rPr lang="en-US" smtClean="0"/>
              <a:t>2/13/2014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2147733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BE64E-897D-405F-B379-2E206DC37C2F}" type="datetime1">
              <a:rPr lang="en-US" smtClean="0"/>
              <a:t>2/13/2014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83440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C9EC-EB34-429B-AEA3-3BB26858D091}"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50913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EABC9-E11C-409C-869A-5F2D17133567}" type="datetime1">
              <a:rPr lang="en-US" smtClean="0"/>
              <a:t>2/13/2014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7689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46050-198C-4E3D-90FA-9E96415D6CB9}"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4141559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63CBC-86B8-47B2-B5D4-1889F0BB3DAE}"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1016604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B3BE-7CDE-4EB1-B7EA-AE2A52C87A55}"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98575-E744-4213-B79F-95974DE4FC4D}" type="slidenum">
              <a:rPr lang="en-US" smtClean="0"/>
              <a:t>‹#›</a:t>
            </a:fld>
            <a:endParaRPr lang="en-US" dirty="0"/>
          </a:p>
        </p:txBody>
      </p:sp>
    </p:spTree>
    <p:extLst>
      <p:ext uri="{BB962C8B-B14F-4D97-AF65-F5344CB8AC3E}">
        <p14:creationId xmlns:p14="http://schemas.microsoft.com/office/powerpoint/2010/main" val="324235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31300-9EFF-48D5-B525-B344CAD7BEFE}"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68346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8C06A-D4FE-4348-AFF1-3ABBE8A18BCF}" type="datetime1">
              <a:rPr lang="en-US" smtClean="0"/>
              <a:t>2/13/2014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39843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32088B-9DB0-4F9F-B8B4-69D16E804746}"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230664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F3934-9028-408D-8FB8-EA237F34EF73}" type="datetime1">
              <a:rPr lang="en-US" smtClean="0"/>
              <a:t>2/13/2014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75243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D492B-361D-4A6C-93C6-3F6F201ACA84}" type="datetime1">
              <a:rPr lang="en-US" smtClean="0"/>
              <a:t>2/13/2014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97862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C57C3-E56D-44B5-9BDC-4D36418F3774}"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15589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F3E16-79DF-4095-B510-6FE3F8109DBC}" type="datetime1">
              <a:rPr lang="en-US" smtClean="0"/>
              <a:t>2/13/2014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737B2-2E08-49DC-A6FF-38B9E078FB4D}" type="slidenum">
              <a:rPr lang="en-US" smtClean="0"/>
              <a:t>‹#›</a:t>
            </a:fld>
            <a:endParaRPr lang="en-US" dirty="0"/>
          </a:p>
        </p:txBody>
      </p:sp>
    </p:spTree>
    <p:extLst>
      <p:ext uri="{BB962C8B-B14F-4D97-AF65-F5344CB8AC3E}">
        <p14:creationId xmlns:p14="http://schemas.microsoft.com/office/powerpoint/2010/main" val="331175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C4949-39F2-4D46-8E9A-7B071846D112}" type="datetime1">
              <a:rPr lang="en-US" smtClean="0"/>
              <a:t>2/13/2014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737B2-2E08-49DC-A6FF-38B9E078FB4D}" type="slidenum">
              <a:rPr lang="en-US" smtClean="0"/>
              <a:t>‹#›</a:t>
            </a:fld>
            <a:endParaRPr lang="en-US" dirty="0"/>
          </a:p>
        </p:txBody>
      </p:sp>
    </p:spTree>
    <p:extLst>
      <p:ext uri="{BB962C8B-B14F-4D97-AF65-F5344CB8AC3E}">
        <p14:creationId xmlns:p14="http://schemas.microsoft.com/office/powerpoint/2010/main" val="26277986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87B6-D7D3-43D5-B066-7008A52B4556}" type="datetime1">
              <a:rPr lang="en-US" smtClean="0"/>
              <a:t>2/13/2014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98575-E744-4213-B79F-95974DE4FC4D}" type="slidenum">
              <a:rPr lang="en-US" smtClean="0"/>
              <a:t>‹#›</a:t>
            </a:fld>
            <a:endParaRPr lang="en-US" dirty="0"/>
          </a:p>
        </p:txBody>
      </p:sp>
    </p:spTree>
    <p:extLst>
      <p:ext uri="{BB962C8B-B14F-4D97-AF65-F5344CB8AC3E}">
        <p14:creationId xmlns:p14="http://schemas.microsoft.com/office/powerpoint/2010/main" val="223986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ome.eng.iastate.edu/~jdm/wesep59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ome.eng.iastate.edu/~jdm/wesep5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15400" cy="3429000"/>
          </a:xfrm>
        </p:spPr>
        <p:txBody>
          <a:bodyPr>
            <a:normAutofit fontScale="90000"/>
          </a:bodyPr>
          <a:lstStyle/>
          <a:p>
            <a:r>
              <a:rPr lang="en-US" dirty="0" smtClean="0"/>
              <a:t>Wind Energy Science, Engineering, and Policy (WESEP)</a:t>
            </a:r>
            <a:br>
              <a:rPr lang="en-US" dirty="0" smtClean="0"/>
            </a:br>
            <a:r>
              <a:rPr lang="en-US" dirty="0" smtClean="0"/>
              <a:t>Real-Time Research Seminar (RTRS)</a:t>
            </a:r>
            <a:br>
              <a:rPr lang="en-US" dirty="0" smtClean="0"/>
            </a:br>
            <a:r>
              <a:rPr lang="en-US" dirty="0" smtClean="0"/>
              <a:t>Discussion Questions</a:t>
            </a:r>
            <a:br>
              <a:rPr lang="en-US" dirty="0" smtClean="0"/>
            </a:br>
            <a:r>
              <a:rPr lang="en-US" dirty="0" smtClean="0"/>
              <a:t>Spring Semester, 2014</a:t>
            </a:r>
            <a:endParaRPr lang="en-US" dirty="0"/>
          </a:p>
        </p:txBody>
      </p:sp>
      <p:sp>
        <p:nvSpPr>
          <p:cNvPr id="6" name="Subtitle 5"/>
          <p:cNvSpPr>
            <a:spLocks noGrp="1"/>
          </p:cNvSpPr>
          <p:nvPr>
            <p:ph type="subTitle" idx="1"/>
          </p:nvPr>
        </p:nvSpPr>
        <p:spPr/>
        <p:txBody>
          <a:bodyPr/>
          <a:lstStyle/>
          <a:p>
            <a:r>
              <a:rPr lang="en-US" dirty="0" smtClean="0">
                <a:solidFill>
                  <a:schemeClr val="tx1"/>
                </a:solidFill>
              </a:rPr>
              <a:t>J. McCalley</a:t>
            </a:r>
          </a:p>
          <a:p>
            <a:r>
              <a:rPr lang="en-US" dirty="0" smtClean="0">
                <a:solidFill>
                  <a:schemeClr val="tx1"/>
                </a:solidFill>
              </a:rPr>
              <a:t>WESEP 594</a:t>
            </a:r>
          </a:p>
          <a:p>
            <a:r>
              <a:rPr lang="en-US" dirty="0" smtClean="0">
                <a:solidFill>
                  <a:schemeClr val="tx1"/>
                </a:solidFill>
              </a:rPr>
              <a:t>February 13, 2014</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72F737B2-2E08-49DC-A6FF-38B9E078FB4D}" type="slidenum">
              <a:rPr lang="en-US" smtClean="0"/>
              <a:t>1</a:t>
            </a:fld>
            <a:endParaRPr lang="en-US" dirty="0"/>
          </a:p>
        </p:txBody>
      </p:sp>
    </p:spTree>
    <p:extLst>
      <p:ext uri="{BB962C8B-B14F-4D97-AF65-F5344CB8AC3E}">
        <p14:creationId xmlns:p14="http://schemas.microsoft.com/office/powerpoint/2010/main" val="486585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Engagement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10</a:t>
            </a:fld>
            <a:endParaRPr lang="en-US" dirty="0"/>
          </a:p>
        </p:txBody>
      </p:sp>
      <p:sp>
        <p:nvSpPr>
          <p:cNvPr id="7" name="TextBox 6"/>
          <p:cNvSpPr txBox="1"/>
          <p:nvPr/>
        </p:nvSpPr>
        <p:spPr>
          <a:xfrm>
            <a:off x="188686" y="609600"/>
            <a:ext cx="8915400" cy="6247864"/>
          </a:xfrm>
          <a:prstGeom prst="rect">
            <a:avLst/>
          </a:prstGeom>
          <a:noFill/>
        </p:spPr>
        <p:txBody>
          <a:bodyPr wrap="square" rtlCol="0">
            <a:spAutoFit/>
          </a:bodyPr>
          <a:lstStyle/>
          <a:p>
            <a:r>
              <a:rPr lang="en-US" sz="2000" dirty="0" smtClean="0"/>
              <a:t>ISU Summary Document:</a:t>
            </a:r>
          </a:p>
          <a:p>
            <a:pPr marL="514350" indent="-514350">
              <a:buAutoNum type="arabicPeriod"/>
            </a:pPr>
            <a:r>
              <a:rPr lang="en-US" sz="2000" dirty="0" smtClean="0"/>
              <a:t>Originally sent to MidAmerican Energy per their request</a:t>
            </a:r>
          </a:p>
          <a:p>
            <a:pPr marL="514350" indent="-514350">
              <a:buAutoNum type="arabicPeriod"/>
            </a:pPr>
            <a:r>
              <a:rPr lang="en-US" sz="2000" dirty="0" smtClean="0"/>
              <a:t>I have updated it a bit since then</a:t>
            </a:r>
          </a:p>
          <a:p>
            <a:pPr marL="514350" indent="-514350">
              <a:buAutoNum type="arabicPeriod"/>
            </a:pPr>
            <a:r>
              <a:rPr lang="en-US" sz="2000" dirty="0" smtClean="0"/>
              <a:t>Added “Graduate students involved”</a:t>
            </a:r>
          </a:p>
          <a:p>
            <a:pPr marL="514350" indent="-514350">
              <a:buAutoNum type="arabicPeriod"/>
            </a:pPr>
            <a:r>
              <a:rPr lang="en-US" sz="2000" dirty="0" smtClean="0"/>
              <a:t>Guessed where your name should be</a:t>
            </a:r>
          </a:p>
          <a:p>
            <a:r>
              <a:rPr lang="en-US" sz="2000" dirty="0" smtClean="0"/>
              <a:t>Find </a:t>
            </a:r>
            <a:r>
              <a:rPr lang="en-US" sz="2000" dirty="0"/>
              <a:t>your name and identify for me whether the identified project is adequately describing your </a:t>
            </a:r>
            <a:r>
              <a:rPr lang="en-US" sz="2000" dirty="0" smtClean="0"/>
              <a:t>work</a:t>
            </a:r>
            <a:r>
              <a:rPr lang="en-US" sz="2000" dirty="0"/>
              <a:t>, and also identify whether any other project is more effectively describing your work</a:t>
            </a:r>
            <a:r>
              <a:rPr lang="en-US" sz="2000" dirty="0" smtClean="0"/>
              <a:t>. Then</a:t>
            </a:r>
            <a:r>
              <a:rPr lang="en-US" sz="2000" dirty="0"/>
              <a:t>, within the next week, please consider if you would like to enhance the </a:t>
            </a:r>
            <a:r>
              <a:rPr lang="en-US" sz="2000" dirty="0" smtClean="0"/>
              <a:t>description of </a:t>
            </a:r>
            <a:r>
              <a:rPr lang="en-US" sz="2000" dirty="0"/>
              <a:t>your work. Ways you might do this include:</a:t>
            </a:r>
          </a:p>
          <a:p>
            <a:pPr marL="342900" lvl="0" indent="-342900">
              <a:buFont typeface="Arial" panose="020B0604020202020204" pitchFamily="34" charset="0"/>
              <a:buChar char="•"/>
            </a:pPr>
            <a:r>
              <a:rPr lang="en-US" sz="2000" dirty="0"/>
              <a:t>Move your name  to another project </a:t>
            </a:r>
            <a:r>
              <a:rPr lang="en-US" sz="2000" dirty="0" smtClean="0"/>
              <a:t>description;</a:t>
            </a:r>
          </a:p>
          <a:p>
            <a:pPr marL="342900" lvl="0" indent="-342900">
              <a:buFont typeface="Arial" panose="020B0604020202020204" pitchFamily="34" charset="0"/>
              <a:buChar char="•"/>
            </a:pPr>
            <a:r>
              <a:rPr lang="en-US" sz="2000" dirty="0" smtClean="0"/>
              <a:t>Modify </a:t>
            </a:r>
            <a:r>
              <a:rPr lang="en-US" sz="2000" dirty="0"/>
              <a:t>the description where you find your name (if you do this, please use “Tracking</a:t>
            </a:r>
            <a:r>
              <a:rPr lang="en-US" sz="2000" dirty="0" smtClean="0"/>
              <a:t>”!);</a:t>
            </a:r>
          </a:p>
          <a:p>
            <a:pPr marL="342900" lvl="0" indent="-342900">
              <a:buFont typeface="Arial" panose="020B0604020202020204" pitchFamily="34" charset="0"/>
              <a:buChar char="•"/>
            </a:pPr>
            <a:r>
              <a:rPr lang="en-US" sz="2000" dirty="0" smtClean="0"/>
              <a:t>Add </a:t>
            </a:r>
            <a:r>
              <a:rPr lang="en-US" sz="2000" dirty="0"/>
              <a:t>a new project description which fits your work.</a:t>
            </a:r>
          </a:p>
          <a:p>
            <a:r>
              <a:rPr lang="en-US" sz="2000" dirty="0"/>
              <a:t>Whatever you do, it will be wise to discuss with your advisor before you send it back to me</a:t>
            </a:r>
            <a:r>
              <a:rPr lang="en-US" sz="2000" dirty="0" smtClean="0"/>
              <a:t>. Note </a:t>
            </a:r>
            <a:r>
              <a:rPr lang="en-US" sz="2000" dirty="0"/>
              <a:t>that I am planning to send the “ISU Summary” document to the PAB with intention </a:t>
            </a:r>
            <a:r>
              <a:rPr lang="en-US" sz="2000" dirty="0" smtClean="0"/>
              <a:t>of identifying </a:t>
            </a:r>
            <a:r>
              <a:rPr lang="en-US" sz="2000" dirty="0"/>
              <a:t>at least one “industry project advisor” for each of you. If I am successful in </a:t>
            </a:r>
            <a:r>
              <a:rPr lang="en-US" sz="2000" dirty="0" smtClean="0"/>
              <a:t>this effort </a:t>
            </a:r>
            <a:r>
              <a:rPr lang="en-US" sz="2000" dirty="0"/>
              <a:t>(and I will try very hard to be successful), then my intention is that you would be </a:t>
            </a:r>
            <a:r>
              <a:rPr lang="en-US" sz="2000" dirty="0" smtClean="0"/>
              <a:t>periodically sending </a:t>
            </a:r>
            <a:r>
              <a:rPr lang="en-US" sz="2000" dirty="0"/>
              <a:t>this individual short summaries of your work, and/or giving telephone presentations </a:t>
            </a:r>
            <a:r>
              <a:rPr lang="en-US" sz="2000" dirty="0" smtClean="0"/>
              <a:t>to him/her</a:t>
            </a:r>
            <a:r>
              <a:rPr lang="en-US" sz="2000" dirty="0"/>
              <a:t>, and/or discussing with him/her about having an internship.</a:t>
            </a:r>
          </a:p>
        </p:txBody>
      </p:sp>
    </p:spTree>
    <p:extLst>
      <p:ext uri="{BB962C8B-B14F-4D97-AF65-F5344CB8AC3E}">
        <p14:creationId xmlns:p14="http://schemas.microsoft.com/office/powerpoint/2010/main" val="1845291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Engagement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854076"/>
            <a:ext cx="6329363" cy="171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806" y="3505200"/>
            <a:ext cx="6534150" cy="2368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782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Engagement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12</a:t>
            </a:fld>
            <a:endParaRPr lang="en-US" dirty="0"/>
          </a:p>
        </p:txBody>
      </p:sp>
      <p:sp>
        <p:nvSpPr>
          <p:cNvPr id="7" name="TextBox 6"/>
          <p:cNvSpPr txBox="1"/>
          <p:nvPr/>
        </p:nvSpPr>
        <p:spPr>
          <a:xfrm>
            <a:off x="188686" y="838200"/>
            <a:ext cx="8915400" cy="4401205"/>
          </a:xfrm>
          <a:prstGeom prst="rect">
            <a:avLst/>
          </a:prstGeom>
          <a:noFill/>
        </p:spPr>
        <p:txBody>
          <a:bodyPr wrap="square" rtlCol="0">
            <a:spAutoFit/>
          </a:bodyPr>
          <a:lstStyle/>
          <a:p>
            <a:r>
              <a:rPr lang="en-US" sz="2800" dirty="0" smtClean="0"/>
              <a:t>A project description should be no more than 1 page and less is good.</a:t>
            </a:r>
          </a:p>
          <a:p>
            <a:endParaRPr lang="en-US" sz="2800" dirty="0"/>
          </a:p>
          <a:p>
            <a:r>
              <a:rPr lang="en-US" sz="2800" dirty="0" smtClean="0"/>
              <a:t>Your advisor should be in agreement.</a:t>
            </a:r>
          </a:p>
          <a:p>
            <a:endParaRPr lang="en-US" sz="2800" dirty="0"/>
          </a:p>
          <a:p>
            <a:r>
              <a:rPr lang="en-US" sz="2800" dirty="0" smtClean="0"/>
              <a:t>Your name could appear on more than one project but would rather not.</a:t>
            </a:r>
          </a:p>
          <a:p>
            <a:endParaRPr lang="en-US" sz="2800" dirty="0" smtClean="0"/>
          </a:p>
          <a:p>
            <a:r>
              <a:rPr lang="en-US" sz="2800" dirty="0" smtClean="0"/>
              <a:t>Is there another company you would like to have on the project advisory board?</a:t>
            </a:r>
          </a:p>
        </p:txBody>
      </p:sp>
    </p:spTree>
    <p:extLst>
      <p:ext uri="{BB962C8B-B14F-4D97-AF65-F5344CB8AC3E}">
        <p14:creationId xmlns:p14="http://schemas.microsoft.com/office/powerpoint/2010/main" val="2630556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Your Research</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13</a:t>
            </a:fld>
            <a:endParaRPr lang="en-US" dirty="0"/>
          </a:p>
        </p:txBody>
      </p:sp>
      <p:sp>
        <p:nvSpPr>
          <p:cNvPr id="7" name="TextBox 6"/>
          <p:cNvSpPr txBox="1"/>
          <p:nvPr/>
        </p:nvSpPr>
        <p:spPr>
          <a:xfrm>
            <a:off x="34159" y="1600200"/>
            <a:ext cx="8915400" cy="3170099"/>
          </a:xfrm>
          <a:prstGeom prst="rect">
            <a:avLst/>
          </a:prstGeom>
          <a:noFill/>
        </p:spPr>
        <p:txBody>
          <a:bodyPr wrap="square" rtlCol="0">
            <a:spAutoFit/>
          </a:bodyPr>
          <a:lstStyle/>
          <a:p>
            <a:pPr algn="ctr"/>
            <a:r>
              <a:rPr lang="en-US" sz="4000" b="1" dirty="0" smtClean="0"/>
              <a:t>What are you worried about?</a:t>
            </a:r>
          </a:p>
          <a:p>
            <a:pPr algn="ctr"/>
            <a:r>
              <a:rPr lang="en-US" sz="4000" b="1" dirty="0" smtClean="0"/>
              <a:t>What is going well?</a:t>
            </a:r>
          </a:p>
          <a:p>
            <a:pPr algn="ctr"/>
            <a:r>
              <a:rPr lang="en-US" sz="4000" b="1" dirty="0" smtClean="0"/>
              <a:t>What is not going well?</a:t>
            </a:r>
          </a:p>
          <a:p>
            <a:pPr algn="ctr"/>
            <a:r>
              <a:rPr lang="en-US" sz="4000" b="1" dirty="0" smtClean="0"/>
              <a:t>What would help you most?</a:t>
            </a:r>
          </a:p>
          <a:p>
            <a:pPr algn="ctr"/>
            <a:r>
              <a:rPr lang="en-US" sz="4000" b="1" dirty="0" smtClean="0"/>
              <a:t>Do you see a research plan?</a:t>
            </a:r>
            <a:endParaRPr lang="en-US" sz="4000" b="1" dirty="0"/>
          </a:p>
        </p:txBody>
      </p:sp>
    </p:spTree>
    <p:extLst>
      <p:ext uri="{BB962C8B-B14F-4D97-AF65-F5344CB8AC3E}">
        <p14:creationId xmlns:p14="http://schemas.microsoft.com/office/powerpoint/2010/main" val="3707135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Open discussion</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14</a:t>
            </a:fld>
            <a:endParaRPr lang="en-US" dirty="0"/>
          </a:p>
        </p:txBody>
      </p:sp>
      <p:sp>
        <p:nvSpPr>
          <p:cNvPr id="7" name="TextBox 6"/>
          <p:cNvSpPr txBox="1"/>
          <p:nvPr/>
        </p:nvSpPr>
        <p:spPr>
          <a:xfrm>
            <a:off x="34159" y="1600200"/>
            <a:ext cx="8915400" cy="707886"/>
          </a:xfrm>
          <a:prstGeom prst="rect">
            <a:avLst/>
          </a:prstGeom>
          <a:noFill/>
        </p:spPr>
        <p:txBody>
          <a:bodyPr wrap="square" rtlCol="0">
            <a:spAutoFit/>
          </a:bodyPr>
          <a:lstStyle/>
          <a:p>
            <a:pPr algn="ctr"/>
            <a:r>
              <a:rPr lang="en-US" sz="4000" b="1" dirty="0" smtClean="0"/>
              <a:t>Any other thoughts?</a:t>
            </a:r>
            <a:endParaRPr lang="en-US" sz="4000" b="1" dirty="0"/>
          </a:p>
        </p:txBody>
      </p:sp>
    </p:spTree>
    <p:extLst>
      <p:ext uri="{BB962C8B-B14F-4D97-AF65-F5344CB8AC3E}">
        <p14:creationId xmlns:p14="http://schemas.microsoft.com/office/powerpoint/2010/main" val="4182293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r>
              <a:rPr lang="en-US" dirty="0" smtClean="0"/>
              <a:t>Overview</a:t>
            </a:r>
            <a:endParaRPr lang="en-US" dirty="0"/>
          </a:p>
        </p:txBody>
      </p:sp>
      <p:sp>
        <p:nvSpPr>
          <p:cNvPr id="3" name="Subtitle 2"/>
          <p:cNvSpPr>
            <a:spLocks noGrp="1"/>
          </p:cNvSpPr>
          <p:nvPr>
            <p:ph type="subTitle" idx="4294967295"/>
          </p:nvPr>
        </p:nvSpPr>
        <p:spPr>
          <a:xfrm>
            <a:off x="762000" y="1600200"/>
            <a:ext cx="7924800" cy="2971800"/>
          </a:xfrm>
        </p:spPr>
        <p:txBody>
          <a:bodyPr>
            <a:normAutofit fontScale="77500" lnSpcReduction="20000"/>
          </a:bodyPr>
          <a:lstStyle/>
          <a:p>
            <a:pPr marL="514350" indent="-514350">
              <a:buFont typeface="+mj-lt"/>
              <a:buAutoNum type="alphaLcPeriod"/>
            </a:pPr>
            <a:r>
              <a:rPr lang="en-US" sz="3100" b="1" dirty="0" smtClean="0"/>
              <a:t>Remaining schedule for WESEP 594</a:t>
            </a:r>
          </a:p>
          <a:p>
            <a:pPr marL="514350" indent="-514350">
              <a:buFont typeface="+mj-lt"/>
              <a:buAutoNum type="alphaLcPeriod"/>
            </a:pPr>
            <a:r>
              <a:rPr lang="en-US" sz="3100" b="1" dirty="0" smtClean="0"/>
              <a:t>Comments on faculty seminars in WESEP 594</a:t>
            </a:r>
          </a:p>
          <a:p>
            <a:pPr marL="514350" indent="-514350">
              <a:buFont typeface="+mj-lt"/>
              <a:buAutoNum type="alphaLcPeriod"/>
            </a:pPr>
            <a:r>
              <a:rPr lang="en-US" sz="3100" b="1" dirty="0" smtClean="0"/>
              <a:t>Comments on industry lectures in WESEP 594</a:t>
            </a:r>
          </a:p>
          <a:p>
            <a:pPr marL="514350" indent="-514350">
              <a:buFont typeface="+mj-lt"/>
              <a:buAutoNum type="alphaLcPeriod"/>
            </a:pPr>
            <a:r>
              <a:rPr lang="en-US" sz="3100" b="1" dirty="0" smtClean="0"/>
              <a:t>Your presentations</a:t>
            </a:r>
          </a:p>
          <a:p>
            <a:pPr marL="514350" indent="-514350">
              <a:buFont typeface="+mj-lt"/>
              <a:buAutoNum type="alphaLcPeriod"/>
            </a:pPr>
            <a:r>
              <a:rPr lang="en-US" sz="3100" b="1" dirty="0" smtClean="0"/>
              <a:t>Your summer plans</a:t>
            </a:r>
          </a:p>
          <a:p>
            <a:pPr marL="514350" indent="-514350">
              <a:buFont typeface="+mj-lt"/>
              <a:buAutoNum type="alphaLcPeriod"/>
            </a:pPr>
            <a:r>
              <a:rPr lang="en-US" sz="3100" b="1" dirty="0" smtClean="0"/>
              <a:t>Industry engagement</a:t>
            </a:r>
          </a:p>
          <a:p>
            <a:pPr marL="514350" indent="-514350">
              <a:buFont typeface="+mj-lt"/>
              <a:buAutoNum type="alphaLcPeriod"/>
            </a:pPr>
            <a:r>
              <a:rPr lang="en-US" sz="3100" b="1" dirty="0" smtClean="0"/>
              <a:t>Your research</a:t>
            </a:r>
          </a:p>
          <a:p>
            <a:pPr marL="514350" indent="-514350">
              <a:buFont typeface="+mj-lt"/>
              <a:buAutoNum type="alphaLcPeriod"/>
            </a:pPr>
            <a:r>
              <a:rPr lang="en-US" sz="3100" b="1" dirty="0" smtClean="0"/>
              <a:t>Open discussion</a:t>
            </a:r>
            <a:endParaRPr lang="en-US" sz="3100" b="1" dirty="0"/>
          </a:p>
        </p:txBody>
      </p:sp>
      <p:sp>
        <p:nvSpPr>
          <p:cNvPr id="4" name="Slide Number Placeholder 3"/>
          <p:cNvSpPr>
            <a:spLocks noGrp="1"/>
          </p:cNvSpPr>
          <p:nvPr>
            <p:ph type="sldNum" sz="quarter" idx="12"/>
          </p:nvPr>
        </p:nvSpPr>
        <p:spPr/>
        <p:txBody>
          <a:bodyPr/>
          <a:lstStyle/>
          <a:p>
            <a:fld id="{72F737B2-2E08-49DC-A6FF-38B9E078FB4D}" type="slidenum">
              <a:rPr lang="en-US" smtClean="0"/>
              <a:t>2</a:t>
            </a:fld>
            <a:endParaRPr lang="en-US" dirty="0"/>
          </a:p>
        </p:txBody>
      </p:sp>
    </p:spTree>
    <p:extLst>
      <p:ext uri="{BB962C8B-B14F-4D97-AF65-F5344CB8AC3E}">
        <p14:creationId xmlns:p14="http://schemas.microsoft.com/office/powerpoint/2010/main" val="88702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dirty="0"/>
              <a:t>Remaining schedule for WESEP 594</a:t>
            </a:r>
          </a:p>
        </p:txBody>
      </p:sp>
      <p:sp>
        <p:nvSpPr>
          <p:cNvPr id="3" name="Subtitle 2"/>
          <p:cNvSpPr>
            <a:spLocks noGrp="1"/>
          </p:cNvSpPr>
          <p:nvPr>
            <p:ph type="subTitle" idx="4294967295"/>
          </p:nvPr>
        </p:nvSpPr>
        <p:spPr>
          <a:xfrm>
            <a:off x="762000" y="1600200"/>
            <a:ext cx="7924800" cy="762000"/>
          </a:xfrm>
        </p:spPr>
        <p:txBody>
          <a:bodyPr>
            <a:normAutofit/>
          </a:bodyPr>
          <a:lstStyle/>
          <a:p>
            <a:pPr marL="0" indent="0">
              <a:buNone/>
            </a:pPr>
            <a:r>
              <a:rPr lang="en-US" sz="3100" b="1" dirty="0">
                <a:hlinkClick r:id="rId2"/>
              </a:rPr>
              <a:t>http://home.eng.iastate.edu/~jdm/wesep594</a:t>
            </a:r>
            <a:r>
              <a:rPr lang="en-US" sz="3100" b="1" dirty="0" smtClean="0">
                <a:hlinkClick r:id="rId2"/>
              </a:rPr>
              <a:t>/</a:t>
            </a:r>
            <a:r>
              <a:rPr lang="en-US" sz="3100" b="1" dirty="0" smtClean="0"/>
              <a:t> </a:t>
            </a:r>
            <a:endParaRPr lang="en-US" sz="3100" b="1" dirty="0"/>
          </a:p>
        </p:txBody>
      </p:sp>
      <p:sp>
        <p:nvSpPr>
          <p:cNvPr id="4" name="Slide Number Placeholder 3"/>
          <p:cNvSpPr>
            <a:spLocks noGrp="1"/>
          </p:cNvSpPr>
          <p:nvPr>
            <p:ph type="sldNum" sz="quarter" idx="12"/>
          </p:nvPr>
        </p:nvSpPr>
        <p:spPr/>
        <p:txBody>
          <a:bodyPr/>
          <a:lstStyle/>
          <a:p>
            <a:fld id="{72F737B2-2E08-49DC-A6FF-38B9E078FB4D}" type="slidenum">
              <a:rPr lang="en-US" smtClean="0"/>
              <a:t>3</a:t>
            </a:fld>
            <a:endParaRPr lang="en-US" dirty="0"/>
          </a:p>
        </p:txBody>
      </p:sp>
    </p:spTree>
    <p:extLst>
      <p:ext uri="{BB962C8B-B14F-4D97-AF65-F5344CB8AC3E}">
        <p14:creationId xmlns:p14="http://schemas.microsoft.com/office/powerpoint/2010/main" val="399813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a:bodyPr>
          <a:lstStyle/>
          <a:p>
            <a:pPr marL="514350" indent="-514350"/>
            <a:r>
              <a:rPr lang="en-US" sz="3200" b="1" dirty="0"/>
              <a:t>Comments on faculty seminars in </a:t>
            </a:r>
            <a:r>
              <a:rPr lang="en-US" sz="3200" b="1" dirty="0" smtClean="0"/>
              <a:t>WESEP </a:t>
            </a:r>
            <a:r>
              <a:rPr lang="en-US" sz="3200" b="1" dirty="0"/>
              <a:t>594</a:t>
            </a:r>
          </a:p>
        </p:txBody>
      </p:sp>
      <p:sp>
        <p:nvSpPr>
          <p:cNvPr id="4" name="Slide Number Placeholder 3"/>
          <p:cNvSpPr>
            <a:spLocks noGrp="1"/>
          </p:cNvSpPr>
          <p:nvPr>
            <p:ph type="sldNum" sz="quarter" idx="12"/>
          </p:nvPr>
        </p:nvSpPr>
        <p:spPr/>
        <p:txBody>
          <a:bodyPr/>
          <a:lstStyle/>
          <a:p>
            <a:fld id="{72F737B2-2E08-49DC-A6FF-38B9E078FB4D}" type="slidenum">
              <a:rPr lang="en-US" smtClean="0"/>
              <a:t>4</a:t>
            </a:fld>
            <a:endParaRPr lang="en-US" dirty="0"/>
          </a:p>
        </p:txBody>
      </p:sp>
      <p:sp>
        <p:nvSpPr>
          <p:cNvPr id="5" name="TextBox 4"/>
          <p:cNvSpPr txBox="1"/>
          <p:nvPr/>
        </p:nvSpPr>
        <p:spPr>
          <a:xfrm>
            <a:off x="76200" y="603706"/>
            <a:ext cx="9067800" cy="6247864"/>
          </a:xfrm>
          <a:prstGeom prst="rect">
            <a:avLst/>
          </a:prstGeom>
          <a:noFill/>
        </p:spPr>
        <p:txBody>
          <a:bodyPr wrap="square" rtlCol="0">
            <a:spAutoFit/>
          </a:bodyPr>
          <a:lstStyle/>
          <a:p>
            <a:pPr lvl="0"/>
            <a:r>
              <a:rPr lang="en-US" sz="2000" dirty="0"/>
              <a:t>Spend just a few minutes identifying your particular research area with respect to WESEP and in particular identify one or more “open” research questions of which you are aware. This would help the students get to know you, and it will help them  in their need to identify a research problem for the semester.</a:t>
            </a:r>
          </a:p>
          <a:p>
            <a:pPr lvl="0"/>
            <a:endParaRPr lang="en-US" sz="2000" dirty="0"/>
          </a:p>
          <a:p>
            <a:pPr lvl="0"/>
            <a:r>
              <a:rPr lang="en-US" sz="2000" dirty="0"/>
              <a:t>Spend the bulk of the time describing how you “do research” and </a:t>
            </a:r>
            <a:r>
              <a:rPr lang="en-US" sz="2000" u="sng" dirty="0"/>
              <a:t>how you think</a:t>
            </a:r>
            <a:r>
              <a:rPr lang="en-US" sz="2000" dirty="0"/>
              <a:t> when you do it. I realize this may not be so easy, and so I have developed a series of questions below for you  to address if you like, although you do not have to address all of them (or even any of them)  and you can certainly address other questions and issues if you so prefer and think that in  doing so you will be better able to convey how you “do research.” It is my hope that you  will make effort to see inside your own mind as it functions in the research process, and then try  to articulate what you observe.</a:t>
            </a:r>
          </a:p>
          <a:p>
            <a:pPr lvl="0"/>
            <a:endParaRPr lang="en-US" sz="2000" dirty="0"/>
          </a:p>
          <a:p>
            <a:pPr lvl="0"/>
            <a:r>
              <a:rPr lang="en-US" sz="2000" dirty="0"/>
              <a:t>There were four of us who did this in Fall 2012: McCalley, Takle, Jackman, </a:t>
            </a:r>
            <a:r>
              <a:rPr lang="en-US" sz="2000" dirty="0" err="1"/>
              <a:t>Brasche</a:t>
            </a:r>
            <a:r>
              <a:rPr lang="en-US" sz="2000" dirty="0"/>
              <a:t>;  four did it Spring 2013: Sarkar, Peters (but did not use slides), Sritharan, and Rajagopalan; and three did it in Fall 2013: Meeker, Jiles, and Gallus. You will find some of the corresponding slides at </a:t>
            </a:r>
            <a:r>
              <a:rPr lang="en-US" sz="2000" dirty="0">
                <a:hlinkClick r:id="rId2"/>
              </a:rPr>
              <a:t>http://home.eng.iastate.edu/~jdm/wesep594/</a:t>
            </a:r>
            <a:r>
              <a:rPr lang="en-US" sz="2000" dirty="0"/>
              <a:t>. The thought is, at the end of the WESEP Ph.D. student’s four years here at ISU, he/she would  have heard about 32 faculty articulate how they do research</a:t>
            </a:r>
            <a:r>
              <a:rPr lang="en-US" sz="2000" dirty="0" smtClean="0"/>
              <a:t>.</a:t>
            </a:r>
            <a:endParaRPr lang="en-US" sz="2000" dirty="0"/>
          </a:p>
        </p:txBody>
      </p:sp>
    </p:spTree>
    <p:extLst>
      <p:ext uri="{BB962C8B-B14F-4D97-AF65-F5344CB8AC3E}">
        <p14:creationId xmlns:p14="http://schemas.microsoft.com/office/powerpoint/2010/main" val="3277469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a:bodyPr>
          <a:lstStyle/>
          <a:p>
            <a:pPr marL="514350" indent="-514350"/>
            <a:r>
              <a:rPr lang="en-US" sz="3200" b="1" dirty="0"/>
              <a:t>Comments on faculty seminars in </a:t>
            </a:r>
            <a:r>
              <a:rPr lang="en-US" sz="3200" b="1" dirty="0" smtClean="0"/>
              <a:t>WESEP </a:t>
            </a:r>
            <a:r>
              <a:rPr lang="en-US" sz="3200" b="1" dirty="0"/>
              <a:t>594</a:t>
            </a:r>
          </a:p>
        </p:txBody>
      </p:sp>
      <p:sp>
        <p:nvSpPr>
          <p:cNvPr id="4" name="Slide Number Placeholder 3"/>
          <p:cNvSpPr>
            <a:spLocks noGrp="1"/>
          </p:cNvSpPr>
          <p:nvPr>
            <p:ph type="sldNum" sz="quarter" idx="12"/>
          </p:nvPr>
        </p:nvSpPr>
        <p:spPr/>
        <p:txBody>
          <a:bodyPr/>
          <a:lstStyle/>
          <a:p>
            <a:fld id="{72F737B2-2E08-49DC-A6FF-38B9E078FB4D}" type="slidenum">
              <a:rPr lang="en-US" smtClean="0"/>
              <a:t>5</a:t>
            </a:fld>
            <a:endParaRPr lang="en-US" dirty="0"/>
          </a:p>
        </p:txBody>
      </p:sp>
      <p:sp>
        <p:nvSpPr>
          <p:cNvPr id="5" name="TextBox 4"/>
          <p:cNvSpPr txBox="1"/>
          <p:nvPr/>
        </p:nvSpPr>
        <p:spPr>
          <a:xfrm>
            <a:off x="76200" y="603706"/>
            <a:ext cx="9067800" cy="5016758"/>
          </a:xfrm>
          <a:prstGeom prst="rect">
            <a:avLst/>
          </a:prstGeom>
          <a:noFill/>
        </p:spPr>
        <p:txBody>
          <a:bodyPr wrap="square" rtlCol="0">
            <a:spAutoFit/>
          </a:bodyPr>
          <a:lstStyle/>
          <a:p>
            <a:pPr lvl="0"/>
            <a:r>
              <a:rPr lang="en-US" sz="2000" dirty="0" smtClean="0"/>
              <a:t>The </a:t>
            </a:r>
            <a:r>
              <a:rPr lang="en-US" sz="2000" dirty="0"/>
              <a:t>objective of this is to help the student broaden their cognitive approaches: </a:t>
            </a:r>
          </a:p>
          <a:p>
            <a:pPr lvl="0"/>
            <a:r>
              <a:rPr lang="en-US" sz="2000" dirty="0"/>
              <a:t>Seasoned researchers provide lectures on how they “do” research, and </a:t>
            </a:r>
          </a:p>
          <a:p>
            <a:pPr lvl="0"/>
            <a:r>
              <a:rPr lang="en-US" sz="2000" dirty="0"/>
              <a:t>how they think while doing it, addressing, for example, some of the following </a:t>
            </a:r>
            <a:r>
              <a:rPr lang="en-US" sz="2000" dirty="0" smtClean="0"/>
              <a:t>questions…</a:t>
            </a:r>
            <a:endParaRPr lang="en-US" sz="2000" dirty="0"/>
          </a:p>
          <a:p>
            <a:pPr marL="514350" lvl="0" indent="-514350">
              <a:buFont typeface="+mj-lt"/>
              <a:buAutoNum type="arabicPeriod"/>
            </a:pPr>
            <a:r>
              <a:rPr lang="en-US" sz="2000" dirty="0"/>
              <a:t>How do we become aware of the problems we work on? </a:t>
            </a:r>
          </a:p>
          <a:p>
            <a:pPr marL="514350" lvl="0" indent="-514350">
              <a:buFont typeface="+mj-lt"/>
              <a:buAutoNum type="arabicPeriod"/>
            </a:pPr>
            <a:r>
              <a:rPr lang="en-US" sz="2000" dirty="0"/>
              <a:t>What are the attributes of a “good research problem”? </a:t>
            </a:r>
          </a:p>
          <a:p>
            <a:pPr marL="514350" lvl="0" indent="-514350">
              <a:buFont typeface="+mj-lt"/>
              <a:buAutoNum type="arabicPeriod"/>
            </a:pPr>
            <a:r>
              <a:rPr lang="en-US" sz="2000" dirty="0"/>
              <a:t>To what extent can research be planned?</a:t>
            </a:r>
          </a:p>
          <a:p>
            <a:pPr marL="514350" lvl="0" indent="-514350">
              <a:buFont typeface="+mj-lt"/>
              <a:buAutoNum type="arabicPeriod"/>
            </a:pPr>
            <a:r>
              <a:rPr lang="en-US" sz="2000" dirty="0"/>
              <a:t>What is the interplay between creativity and literature review? </a:t>
            </a:r>
          </a:p>
          <a:p>
            <a:pPr marL="514350" lvl="0" indent="-514350">
              <a:buFont typeface="+mj-lt"/>
              <a:buAutoNum type="arabicPeriod"/>
            </a:pPr>
            <a:r>
              <a:rPr lang="en-US" sz="2000" dirty="0"/>
              <a:t>What is the desired “end-product” of a research project (paper? “contribution”? patent? technology transfer? impact? Graduated student?); how in the research process does choice of “end-product” affect what happens?</a:t>
            </a:r>
          </a:p>
          <a:p>
            <a:pPr marL="514350" lvl="0" indent="-514350">
              <a:buFont typeface="+mj-lt"/>
              <a:buAutoNum type="arabicPeriod"/>
            </a:pPr>
            <a:r>
              <a:rPr lang="en-US" sz="2000" dirty="0"/>
              <a:t>When does bottom-up and top-down thinking yield their greatest potential? </a:t>
            </a:r>
          </a:p>
          <a:p>
            <a:pPr marL="514350" lvl="0" indent="-514350">
              <a:buFont typeface="+mj-lt"/>
              <a:buAutoNum type="arabicPeriod"/>
            </a:pPr>
            <a:r>
              <a:rPr lang="en-US" sz="2000" dirty="0"/>
              <a:t>How are solution approaches identified? </a:t>
            </a:r>
          </a:p>
          <a:p>
            <a:pPr marL="514350" lvl="0" indent="-514350">
              <a:buFont typeface="+mj-lt"/>
              <a:buAutoNum type="arabicPeriod"/>
            </a:pPr>
            <a:r>
              <a:rPr lang="en-US" sz="2000" dirty="0"/>
              <a:t>What constitutes acceptable evidence that a problem is indeed solved?</a:t>
            </a:r>
          </a:p>
          <a:p>
            <a:pPr marL="514350" lvl="0" indent="-514350">
              <a:buFont typeface="+mj-lt"/>
              <a:buAutoNum type="arabicPeriod"/>
            </a:pPr>
            <a:r>
              <a:rPr lang="en-US" sz="2000" dirty="0"/>
              <a:t>What organizational structures and modes of human interaction are effective in facilitating research</a:t>
            </a:r>
            <a:r>
              <a:rPr lang="en-US" sz="2000" dirty="0" smtClean="0"/>
              <a:t>?</a:t>
            </a:r>
            <a:endParaRPr lang="en-US" sz="2000" dirty="0"/>
          </a:p>
        </p:txBody>
      </p:sp>
    </p:spTree>
    <p:extLst>
      <p:ext uri="{BB962C8B-B14F-4D97-AF65-F5344CB8AC3E}">
        <p14:creationId xmlns:p14="http://schemas.microsoft.com/office/powerpoint/2010/main" val="1599125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92162"/>
          </a:xfrm>
        </p:spPr>
        <p:txBody>
          <a:bodyPr>
            <a:normAutofit/>
          </a:bodyPr>
          <a:lstStyle/>
          <a:p>
            <a:pPr marL="514350" indent="-514350"/>
            <a:r>
              <a:rPr lang="en-US" sz="3600" b="1" dirty="0"/>
              <a:t>Comments on industry lectures in WESEP 594</a:t>
            </a:r>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6</a:t>
            </a:fld>
            <a:endParaRPr lang="en-US" dirty="0"/>
          </a:p>
        </p:txBody>
      </p:sp>
      <p:pic>
        <p:nvPicPr>
          <p:cNvPr id="5" name="Picture 4"/>
          <p:cNvPicPr/>
          <p:nvPr/>
        </p:nvPicPr>
        <p:blipFill>
          <a:blip r:embed="rId2" cstate="print"/>
          <a:srcRect/>
          <a:stretch>
            <a:fillRect/>
          </a:stretch>
        </p:blipFill>
        <p:spPr bwMode="auto">
          <a:xfrm>
            <a:off x="0" y="2217102"/>
            <a:ext cx="6505575" cy="3810000"/>
          </a:xfrm>
          <a:prstGeom prst="rect">
            <a:avLst/>
          </a:prstGeom>
          <a:noFill/>
          <a:ln w="9525">
            <a:noFill/>
            <a:miter lim="800000"/>
            <a:headEnd/>
            <a:tailEnd/>
          </a:ln>
        </p:spPr>
      </p:pic>
      <p:sp>
        <p:nvSpPr>
          <p:cNvPr id="3" name="TextBox 2"/>
          <p:cNvSpPr txBox="1"/>
          <p:nvPr/>
        </p:nvSpPr>
        <p:spPr>
          <a:xfrm>
            <a:off x="6505575" y="1447800"/>
            <a:ext cx="2562225" cy="5355312"/>
          </a:xfrm>
          <a:prstGeom prst="rect">
            <a:avLst/>
          </a:prstGeom>
          <a:noFill/>
        </p:spPr>
        <p:txBody>
          <a:bodyPr wrap="square" rtlCol="0">
            <a:spAutoFit/>
          </a:bodyPr>
          <a:lstStyle/>
          <a:p>
            <a:r>
              <a:rPr lang="en-US" sz="1700" b="1" u="sng" dirty="0" smtClean="0"/>
              <a:t>Possibilities</a:t>
            </a:r>
            <a:r>
              <a:rPr lang="en-US" sz="1700" b="1" dirty="0" smtClean="0"/>
              <a:t>:</a:t>
            </a:r>
          </a:p>
          <a:p>
            <a:endParaRPr lang="en-US" sz="1700" b="1" dirty="0"/>
          </a:p>
          <a:p>
            <a:r>
              <a:rPr lang="en-US" sz="1700" b="1" dirty="0" smtClean="0"/>
              <a:t>Wayne </a:t>
            </a:r>
            <a:r>
              <a:rPr lang="en-US" sz="1700" b="1" dirty="0" err="1" smtClean="0"/>
              <a:t>Galli</a:t>
            </a:r>
            <a:r>
              <a:rPr lang="en-US" sz="1700" b="1" dirty="0" smtClean="0"/>
              <a:t>, Clean-Line Energy Partners</a:t>
            </a:r>
          </a:p>
          <a:p>
            <a:endParaRPr lang="en-US" sz="1700" b="1" dirty="0" smtClean="0"/>
          </a:p>
          <a:p>
            <a:r>
              <a:rPr lang="en-US" sz="1700" b="1" dirty="0"/>
              <a:t>M</a:t>
            </a:r>
            <a:r>
              <a:rPr lang="en-US" sz="1700" b="1" dirty="0" smtClean="0"/>
              <a:t>anager </a:t>
            </a:r>
            <a:r>
              <a:rPr lang="en-US" sz="1700" b="1" dirty="0"/>
              <a:t>of GE WT aero blade design team </a:t>
            </a:r>
            <a:endParaRPr lang="en-US" sz="1700" b="1" dirty="0" smtClean="0"/>
          </a:p>
          <a:p>
            <a:endParaRPr lang="en-US" sz="1700" b="1" dirty="0"/>
          </a:p>
          <a:p>
            <a:r>
              <a:rPr lang="en-US" sz="1700" b="1" dirty="0" err="1" smtClean="0"/>
              <a:t>Parveen</a:t>
            </a:r>
            <a:r>
              <a:rPr lang="en-US" sz="1700" b="1" dirty="0" smtClean="0"/>
              <a:t> </a:t>
            </a:r>
            <a:r>
              <a:rPr lang="en-US" sz="1700" b="1" dirty="0" err="1" smtClean="0"/>
              <a:t>Baig</a:t>
            </a:r>
            <a:r>
              <a:rPr lang="en-US" sz="1700" b="1" dirty="0" smtClean="0"/>
              <a:t>, engineer for Iowa Utility Board</a:t>
            </a:r>
          </a:p>
          <a:p>
            <a:endParaRPr lang="en-US" sz="1700" b="1" dirty="0"/>
          </a:p>
          <a:p>
            <a:r>
              <a:rPr lang="en-US" sz="1700" b="1" dirty="0" smtClean="0"/>
              <a:t>Bruce Gamble, Chief Engineer, American Superconductor</a:t>
            </a:r>
          </a:p>
          <a:p>
            <a:endParaRPr lang="en-US" sz="1700" b="1" dirty="0"/>
          </a:p>
          <a:p>
            <a:r>
              <a:rPr lang="en-US" sz="1700" b="1" dirty="0" smtClean="0"/>
              <a:t>Robert Duckworth, Oak Ridge National Lab</a:t>
            </a:r>
          </a:p>
          <a:p>
            <a:endParaRPr lang="en-US" sz="1700" b="1" dirty="0"/>
          </a:p>
          <a:p>
            <a:r>
              <a:rPr lang="en-US" sz="1700" b="1" dirty="0" smtClean="0"/>
              <a:t>Jonathan Lynch, Northern Power</a:t>
            </a:r>
            <a:endParaRPr lang="en-US" sz="1700" b="1" dirty="0"/>
          </a:p>
        </p:txBody>
      </p:sp>
      <p:sp>
        <p:nvSpPr>
          <p:cNvPr id="6" name="Oval 5"/>
          <p:cNvSpPr/>
          <p:nvPr/>
        </p:nvSpPr>
        <p:spPr>
          <a:xfrm>
            <a:off x="6400800" y="1753314"/>
            <a:ext cx="2638425" cy="932498"/>
          </a:xfrm>
          <a:prstGeom prst="ellipse">
            <a:avLst/>
          </a:prstGeom>
          <a:no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00800" y="2572702"/>
            <a:ext cx="2638425" cy="932498"/>
          </a:xfrm>
          <a:prstGeom prst="ellipse">
            <a:avLst/>
          </a:prstGeom>
          <a:noFill/>
          <a:ln>
            <a:solidFill>
              <a:schemeClr val="tx1"/>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8477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Your presentations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7</a:t>
            </a:fld>
            <a:endParaRPr lang="en-US" dirty="0"/>
          </a:p>
        </p:txBody>
      </p:sp>
      <p:sp>
        <p:nvSpPr>
          <p:cNvPr id="7" name="TextBox 6"/>
          <p:cNvSpPr txBox="1"/>
          <p:nvPr/>
        </p:nvSpPr>
        <p:spPr>
          <a:xfrm>
            <a:off x="0" y="985421"/>
            <a:ext cx="9067800" cy="4801314"/>
          </a:xfrm>
          <a:prstGeom prst="rect">
            <a:avLst/>
          </a:prstGeom>
          <a:noFill/>
        </p:spPr>
        <p:txBody>
          <a:bodyPr wrap="square" rtlCol="0">
            <a:spAutoFit/>
          </a:bodyPr>
          <a:lstStyle/>
          <a:p>
            <a:pPr marL="285750" lvl="0" indent="-285750">
              <a:buFont typeface="Arial" pitchFamily="34" charset="0"/>
              <a:buChar char="•"/>
            </a:pPr>
            <a:r>
              <a:rPr lang="en-US" sz="2400" dirty="0" smtClean="0"/>
              <a:t>Each student to provide presentation: two presenters per class </a:t>
            </a:r>
          </a:p>
          <a:p>
            <a:pPr marL="285750" lvl="0" indent="-285750">
              <a:buFont typeface="Arial" pitchFamily="34" charset="0"/>
              <a:buChar char="•"/>
            </a:pPr>
            <a:r>
              <a:rPr lang="en-US" sz="2400" dirty="0" smtClean="0"/>
              <a:t>Presentation should focus on their research: </a:t>
            </a:r>
          </a:p>
          <a:p>
            <a:pPr marL="742950" lvl="1" indent="-285750">
              <a:buFont typeface="Wingdings" pitchFamily="2" charset="2"/>
              <a:buChar char="è"/>
            </a:pPr>
            <a:r>
              <a:rPr lang="en-US" dirty="0" smtClean="0"/>
              <a:t>objective, motivation, your research plan, what you have done so far, what you will do</a:t>
            </a:r>
          </a:p>
          <a:p>
            <a:pPr marL="742950" lvl="1" indent="-285750">
              <a:buFont typeface="Wingdings" pitchFamily="2" charset="2"/>
              <a:buChar char="è"/>
            </a:pPr>
            <a:r>
              <a:rPr lang="en-US" dirty="0" smtClean="0"/>
              <a:t>Central, fundamental concepts underlying your work: TEACH US! </a:t>
            </a:r>
          </a:p>
          <a:p>
            <a:pPr lvl="1"/>
            <a:r>
              <a:rPr lang="en-US" dirty="0" smtClean="0">
                <a:sym typeface="Wingdings" pitchFamily="2" charset="2"/>
              </a:rPr>
              <a:t> </a:t>
            </a:r>
            <a:r>
              <a:rPr lang="en-US" dirty="0" smtClean="0"/>
              <a:t>relationships/connections to the work of other WESEP students</a:t>
            </a:r>
          </a:p>
          <a:p>
            <a:pPr marL="285750" lvl="0" indent="-285750">
              <a:buFont typeface="Arial" pitchFamily="34" charset="0"/>
              <a:buChar char="•"/>
            </a:pPr>
            <a:r>
              <a:rPr lang="en-US" sz="2400" dirty="0" smtClean="0"/>
              <a:t>Presenter selects technical paper; distributes 1 week in advance together with dissertation topic </a:t>
            </a:r>
          </a:p>
          <a:p>
            <a:pPr lvl="1"/>
            <a:r>
              <a:rPr lang="en-US" dirty="0" smtClean="0">
                <a:sym typeface="Wingdings" pitchFamily="2" charset="2"/>
              </a:rPr>
              <a:t>Paper to provide foundational background for important element(s) of the </a:t>
            </a:r>
            <a:r>
              <a:rPr lang="en-US" dirty="0" err="1" smtClean="0">
                <a:sym typeface="Wingdings" pitchFamily="2" charset="2"/>
              </a:rPr>
              <a:t>disst</a:t>
            </a:r>
            <a:r>
              <a:rPr lang="en-US" dirty="0" smtClean="0">
                <a:sym typeface="Wingdings" pitchFamily="2" charset="2"/>
              </a:rPr>
              <a:t> topic</a:t>
            </a:r>
          </a:p>
          <a:p>
            <a:pPr lvl="1"/>
            <a:r>
              <a:rPr lang="en-US" dirty="0" smtClean="0">
                <a:sym typeface="Wingdings" pitchFamily="2" charset="2"/>
              </a:rPr>
              <a:t>All WESEP 594 students to read paper to gain background and prepare for seminar</a:t>
            </a:r>
            <a:endParaRPr lang="en-US" dirty="0" smtClean="0"/>
          </a:p>
          <a:p>
            <a:pPr marL="285750" lvl="0" indent="-285750">
              <a:buFont typeface="Arial" pitchFamily="34" charset="0"/>
              <a:buChar char="•"/>
            </a:pPr>
            <a:r>
              <a:rPr lang="en-US" sz="2400" dirty="0" smtClean="0"/>
              <a:t>Each presenter has 20 min + 5 min Q&amp;A</a:t>
            </a:r>
          </a:p>
          <a:p>
            <a:pPr marL="285750" lvl="0" indent="-285750">
              <a:buFont typeface="Arial" pitchFamily="34" charset="0"/>
              <a:buChar char="•"/>
            </a:pPr>
            <a:r>
              <a:rPr lang="en-US" sz="2400" dirty="0"/>
              <a:t>R</a:t>
            </a:r>
            <a:r>
              <a:rPr lang="en-US" sz="2400" dirty="0" smtClean="0"/>
              <a:t>est of the class provides “Response” (&lt; 1 </a:t>
            </a:r>
            <a:r>
              <a:rPr lang="en-US" sz="2400" dirty="0" err="1" smtClean="0"/>
              <a:t>pg</a:t>
            </a:r>
            <a:r>
              <a:rPr lang="en-US" sz="2400" dirty="0" smtClean="0"/>
              <a:t>) by end of class:</a:t>
            </a:r>
          </a:p>
          <a:p>
            <a:pPr marL="742950" lvl="1" indent="-285750">
              <a:buFont typeface="Wingdings" pitchFamily="2" charset="2"/>
              <a:buChar char="è"/>
            </a:pPr>
            <a:r>
              <a:rPr lang="en-US" dirty="0">
                <a:sym typeface="Wingdings" pitchFamily="2" charset="2"/>
              </a:rPr>
              <a:t>How does the work relate (or could relate) to my own </a:t>
            </a:r>
            <a:r>
              <a:rPr lang="en-US" dirty="0" err="1">
                <a:sym typeface="Wingdings" pitchFamily="2" charset="2"/>
              </a:rPr>
              <a:t>disst</a:t>
            </a:r>
            <a:r>
              <a:rPr lang="en-US" dirty="0">
                <a:sym typeface="Wingdings" pitchFamily="2" charset="2"/>
              </a:rPr>
              <a:t> work?</a:t>
            </a:r>
          </a:p>
          <a:p>
            <a:pPr marL="742950" lvl="1" indent="-285750">
              <a:buFont typeface="Wingdings" pitchFamily="2" charset="2"/>
              <a:buChar char="è"/>
            </a:pPr>
            <a:r>
              <a:rPr lang="en-US" dirty="0">
                <a:sym typeface="Wingdings" pitchFamily="2" charset="2"/>
              </a:rPr>
              <a:t>How does the work relate (or could relate) to the </a:t>
            </a:r>
            <a:r>
              <a:rPr lang="en-US" dirty="0" err="1">
                <a:sym typeface="Wingdings" pitchFamily="2" charset="2"/>
              </a:rPr>
              <a:t>disst</a:t>
            </a:r>
            <a:r>
              <a:rPr lang="en-US" dirty="0">
                <a:sym typeface="Wingdings" pitchFamily="2" charset="2"/>
              </a:rPr>
              <a:t> work of other WESEP students?</a:t>
            </a:r>
            <a:endParaRPr lang="en-US" dirty="0"/>
          </a:p>
          <a:p>
            <a:pPr marL="742950" lvl="1" indent="-285750">
              <a:buFont typeface="Wingdings" pitchFamily="2" charset="2"/>
              <a:buChar char="è"/>
            </a:pPr>
            <a:r>
              <a:rPr lang="en-US" dirty="0" smtClean="0">
                <a:sym typeface="Wingdings" pitchFamily="2" charset="2"/>
              </a:rPr>
              <a:t>What are the strengths of this research?</a:t>
            </a:r>
          </a:p>
          <a:p>
            <a:pPr marL="742950" lvl="1" indent="-285750">
              <a:buFont typeface="Wingdings" pitchFamily="2" charset="2"/>
              <a:buChar char="è"/>
            </a:pPr>
            <a:r>
              <a:rPr lang="en-US" dirty="0" smtClean="0">
                <a:sym typeface="Wingdings" pitchFamily="2" charset="2"/>
              </a:rPr>
              <a:t>How could the research be enriched/improved?</a:t>
            </a:r>
          </a:p>
        </p:txBody>
      </p:sp>
      <p:sp>
        <p:nvSpPr>
          <p:cNvPr id="5" name="TextBox 4"/>
          <p:cNvSpPr txBox="1"/>
          <p:nvPr/>
        </p:nvSpPr>
        <p:spPr>
          <a:xfrm>
            <a:off x="2133600" y="5867400"/>
            <a:ext cx="4381500" cy="646331"/>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Show your advisor your slides</a:t>
            </a:r>
          </a:p>
          <a:p>
            <a:pPr marL="285750" indent="-285750">
              <a:buFont typeface="Arial" panose="020B0604020202020204" pitchFamily="34" charset="0"/>
              <a:buChar char="•"/>
            </a:pPr>
            <a:r>
              <a:rPr lang="en-US" b="1" dirty="0" smtClean="0"/>
              <a:t>Invite your advisor to attend</a:t>
            </a:r>
            <a:endParaRPr lang="en-US" b="1" dirty="0"/>
          </a:p>
        </p:txBody>
      </p:sp>
    </p:spTree>
    <p:extLst>
      <p:ext uri="{BB962C8B-B14F-4D97-AF65-F5344CB8AC3E}">
        <p14:creationId xmlns:p14="http://schemas.microsoft.com/office/powerpoint/2010/main" val="169801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Your summer plans</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8</a:t>
            </a:fld>
            <a:endParaRPr lang="en-US" dirty="0"/>
          </a:p>
        </p:txBody>
      </p:sp>
      <p:sp>
        <p:nvSpPr>
          <p:cNvPr id="7" name="TextBox 6"/>
          <p:cNvSpPr txBox="1"/>
          <p:nvPr/>
        </p:nvSpPr>
        <p:spPr>
          <a:xfrm>
            <a:off x="188686" y="838200"/>
            <a:ext cx="8915400" cy="5262979"/>
          </a:xfrm>
          <a:prstGeom prst="rect">
            <a:avLst/>
          </a:prstGeom>
          <a:noFill/>
        </p:spPr>
        <p:txBody>
          <a:bodyPr wrap="square" rtlCol="0">
            <a:spAutoFit/>
          </a:bodyPr>
          <a:lstStyle/>
          <a:p>
            <a:pPr marL="514350" indent="-514350">
              <a:buFont typeface="+mj-lt"/>
              <a:buAutoNum type="arabicPeriod"/>
            </a:pPr>
            <a:r>
              <a:rPr lang="en-US" sz="2800" u="sng" dirty="0" smtClean="0"/>
              <a:t>Work on your research</a:t>
            </a:r>
            <a:r>
              <a:rPr lang="en-US" sz="2800" dirty="0" smtClean="0"/>
              <a:t>: may be the way to go for first year students (but there are no rules that it must be so)</a:t>
            </a:r>
          </a:p>
          <a:p>
            <a:pPr marL="514350" indent="-514350">
              <a:buFont typeface="+mj-lt"/>
              <a:buAutoNum type="arabicPeriod"/>
            </a:pPr>
            <a:r>
              <a:rPr lang="en-US" sz="2800" u="sng" dirty="0"/>
              <a:t>Go on an international </a:t>
            </a:r>
            <a:r>
              <a:rPr lang="en-US" sz="2800" u="sng" dirty="0" smtClean="0"/>
              <a:t>experience</a:t>
            </a:r>
            <a:r>
              <a:rPr lang="en-US" sz="2800" dirty="0" smtClean="0"/>
              <a:t>: Can be extremely valuable if you identify the right organization. Might be less valuable if  you do not. It is an opportunity to establish relationships of value to you for the rest of your career. Do web search. Discuss with advisor. IGERT pays for this.</a:t>
            </a:r>
            <a:endParaRPr lang="en-US" sz="2800" dirty="0"/>
          </a:p>
          <a:p>
            <a:pPr marL="514350" indent="-514350">
              <a:buFont typeface="+mj-lt"/>
              <a:buAutoNum type="arabicPeriod"/>
            </a:pPr>
            <a:r>
              <a:rPr lang="en-US" sz="2800" u="sng" dirty="0" smtClean="0"/>
              <a:t>Get a summer internship</a:t>
            </a:r>
            <a:r>
              <a:rPr lang="en-US" sz="2800" dirty="0" smtClean="0"/>
              <a:t>: All of what is said in #2 is true here as well, except:</a:t>
            </a:r>
          </a:p>
          <a:p>
            <a:pPr marL="971550" lvl="1" indent="-514350">
              <a:buFont typeface="+mj-lt"/>
              <a:buAutoNum type="alphaLcPeriod"/>
            </a:pPr>
            <a:r>
              <a:rPr lang="en-US" sz="2800" dirty="0" smtClean="0"/>
              <a:t>IGERT does not pay for this; company should pay;</a:t>
            </a:r>
          </a:p>
          <a:p>
            <a:pPr marL="971550" lvl="1" indent="-514350">
              <a:buFont typeface="+mj-lt"/>
              <a:buAutoNum type="alphaLcPeriod"/>
            </a:pPr>
            <a:r>
              <a:rPr lang="en-US" sz="2800" dirty="0" smtClean="0"/>
              <a:t>Helps to establish </a:t>
            </a:r>
            <a:r>
              <a:rPr lang="en-US" sz="2800" u="sng" dirty="0" smtClean="0"/>
              <a:t>Engagement</a:t>
            </a:r>
            <a:r>
              <a:rPr lang="en-US" sz="2800" dirty="0" smtClean="0"/>
              <a:t>.</a:t>
            </a:r>
          </a:p>
        </p:txBody>
      </p:sp>
    </p:spTree>
    <p:extLst>
      <p:ext uri="{BB962C8B-B14F-4D97-AF65-F5344CB8AC3E}">
        <p14:creationId xmlns:p14="http://schemas.microsoft.com/office/powerpoint/2010/main" val="1148980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pPr marL="342900" lvl="0" indent="-342900"/>
            <a:r>
              <a:rPr lang="en-US" dirty="0" smtClean="0"/>
              <a:t>Industry Engagement</a:t>
            </a:r>
            <a:endParaRPr lang="en-US" dirty="0"/>
          </a:p>
        </p:txBody>
      </p:sp>
      <p:sp>
        <p:nvSpPr>
          <p:cNvPr id="4" name="Slide Number Placeholder 3"/>
          <p:cNvSpPr>
            <a:spLocks noGrp="1"/>
          </p:cNvSpPr>
          <p:nvPr>
            <p:ph type="sldNum" sz="quarter" idx="12"/>
          </p:nvPr>
        </p:nvSpPr>
        <p:spPr>
          <a:xfrm>
            <a:off x="6934200" y="6553200"/>
            <a:ext cx="2133600" cy="365125"/>
          </a:xfrm>
        </p:spPr>
        <p:txBody>
          <a:bodyPr/>
          <a:lstStyle/>
          <a:p>
            <a:fld id="{72F737B2-2E08-49DC-A6FF-38B9E078FB4D}" type="slidenum">
              <a:rPr lang="en-US" smtClean="0"/>
              <a:t>9</a:t>
            </a:fld>
            <a:endParaRPr lang="en-US" dirty="0"/>
          </a:p>
        </p:txBody>
      </p:sp>
      <p:sp>
        <p:nvSpPr>
          <p:cNvPr id="7" name="TextBox 6"/>
          <p:cNvSpPr txBox="1"/>
          <p:nvPr/>
        </p:nvSpPr>
        <p:spPr>
          <a:xfrm>
            <a:off x="188686" y="838200"/>
            <a:ext cx="8915400" cy="6124754"/>
          </a:xfrm>
          <a:prstGeom prst="rect">
            <a:avLst/>
          </a:prstGeom>
          <a:noFill/>
        </p:spPr>
        <p:txBody>
          <a:bodyPr wrap="square" rtlCol="0">
            <a:spAutoFit/>
          </a:bodyPr>
          <a:lstStyle/>
          <a:p>
            <a:r>
              <a:rPr lang="en-US" sz="2800" dirty="0"/>
              <a:t>We will strongly encourage such involvement to include serving as advisors via quarterly conference calls where the faculty and student researchers provide a 30 minute overview of their progress, and advisors provide feedback. This would serve as an initial step towards further collaboration, to include:</a:t>
            </a:r>
          </a:p>
          <a:p>
            <a:pPr marL="457200" lvl="0" indent="-457200">
              <a:buFont typeface="Arial" panose="020B0604020202020204" pitchFamily="34" charset="0"/>
              <a:buChar char="•"/>
            </a:pPr>
            <a:r>
              <a:rPr lang="en-US" sz="2800" dirty="0"/>
              <a:t>Student internships on-site with the industry organization;</a:t>
            </a:r>
          </a:p>
          <a:p>
            <a:pPr marL="457200" lvl="0" indent="-457200">
              <a:buFont typeface="Arial" panose="020B0604020202020204" pitchFamily="34" charset="0"/>
              <a:buChar char="•"/>
            </a:pPr>
            <a:r>
              <a:rPr lang="en-US" sz="2800" dirty="0"/>
              <a:t>Future funding of our work on the part of the PAB member; </a:t>
            </a:r>
          </a:p>
          <a:p>
            <a:pPr marL="457200" lvl="0" indent="-457200">
              <a:buFont typeface="Arial" panose="020B0604020202020204" pitchFamily="34" charset="0"/>
              <a:buChar char="•"/>
            </a:pPr>
            <a:r>
              <a:rPr lang="en-US" sz="2800" dirty="0"/>
              <a:t>Future joint efforts to obtain funding from state or federal agencies; </a:t>
            </a:r>
          </a:p>
          <a:p>
            <a:pPr marL="457200" lvl="0" indent="-457200">
              <a:buFont typeface="Arial" panose="020B0604020202020204" pitchFamily="34" charset="0"/>
              <a:buChar char="•"/>
            </a:pPr>
            <a:r>
              <a:rPr lang="en-US" sz="2800" dirty="0"/>
              <a:t>Support of a</a:t>
            </a:r>
            <a:r>
              <a:rPr lang="en-US" sz="2800" dirty="0" smtClean="0"/>
              <a:t> </a:t>
            </a:r>
            <a:r>
              <a:rPr lang="en-US" sz="2800" dirty="0"/>
              <a:t>university center, </a:t>
            </a:r>
            <a:r>
              <a:rPr lang="en-US" sz="2800" dirty="0" smtClean="0"/>
              <a:t>an </a:t>
            </a:r>
            <a:r>
              <a:rPr lang="en-US" sz="2800" dirty="0"/>
              <a:t>ISU Wind Energy Laboratory, and ultimately </a:t>
            </a:r>
            <a:r>
              <a:rPr lang="en-US" sz="2800" dirty="0" smtClean="0"/>
              <a:t>an NSF center </a:t>
            </a:r>
            <a:r>
              <a:rPr lang="en-US" sz="2800" dirty="0"/>
              <a:t>proposal</a:t>
            </a:r>
          </a:p>
        </p:txBody>
      </p:sp>
    </p:spTree>
    <p:extLst>
      <p:ext uri="{BB962C8B-B14F-4D97-AF65-F5344CB8AC3E}">
        <p14:creationId xmlns:p14="http://schemas.microsoft.com/office/powerpoint/2010/main" val="574927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headEnd type="none" w="med" len="med"/>
          <a:tailEnd type="triangle"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13757</TotalTime>
  <Words>1205</Words>
  <Application>Microsoft Office PowerPoint</Application>
  <PresentationFormat>On-screen Show (4:3)</PresentationFormat>
  <Paragraphs>119</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Wind Energy Science, Engineering, and Policy (WESEP) Real-Time Research Seminar (RTRS) Discussion Questions Spring Semester, 2014</vt:lpstr>
      <vt:lpstr>Overview</vt:lpstr>
      <vt:lpstr>Remaining schedule for WESEP 594</vt:lpstr>
      <vt:lpstr>Comments on faculty seminars in WESEP 594</vt:lpstr>
      <vt:lpstr>Comments on faculty seminars in WESEP 594</vt:lpstr>
      <vt:lpstr>Comments on industry lectures in WESEP 594</vt:lpstr>
      <vt:lpstr>Your presentations</vt:lpstr>
      <vt:lpstr>Your summer plans</vt:lpstr>
      <vt:lpstr>Industry Engagement</vt:lpstr>
      <vt:lpstr>Industry Engagement</vt:lpstr>
      <vt:lpstr>Industry Engagement</vt:lpstr>
      <vt:lpstr>Industry Engagement</vt:lpstr>
      <vt:lpstr>Your Research</vt:lpstr>
      <vt:lpstr>Open discussion</vt:lpstr>
    </vt:vector>
  </TitlesOfParts>
  <Company>Iowa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WESEP Faculty Meeting</dc:title>
  <dc:creator>McCalley, James D [E CPE]</dc:creator>
  <cp:lastModifiedBy>McCalley, James D [E CPE]</cp:lastModifiedBy>
  <cp:revision>147</cp:revision>
  <dcterms:created xsi:type="dcterms:W3CDTF">2011-11-15T12:29:19Z</dcterms:created>
  <dcterms:modified xsi:type="dcterms:W3CDTF">2014-02-13T21:46:05Z</dcterms:modified>
</cp:coreProperties>
</file>