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256" r:id="rId2"/>
    <p:sldId id="303" r:id="rId3"/>
    <p:sldId id="290" r:id="rId4"/>
    <p:sldId id="260" r:id="rId5"/>
    <p:sldId id="263" r:id="rId6"/>
    <p:sldId id="289" r:id="rId7"/>
    <p:sldId id="305" r:id="rId8"/>
    <p:sldId id="265" r:id="rId9"/>
    <p:sldId id="267" r:id="rId10"/>
    <p:sldId id="315" r:id="rId11"/>
    <p:sldId id="266" r:id="rId12"/>
    <p:sldId id="297" r:id="rId13"/>
    <p:sldId id="268" r:id="rId14"/>
    <p:sldId id="271" r:id="rId15"/>
    <p:sldId id="284" r:id="rId16"/>
    <p:sldId id="277" r:id="rId17"/>
    <p:sldId id="274" r:id="rId18"/>
    <p:sldId id="296" r:id="rId19"/>
    <p:sldId id="276" r:id="rId20"/>
    <p:sldId id="275" r:id="rId21"/>
    <p:sldId id="310" r:id="rId22"/>
    <p:sldId id="279" r:id="rId23"/>
    <p:sldId id="278" r:id="rId24"/>
    <p:sldId id="269" r:id="rId25"/>
    <p:sldId id="286" r:id="rId26"/>
    <p:sldId id="285" r:id="rId27"/>
    <p:sldId id="292" r:id="rId28"/>
    <p:sldId id="293" r:id="rId29"/>
    <p:sldId id="294" r:id="rId30"/>
    <p:sldId id="295" r:id="rId31"/>
    <p:sldId id="312" r:id="rId32"/>
    <p:sldId id="313" r:id="rId33"/>
    <p:sldId id="298" r:id="rId34"/>
    <p:sldId id="308" r:id="rId35"/>
    <p:sldId id="270" r:id="rId36"/>
    <p:sldId id="309" r:id="rId37"/>
    <p:sldId id="302" r:id="rId38"/>
    <p:sldId id="287" r:id="rId39"/>
    <p:sldId id="288" r:id="rId40"/>
    <p:sldId id="301" r:id="rId41"/>
    <p:sldId id="314" r:id="rId42"/>
    <p:sldId id="304" r:id="rId43"/>
    <p:sldId id="306" r:id="rId44"/>
    <p:sldId id="311" r:id="rId45"/>
    <p:sldId id="30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86604" autoAdjust="0"/>
  </p:normalViewPr>
  <p:slideViewPr>
    <p:cSldViewPr>
      <p:cViewPr>
        <p:scale>
          <a:sx n="78" d="100"/>
          <a:sy n="78" d="100"/>
        </p:scale>
        <p:origin x="-450" y="-102"/>
      </p:cViewPr>
      <p:guideLst>
        <p:guide orient="horz" pos="2160"/>
        <p:guide pos="2880"/>
      </p:guideLst>
    </p:cSldViewPr>
  </p:slideViewPr>
  <p:outlineViewPr>
    <p:cViewPr>
      <p:scale>
        <a:sx n="33" d="100"/>
        <a:sy n="33" d="100"/>
      </p:scale>
      <p:origin x="0" y="220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EDE198-0E4F-4106-ABA7-D260000E7CBE}" type="datetimeFigureOut">
              <a:rPr lang="en-US" smtClean="0"/>
              <a:pPr/>
              <a:t>10/4/2013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E5817B-CD28-4EA9-8409-E80C64BCEB09}" type="slidenum">
              <a:rPr lang="en-US" smtClean="0"/>
              <a:pPr/>
              <a:t>‹#›</a:t>
            </a:fld>
            <a:endParaRPr lang="en-US"/>
          </a:p>
        </p:txBody>
      </p:sp>
    </p:spTree>
    <p:extLst>
      <p:ext uri="{BB962C8B-B14F-4D97-AF65-F5344CB8AC3E}">
        <p14:creationId xmlns:p14="http://schemas.microsoft.com/office/powerpoint/2010/main" val="869937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4D3792-1F89-4980-9069-C316EE11C99E}" type="datetimeFigureOut">
              <a:rPr lang="en-US" smtClean="0"/>
              <a:pPr/>
              <a:t>10/4/2013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36840-00B8-4E93-9131-F70F2F2BFDFA}" type="slidenum">
              <a:rPr lang="en-US" smtClean="0"/>
              <a:pPr/>
              <a:t>‹#›</a:t>
            </a:fld>
            <a:endParaRPr lang="en-US"/>
          </a:p>
        </p:txBody>
      </p:sp>
    </p:spTree>
    <p:extLst>
      <p:ext uri="{BB962C8B-B14F-4D97-AF65-F5344CB8AC3E}">
        <p14:creationId xmlns:p14="http://schemas.microsoft.com/office/powerpoint/2010/main" val="482820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Deppe</a:t>
            </a:r>
            <a:r>
              <a:rPr lang="en-US" baseline="0" dirty="0" smtClean="0"/>
              <a:t> 2013:  neg. bias true for all PBL schemes for 12-18 hr. </a:t>
            </a:r>
            <a:r>
              <a:rPr lang="en-US" baseline="0" dirty="0" err="1" smtClean="0"/>
              <a:t>fcst</a:t>
            </a:r>
            <a:r>
              <a:rPr lang="en-US" baseline="0" dirty="0" smtClean="0"/>
              <a:t>. </a:t>
            </a:r>
            <a:r>
              <a:rPr lang="en-US" baseline="0" dirty="0" err="1" smtClean="0"/>
              <a:t>horiz</a:t>
            </a:r>
            <a:r>
              <a:rPr lang="en-US" baseline="0" dirty="0" smtClean="0"/>
              <a:t>. </a:t>
            </a:r>
          </a:p>
          <a:p>
            <a:r>
              <a:rPr lang="en-US" baseline="0" dirty="0" err="1" smtClean="0"/>
              <a:t>Deppe</a:t>
            </a:r>
            <a:r>
              <a:rPr lang="en-US" baseline="0" dirty="0" smtClean="0"/>
              <a:t> 2013:  positive </a:t>
            </a:r>
            <a:r>
              <a:rPr lang="en-US" baseline="0" dirty="0" err="1" smtClean="0"/>
              <a:t>verif</a:t>
            </a:r>
            <a:r>
              <a:rPr lang="en-US" baseline="0" dirty="0" smtClean="0"/>
              <a:t>. of ramp event if event occurred within 6 hrs. of time predicted by WRF</a:t>
            </a:r>
            <a:endParaRPr lang="en-US" dirty="0"/>
          </a:p>
        </p:txBody>
      </p:sp>
      <p:sp>
        <p:nvSpPr>
          <p:cNvPr id="4" name="Slide Number Placeholder 3"/>
          <p:cNvSpPr>
            <a:spLocks noGrp="1"/>
          </p:cNvSpPr>
          <p:nvPr>
            <p:ph type="sldNum" sz="quarter" idx="10"/>
          </p:nvPr>
        </p:nvSpPr>
        <p:spPr/>
        <p:txBody>
          <a:bodyPr/>
          <a:lstStyle/>
          <a:p>
            <a:fld id="{9A836840-00B8-4E93-9131-F70F2F2BFDFA}"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 approximations used</a:t>
            </a:r>
            <a:r>
              <a:rPr lang="en-US" baseline="0" dirty="0" smtClean="0"/>
              <a:t> to simplify the equations.</a:t>
            </a:r>
          </a:p>
          <a:p>
            <a:r>
              <a:rPr lang="en-US" baseline="0" dirty="0" smtClean="0"/>
              <a:t>Most </a:t>
            </a:r>
            <a:r>
              <a:rPr lang="en-US" baseline="0" dirty="0" err="1" smtClean="0"/>
              <a:t>appx</a:t>
            </a:r>
            <a:r>
              <a:rPr lang="en-US" baseline="0" dirty="0" smtClean="0"/>
              <a:t>. are not addressed in this immediate study, only sensitivities to coefficients.</a:t>
            </a:r>
          </a:p>
          <a:p>
            <a:r>
              <a:rPr lang="en-US" baseline="0" dirty="0" smtClean="0"/>
              <a:t>It is hoped to be able to investigate validity of </a:t>
            </a:r>
            <a:r>
              <a:rPr lang="en-US" baseline="0" dirty="0" err="1" smtClean="0"/>
              <a:t>appx</a:t>
            </a:r>
            <a:r>
              <a:rPr lang="en-US" baseline="0" dirty="0" smtClean="0"/>
              <a:t>. using LES (very </a:t>
            </a:r>
            <a:r>
              <a:rPr lang="en-US" baseline="0" smtClean="0"/>
              <a:t>small scale) runs.</a:t>
            </a:r>
            <a:endParaRPr lang="en-US"/>
          </a:p>
        </p:txBody>
      </p:sp>
      <p:sp>
        <p:nvSpPr>
          <p:cNvPr id="4" name="Slide Number Placeholder 3"/>
          <p:cNvSpPr>
            <a:spLocks noGrp="1"/>
          </p:cNvSpPr>
          <p:nvPr>
            <p:ph type="sldNum" sz="quarter" idx="10"/>
          </p:nvPr>
        </p:nvSpPr>
        <p:spPr/>
        <p:txBody>
          <a:bodyPr/>
          <a:lstStyle/>
          <a:p>
            <a:fld id="{9A836840-00B8-4E93-9131-F70F2F2BFDFA}"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836840-00B8-4E93-9131-F70F2F2BFDFA}"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836840-00B8-4E93-9131-F70F2F2BFDFA}" type="slidenum">
              <a:rPr lang="en-US" smtClean="0"/>
              <a:pPr/>
              <a:t>33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836840-00B8-4E93-9131-F70F2F2BFDFA}" type="slidenum">
              <a:rPr lang="en-US" smtClean="0"/>
              <a:pPr/>
              <a:t>34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Deppe</a:t>
            </a:r>
            <a:r>
              <a:rPr lang="en-US" baseline="0" dirty="0" smtClean="0"/>
              <a:t> 2013:  neg. bias true for all PBL schemes for 12-18 hr. </a:t>
            </a:r>
            <a:r>
              <a:rPr lang="en-US" baseline="0" dirty="0" err="1" smtClean="0"/>
              <a:t>fcst</a:t>
            </a:r>
            <a:r>
              <a:rPr lang="en-US" baseline="0" dirty="0" smtClean="0"/>
              <a:t>. </a:t>
            </a:r>
            <a:r>
              <a:rPr lang="en-US" baseline="0" dirty="0" err="1" smtClean="0"/>
              <a:t>horiz</a:t>
            </a:r>
            <a:r>
              <a:rPr lang="en-US" baseline="0" dirty="0" smtClean="0"/>
              <a:t>. </a:t>
            </a:r>
          </a:p>
          <a:p>
            <a:r>
              <a:rPr lang="en-US" baseline="0" dirty="0" err="1" smtClean="0"/>
              <a:t>Deppe</a:t>
            </a:r>
            <a:r>
              <a:rPr lang="en-US" baseline="0" dirty="0" smtClean="0"/>
              <a:t> 2013:  positive </a:t>
            </a:r>
            <a:r>
              <a:rPr lang="en-US" baseline="0" dirty="0" err="1" smtClean="0"/>
              <a:t>verif</a:t>
            </a:r>
            <a:r>
              <a:rPr lang="en-US" baseline="0" dirty="0" smtClean="0"/>
              <a:t>. of ramp event if event occurred within 6 hrs. of time predicted by WRF</a:t>
            </a:r>
            <a:endParaRPr lang="en-US" dirty="0"/>
          </a:p>
        </p:txBody>
      </p:sp>
      <p:sp>
        <p:nvSpPr>
          <p:cNvPr id="4" name="Slide Number Placeholder 3"/>
          <p:cNvSpPr>
            <a:spLocks noGrp="1"/>
          </p:cNvSpPr>
          <p:nvPr>
            <p:ph type="sldNum" sz="quarter" idx="10"/>
          </p:nvPr>
        </p:nvSpPr>
        <p:spPr/>
        <p:txBody>
          <a:bodyPr/>
          <a:lstStyle/>
          <a:p>
            <a:fld id="{9A836840-00B8-4E93-9131-F70F2F2BFDFA}" type="slidenum">
              <a:rPr lang="en-US" smtClean="0"/>
              <a:pPr/>
              <a:t>42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Deppe</a:t>
            </a:r>
            <a:r>
              <a:rPr lang="en-US" baseline="0" dirty="0" smtClean="0"/>
              <a:t> 2013:  neg. bias true for all PBL schemes for 12-18 hr. </a:t>
            </a:r>
            <a:r>
              <a:rPr lang="en-US" baseline="0" dirty="0" err="1" smtClean="0"/>
              <a:t>fcst</a:t>
            </a:r>
            <a:r>
              <a:rPr lang="en-US" baseline="0" dirty="0" smtClean="0"/>
              <a:t>. </a:t>
            </a:r>
            <a:r>
              <a:rPr lang="en-US" baseline="0" dirty="0" err="1" smtClean="0"/>
              <a:t>horiz</a:t>
            </a:r>
            <a:r>
              <a:rPr lang="en-US" baseline="0" dirty="0" smtClean="0"/>
              <a:t>. </a:t>
            </a:r>
          </a:p>
          <a:p>
            <a:r>
              <a:rPr lang="en-US" baseline="0" dirty="0" err="1" smtClean="0"/>
              <a:t>Deppe</a:t>
            </a:r>
            <a:r>
              <a:rPr lang="en-US" baseline="0" dirty="0" smtClean="0"/>
              <a:t> 2013:  positive </a:t>
            </a:r>
            <a:r>
              <a:rPr lang="en-US" baseline="0" dirty="0" err="1" smtClean="0"/>
              <a:t>verif</a:t>
            </a:r>
            <a:r>
              <a:rPr lang="en-US" baseline="0" dirty="0" smtClean="0"/>
              <a:t>. of ramp event if event occurred within 6 hrs. of time predicted by WRF</a:t>
            </a:r>
            <a:endParaRPr lang="en-US" dirty="0"/>
          </a:p>
        </p:txBody>
      </p:sp>
      <p:sp>
        <p:nvSpPr>
          <p:cNvPr id="4" name="Slide Number Placeholder 3"/>
          <p:cNvSpPr>
            <a:spLocks noGrp="1"/>
          </p:cNvSpPr>
          <p:nvPr>
            <p:ph type="sldNum" sz="quarter" idx="10"/>
          </p:nvPr>
        </p:nvSpPr>
        <p:spPr/>
        <p:txBody>
          <a:bodyPr/>
          <a:lstStyle/>
          <a:p>
            <a:fld id="{9A836840-00B8-4E93-9131-F70F2F2BFDFA}" type="slidenum">
              <a:rPr lang="en-US" smtClean="0"/>
              <a:pPr/>
              <a:t>43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 approx./assumptions in table form with a column indicating appropriate or </a:t>
            </a:r>
            <a:r>
              <a:rPr lang="en-US" smtClean="0"/>
              <a:t>not for SBL and/or LLJ cases.</a:t>
            </a:r>
            <a:endParaRPr lang="en-US" dirty="0"/>
          </a:p>
        </p:txBody>
      </p:sp>
      <p:sp>
        <p:nvSpPr>
          <p:cNvPr id="4" name="Slide Number Placeholder 3"/>
          <p:cNvSpPr>
            <a:spLocks noGrp="1"/>
          </p:cNvSpPr>
          <p:nvPr>
            <p:ph type="sldNum" sz="quarter" idx="10"/>
          </p:nvPr>
        </p:nvSpPr>
        <p:spPr/>
        <p:txBody>
          <a:bodyPr/>
          <a:lstStyle/>
          <a:p>
            <a:fld id="{9A836840-00B8-4E93-9131-F70F2F2BFDFA}"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size fits all”:  regardless of very</a:t>
            </a:r>
            <a:r>
              <a:rPr lang="en-US" baseline="0" dirty="0" smtClean="0"/>
              <a:t> different mechanisms that cause ramp events</a:t>
            </a:r>
          </a:p>
          <a:p>
            <a:endParaRPr lang="en-US" dirty="0"/>
          </a:p>
        </p:txBody>
      </p:sp>
      <p:sp>
        <p:nvSpPr>
          <p:cNvPr id="4" name="Slide Number Placeholder 3"/>
          <p:cNvSpPr>
            <a:spLocks noGrp="1"/>
          </p:cNvSpPr>
          <p:nvPr>
            <p:ph type="sldNum" sz="quarter" idx="10"/>
          </p:nvPr>
        </p:nvSpPr>
        <p:spPr/>
        <p:txBody>
          <a:bodyPr/>
          <a:lstStyle/>
          <a:p>
            <a:fld id="{9A836840-00B8-4E93-9131-F70F2F2BFDFA}"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836840-00B8-4E93-9131-F70F2F2BFDFA}"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836840-00B8-4E93-9131-F70F2F2BFDFA}"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836840-00B8-4E93-9131-F70F2F2BFDFA}"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836840-00B8-4E93-9131-F70F2F2BFDFA}"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Add:  </a:t>
            </a:r>
            <a:r>
              <a:rPr lang="en-US" dirty="0" err="1" smtClean="0">
                <a:solidFill>
                  <a:srgbClr val="FF0000"/>
                </a:solidFill>
              </a:rPr>
              <a:t>Eqs</a:t>
            </a:r>
            <a:r>
              <a:rPr lang="en-US" dirty="0" smtClean="0">
                <a:solidFill>
                  <a:srgbClr val="FF0000"/>
                </a:solidFill>
              </a:rPr>
              <a:t>.</a:t>
            </a:r>
            <a:r>
              <a:rPr lang="en-US" baseline="0" dirty="0" smtClean="0">
                <a:solidFill>
                  <a:srgbClr val="FF0000"/>
                </a:solidFill>
              </a:rPr>
              <a:t> are needed for ALL </a:t>
            </a:r>
            <a:r>
              <a:rPr lang="en-US" baseline="0" dirty="0" err="1" smtClean="0">
                <a:solidFill>
                  <a:srgbClr val="FF0000"/>
                </a:solidFill>
              </a:rPr>
              <a:t>turb</a:t>
            </a:r>
            <a:r>
              <a:rPr lang="en-US" baseline="0" dirty="0" smtClean="0">
                <a:solidFill>
                  <a:srgbClr val="FF0000"/>
                </a:solidFill>
              </a:rPr>
              <a:t>. energy terms:  </a:t>
            </a:r>
            <a:r>
              <a:rPr lang="en-US" baseline="0" dirty="0" err="1" smtClean="0">
                <a:solidFill>
                  <a:srgbClr val="FF0000"/>
                </a:solidFill>
              </a:rPr>
              <a:t>vw</a:t>
            </a:r>
            <a:r>
              <a:rPr lang="en-US" baseline="0" dirty="0" smtClean="0">
                <a:solidFill>
                  <a:srgbClr val="FF0000"/>
                </a:solidFill>
              </a:rPr>
              <a:t>, theta-w, u^2, v^2, etc.</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A836840-00B8-4E93-9131-F70F2F2BFDFA}"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Add:  </a:t>
            </a:r>
            <a:r>
              <a:rPr lang="en-US" dirty="0" err="1" smtClean="0">
                <a:solidFill>
                  <a:srgbClr val="FF0000"/>
                </a:solidFill>
              </a:rPr>
              <a:t>Eqs</a:t>
            </a:r>
            <a:r>
              <a:rPr lang="en-US" dirty="0" smtClean="0">
                <a:solidFill>
                  <a:srgbClr val="FF0000"/>
                </a:solidFill>
              </a:rPr>
              <a:t>.</a:t>
            </a:r>
            <a:r>
              <a:rPr lang="en-US" baseline="0" dirty="0" smtClean="0">
                <a:solidFill>
                  <a:srgbClr val="FF0000"/>
                </a:solidFill>
              </a:rPr>
              <a:t> are needed for ALL </a:t>
            </a:r>
            <a:r>
              <a:rPr lang="en-US" baseline="0" dirty="0" err="1" smtClean="0">
                <a:solidFill>
                  <a:srgbClr val="FF0000"/>
                </a:solidFill>
              </a:rPr>
              <a:t>turb</a:t>
            </a:r>
            <a:r>
              <a:rPr lang="en-US" baseline="0" dirty="0" smtClean="0">
                <a:solidFill>
                  <a:srgbClr val="FF0000"/>
                </a:solidFill>
              </a:rPr>
              <a:t>. energy terms:  </a:t>
            </a:r>
            <a:r>
              <a:rPr lang="en-US" baseline="0" dirty="0" err="1" smtClean="0">
                <a:solidFill>
                  <a:srgbClr val="FF0000"/>
                </a:solidFill>
              </a:rPr>
              <a:t>vw</a:t>
            </a:r>
            <a:r>
              <a:rPr lang="en-US" baseline="0" dirty="0" smtClean="0">
                <a:solidFill>
                  <a:srgbClr val="FF0000"/>
                </a:solidFill>
              </a:rPr>
              <a:t>, theta-w, u^2, v^2, etc.</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A836840-00B8-4E93-9131-F70F2F2BFDFA}"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836840-00B8-4E93-9131-F70F2F2BFDFA}"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50D14DC-86FA-483C-9EA5-F8168EF0A675}" type="datetimeFigureOut">
              <a:rPr lang="en-US" smtClean="0"/>
              <a:pPr/>
              <a:t>10/4/2013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596075A-CF68-4146-A28F-C5C4C8B60E32}"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0D14DC-86FA-483C-9EA5-F8168EF0A675}" type="datetimeFigureOut">
              <a:rPr lang="en-US" smtClean="0"/>
              <a:pPr/>
              <a:t>10/4/2013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96075A-CF68-4146-A28F-C5C4C8B60E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0D14DC-86FA-483C-9EA5-F8168EF0A675}" type="datetimeFigureOut">
              <a:rPr lang="en-US" smtClean="0"/>
              <a:pPr/>
              <a:t>10/4/2013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96075A-CF68-4146-A28F-C5C4C8B60E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0D14DC-86FA-483C-9EA5-F8168EF0A675}" type="datetimeFigureOut">
              <a:rPr lang="en-US" smtClean="0"/>
              <a:pPr/>
              <a:t>10/4/2013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96075A-CF68-4146-A28F-C5C4C8B60E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50D14DC-86FA-483C-9EA5-F8168EF0A675}" type="datetimeFigureOut">
              <a:rPr lang="en-US" smtClean="0"/>
              <a:pPr/>
              <a:t>10/4/2013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96075A-CF68-4146-A28F-C5C4C8B60E32}"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50D14DC-86FA-483C-9EA5-F8168EF0A675}" type="datetimeFigureOut">
              <a:rPr lang="en-US" smtClean="0"/>
              <a:pPr/>
              <a:t>10/4/2013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596075A-CF68-4146-A28F-C5C4C8B60E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50D14DC-86FA-483C-9EA5-F8168EF0A675}" type="datetimeFigureOut">
              <a:rPr lang="en-US" smtClean="0"/>
              <a:pPr/>
              <a:t>10/4/2013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596075A-CF68-4146-A28F-C5C4C8B60E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50D14DC-86FA-483C-9EA5-F8168EF0A675}" type="datetimeFigureOut">
              <a:rPr lang="en-US" smtClean="0"/>
              <a:pPr/>
              <a:t>10/4/2013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596075A-CF68-4146-A28F-C5C4C8B60E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50D14DC-86FA-483C-9EA5-F8168EF0A675}" type="datetimeFigureOut">
              <a:rPr lang="en-US" smtClean="0"/>
              <a:pPr/>
              <a:t>10/4/2013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596075A-CF68-4146-A28F-C5C4C8B60E32}"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50D14DC-86FA-483C-9EA5-F8168EF0A675}" type="datetimeFigureOut">
              <a:rPr lang="en-US" smtClean="0"/>
              <a:pPr/>
              <a:t>10/4/2013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596075A-CF68-4146-A28F-C5C4C8B60E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50D14DC-86FA-483C-9EA5-F8168EF0A675}" type="datetimeFigureOut">
              <a:rPr lang="en-US" smtClean="0"/>
              <a:pPr/>
              <a:t>10/4/2013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596075A-CF68-4146-A28F-C5C4C8B60E32}"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50D14DC-86FA-483C-9EA5-F8168EF0A675}" type="datetimeFigureOut">
              <a:rPr lang="en-US" smtClean="0"/>
              <a:pPr/>
              <a:t>10/4/2013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596075A-CF68-4146-A28F-C5C4C8B60E32}"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15.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png"/><Relationship Id="rId3" Type="http://schemas.openxmlformats.org/officeDocument/2006/relationships/image" Target="../media/image32.png"/><Relationship Id="rId7" Type="http://schemas.openxmlformats.org/officeDocument/2006/relationships/image" Target="../media/image41.png"/><Relationship Id="rId12" Type="http://schemas.openxmlformats.org/officeDocument/2006/relationships/image" Target="../media/image34.png"/><Relationship Id="rId17" Type="http://schemas.openxmlformats.org/officeDocument/2006/relationships/image" Target="../media/image49.png"/><Relationship Id="rId2" Type="http://schemas.openxmlformats.org/officeDocument/2006/relationships/notesSlide" Target="../notesSlides/notesSlide8.xm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5" Type="http://schemas.openxmlformats.org/officeDocument/2006/relationships/image" Target="../media/image47.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33.png"/><Relationship Id="rId1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0.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1.png"/><Relationship Id="rId9"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7.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45.png"/><Relationship Id="rId5" Type="http://schemas.openxmlformats.org/officeDocument/2006/relationships/image" Target="../media/image52.png"/><Relationship Id="rId10" Type="http://schemas.openxmlformats.org/officeDocument/2006/relationships/image" Target="../media/image43.png"/><Relationship Id="rId4" Type="http://schemas.openxmlformats.org/officeDocument/2006/relationships/image" Target="../media/image51.pn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1.emf"/><Relationship Id="rId4" Type="http://schemas.openxmlformats.org/officeDocument/2006/relationships/package" Target="../embeddings/Microsoft_Word_Document1.docx"/></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740898"/>
            <a:ext cx="7772400" cy="2688102"/>
          </a:xfrm>
        </p:spPr>
        <p:txBody>
          <a:bodyPr>
            <a:noAutofit/>
          </a:bodyPr>
          <a:lstStyle/>
          <a:p>
            <a:pPr algn="ctr"/>
            <a:r>
              <a:rPr lang="en-US" sz="3600" dirty="0" smtClean="0"/>
              <a:t>Modification of a Mesoscale Model Planetary Boundary Layer Parameterization Scheme for the Numerical Forecast of Wind Ramp Events within a Stable Boundary Layer</a:t>
            </a:r>
            <a:endParaRPr lang="en-US" sz="3600" dirty="0"/>
          </a:p>
        </p:txBody>
      </p:sp>
      <p:sp>
        <p:nvSpPr>
          <p:cNvPr id="3" name="Subtitle 2"/>
          <p:cNvSpPr>
            <a:spLocks noGrp="1"/>
          </p:cNvSpPr>
          <p:nvPr>
            <p:ph type="subTitle" idx="1"/>
          </p:nvPr>
        </p:nvSpPr>
        <p:spPr>
          <a:xfrm>
            <a:off x="1447800" y="3733800"/>
            <a:ext cx="7406640" cy="2057400"/>
          </a:xfrm>
        </p:spPr>
        <p:txBody>
          <a:bodyPr>
            <a:normAutofit fontScale="85000" lnSpcReduction="20000"/>
          </a:bodyPr>
          <a:lstStyle/>
          <a:p>
            <a:pPr algn="ctr"/>
            <a:r>
              <a:rPr lang="en-US" dirty="0" smtClean="0"/>
              <a:t>David E. Jahn</a:t>
            </a:r>
          </a:p>
          <a:p>
            <a:pPr algn="ctr"/>
            <a:endParaRPr lang="en-US" dirty="0" smtClean="0"/>
          </a:p>
          <a:p>
            <a:pPr algn="ctr"/>
            <a:r>
              <a:rPr lang="en-US" dirty="0" smtClean="0"/>
              <a:t>WESEP594</a:t>
            </a:r>
          </a:p>
          <a:p>
            <a:pPr algn="ctr"/>
            <a:r>
              <a:rPr lang="en-US" dirty="0" smtClean="0"/>
              <a:t>Fall </a:t>
            </a:r>
            <a:r>
              <a:rPr lang="en-US" dirty="0" smtClean="0"/>
              <a:t>2013</a:t>
            </a:r>
          </a:p>
          <a:p>
            <a:pPr algn="ctr"/>
            <a:r>
              <a:rPr lang="en-US" dirty="0" smtClean="0"/>
              <a:t>Wind Energy Science Engineering and Policy (WESEP) Program</a:t>
            </a:r>
          </a:p>
          <a:p>
            <a:pPr algn="ctr"/>
            <a:r>
              <a:rPr lang="en-US" dirty="0" smtClean="0"/>
              <a:t>Iowa State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Causes of wind ramps</a:t>
            </a:r>
            <a:endParaRPr lang="en-US" dirty="0"/>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436688"/>
            <a:ext cx="85629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77088" y="5715000"/>
            <a:ext cx="1676400" cy="830997"/>
          </a:xfrm>
          <a:prstGeom prst="rect">
            <a:avLst/>
          </a:prstGeom>
          <a:noFill/>
        </p:spPr>
        <p:txBody>
          <a:bodyPr wrap="square" rtlCol="0">
            <a:spAutoFit/>
          </a:bodyPr>
          <a:lstStyle/>
          <a:p>
            <a:r>
              <a:rPr lang="en-US" sz="1600" dirty="0" smtClean="0"/>
              <a:t>Figure taken from </a:t>
            </a:r>
            <a:r>
              <a:rPr lang="en-US" sz="1600" dirty="0" err="1" smtClean="0"/>
              <a:t>Deppe</a:t>
            </a:r>
            <a:r>
              <a:rPr lang="en-US" sz="1600" dirty="0" smtClean="0"/>
              <a:t> , Gallus &amp; </a:t>
            </a:r>
            <a:r>
              <a:rPr lang="en-US" sz="1600" dirty="0" err="1" smtClean="0"/>
              <a:t>Takle</a:t>
            </a:r>
            <a:r>
              <a:rPr lang="en-US" sz="1600" dirty="0" smtClean="0"/>
              <a:t> (2013)</a:t>
            </a:r>
            <a:endParaRPr lang="en-US" sz="1600" dirty="0"/>
          </a:p>
        </p:txBody>
      </p:sp>
      <p:sp>
        <p:nvSpPr>
          <p:cNvPr id="5" name="TextBox 4"/>
          <p:cNvSpPr txBox="1"/>
          <p:nvPr/>
        </p:nvSpPr>
        <p:spPr>
          <a:xfrm>
            <a:off x="304800" y="5791200"/>
            <a:ext cx="7924800" cy="830997"/>
          </a:xfrm>
          <a:prstGeom prst="rect">
            <a:avLst/>
          </a:prstGeom>
          <a:noFill/>
        </p:spPr>
        <p:txBody>
          <a:bodyPr wrap="square" rtlCol="0">
            <a:spAutoFit/>
          </a:bodyPr>
          <a:lstStyle/>
          <a:p>
            <a:r>
              <a:rPr lang="en-US" sz="2400" b="1" dirty="0" smtClean="0">
                <a:solidFill>
                  <a:srgbClr val="0070C0"/>
                </a:solidFill>
              </a:rPr>
              <a:t>Ramp events can be caused by various weather situations, each with its own forecast issues.</a:t>
            </a:r>
            <a:endParaRPr lang="en-US" sz="2400" b="1" dirty="0">
              <a:solidFill>
                <a:srgbClr val="0070C0"/>
              </a:solidFill>
            </a:endParaRPr>
          </a:p>
        </p:txBody>
      </p:sp>
    </p:spTree>
    <p:extLst>
      <p:ext uri="{BB962C8B-B14F-4D97-AF65-F5344CB8AC3E}">
        <p14:creationId xmlns:p14="http://schemas.microsoft.com/office/powerpoint/2010/main" val="3108825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Impetus:  Questions left unanswered</a:t>
            </a:r>
            <a:endParaRPr lang="en-US" dirty="0"/>
          </a:p>
        </p:txBody>
      </p:sp>
      <p:sp>
        <p:nvSpPr>
          <p:cNvPr id="3" name="Content Placeholder 2"/>
          <p:cNvSpPr>
            <a:spLocks noGrp="1"/>
          </p:cNvSpPr>
          <p:nvPr>
            <p:ph idx="1"/>
          </p:nvPr>
        </p:nvSpPr>
        <p:spPr>
          <a:xfrm>
            <a:off x="1143000" y="990600"/>
            <a:ext cx="7802880" cy="4724400"/>
          </a:xfrm>
        </p:spPr>
        <p:txBody>
          <a:bodyPr>
            <a:normAutofit/>
          </a:bodyPr>
          <a:lstStyle/>
          <a:p>
            <a:pPr>
              <a:buNone/>
            </a:pPr>
            <a:endParaRPr lang="en-US" dirty="0" smtClean="0"/>
          </a:p>
          <a:p>
            <a:pPr lvl="1">
              <a:buFont typeface="Wingdings" pitchFamily="2" charset="2"/>
              <a:buChar char="§"/>
            </a:pPr>
            <a:r>
              <a:rPr lang="en-US" dirty="0" smtClean="0"/>
              <a:t>PBL schemes have been developed as a “one size fits all” approach</a:t>
            </a:r>
          </a:p>
          <a:p>
            <a:pPr lvl="1">
              <a:buFont typeface="Wingdings" pitchFamily="2" charset="2"/>
              <a:buChar char="§"/>
            </a:pPr>
            <a:r>
              <a:rPr lang="en-US" dirty="0" smtClean="0"/>
              <a:t>PBL schemes have, for the most part, been tuned for neutral cases</a:t>
            </a:r>
          </a:p>
          <a:p>
            <a:pPr>
              <a:buFont typeface="Wingdings" pitchFamily="2" charset="2"/>
              <a:buChar char="§"/>
            </a:pPr>
            <a:endParaRPr lang="en-US" dirty="0" smtClean="0"/>
          </a:p>
          <a:p>
            <a:pPr>
              <a:buFont typeface="Wingdings"/>
              <a:buChar char="à"/>
            </a:pPr>
            <a:r>
              <a:rPr lang="en-US" dirty="0" smtClean="0">
                <a:sym typeface="Wingdings" pitchFamily="2" charset="2"/>
              </a:rPr>
              <a:t>Leaves room for improving PBL schemes:</a:t>
            </a:r>
          </a:p>
          <a:p>
            <a:pPr lvl="1">
              <a:buFont typeface="Wingdings" pitchFamily="2" charset="2"/>
              <a:buChar char="§"/>
            </a:pPr>
            <a:r>
              <a:rPr lang="en-US" dirty="0" smtClean="0"/>
              <a:t>Specifically for the stable boundary layer (SBL)</a:t>
            </a:r>
          </a:p>
          <a:p>
            <a:pPr lvl="1">
              <a:buFont typeface="Wingdings" pitchFamily="2" charset="2"/>
              <a:buChar char="§"/>
            </a:pPr>
            <a:r>
              <a:rPr lang="en-US" dirty="0" smtClean="0">
                <a:sym typeface="Wingdings" pitchFamily="2" charset="2"/>
              </a:rPr>
              <a:t>Specifically for ramp events</a:t>
            </a:r>
          </a:p>
          <a:p>
            <a:pPr>
              <a:buFont typeface="Wingdings"/>
              <a:buChar char="à"/>
            </a:pPr>
            <a:endParaRPr lang="en-US" dirty="0" smtClean="0"/>
          </a:p>
          <a:p>
            <a:pPr>
              <a:buNone/>
            </a:pPr>
            <a:endParaRPr lang="en-US" dirty="0" smtClean="0"/>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pic>
        <p:nvPicPr>
          <p:cNvPr id="22532" name="Picture 4" descr="http://www.clker.com/cliparts/e/3/0/f/11949896971812381266light_bulb_karl_bartel_01.svg.thumb.png"/>
          <p:cNvPicPr>
            <a:picLocks noChangeAspect="1" noChangeArrowheads="1"/>
          </p:cNvPicPr>
          <p:nvPr/>
        </p:nvPicPr>
        <p:blipFill>
          <a:blip r:embed="rId3" cstate="print"/>
          <a:srcRect/>
          <a:stretch>
            <a:fillRect/>
          </a:stretch>
        </p:blipFill>
        <p:spPr bwMode="auto">
          <a:xfrm>
            <a:off x="7162800" y="5105400"/>
            <a:ext cx="1323975" cy="1323976"/>
          </a:xfrm>
          <a:prstGeom prst="rect">
            <a:avLst/>
          </a:prstGeom>
          <a:noFill/>
        </p:spPr>
      </p:pic>
      <p:sp>
        <p:nvSpPr>
          <p:cNvPr id="6" name="TextBox 5"/>
          <p:cNvSpPr txBox="1"/>
          <p:nvPr/>
        </p:nvSpPr>
        <p:spPr>
          <a:xfrm>
            <a:off x="7315200" y="6400800"/>
            <a:ext cx="1219200" cy="276999"/>
          </a:xfrm>
          <a:prstGeom prst="rect">
            <a:avLst/>
          </a:prstGeom>
          <a:noFill/>
        </p:spPr>
        <p:txBody>
          <a:bodyPr wrap="square" rtlCol="0">
            <a:spAutoFit/>
          </a:bodyPr>
          <a:lstStyle/>
          <a:p>
            <a:r>
              <a:rPr lang="en-US" sz="1200" dirty="0" smtClean="0"/>
              <a:t>www.clker.com</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a:t>
            </a:r>
            <a:endParaRPr lang="en-US" dirty="0"/>
          </a:p>
        </p:txBody>
      </p:sp>
      <p:sp>
        <p:nvSpPr>
          <p:cNvPr id="3" name="Content Placeholder 2"/>
          <p:cNvSpPr>
            <a:spLocks noGrp="1"/>
          </p:cNvSpPr>
          <p:nvPr>
            <p:ph idx="1"/>
          </p:nvPr>
        </p:nvSpPr>
        <p:spPr>
          <a:xfrm>
            <a:off x="1435608" y="1447800"/>
            <a:ext cx="7498080" cy="3962400"/>
          </a:xfrm>
        </p:spPr>
        <p:txBody>
          <a:bodyPr>
            <a:normAutofit/>
          </a:bodyPr>
          <a:lstStyle/>
          <a:p>
            <a:pPr>
              <a:buNone/>
            </a:pPr>
            <a:r>
              <a:rPr lang="en-US" dirty="0" smtClean="0"/>
              <a:t>Modify existing PBL schemes to achieve significant improvement in ramp forecasting capability for the SBL</a:t>
            </a:r>
          </a:p>
          <a:p>
            <a:pPr>
              <a:buFont typeface="Wingdings" pitchFamily="2" charset="2"/>
              <a:buChar char="§"/>
            </a:pPr>
            <a:r>
              <a:rPr lang="en-US" sz="2800" dirty="0" smtClean="0"/>
              <a:t>Ramp events not induced by thunderstorms or frontal boundaries</a:t>
            </a:r>
          </a:p>
          <a:p>
            <a:pPr>
              <a:buFont typeface="Wingdings" pitchFamily="2" charset="2"/>
              <a:buChar char="§"/>
            </a:pPr>
            <a:r>
              <a:rPr lang="en-US" sz="2800" dirty="0" smtClean="0"/>
              <a:t>Ramp events associated with a LLJ or internal gravity waves</a:t>
            </a:r>
          </a:p>
          <a:p>
            <a:pPr>
              <a:buFont typeface="Wingdings" pitchFamily="2" charset="2"/>
              <a:buChar char="§"/>
            </a:pPr>
            <a:endParaRPr lang="en-US" dirty="0" smtClean="0"/>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Goals</a:t>
            </a:r>
            <a:endParaRPr lang="en-US" dirty="0"/>
          </a:p>
        </p:txBody>
      </p:sp>
      <p:sp>
        <p:nvSpPr>
          <p:cNvPr id="3" name="Content Placeholder 2"/>
          <p:cNvSpPr>
            <a:spLocks noGrp="1"/>
          </p:cNvSpPr>
          <p:nvPr>
            <p:ph idx="1"/>
          </p:nvPr>
        </p:nvSpPr>
        <p:spPr>
          <a:xfrm>
            <a:off x="1447800" y="990600"/>
            <a:ext cx="7498080" cy="4800600"/>
          </a:xfrm>
        </p:spPr>
        <p:txBody>
          <a:bodyPr>
            <a:normAutofit fontScale="92500" lnSpcReduction="20000"/>
          </a:bodyPr>
          <a:lstStyle/>
          <a:p>
            <a:pPr>
              <a:buNone/>
            </a:pPr>
            <a:endParaRPr lang="en-US" dirty="0" smtClean="0"/>
          </a:p>
          <a:p>
            <a:pPr>
              <a:buFont typeface="Wingdings" pitchFamily="2" charset="2"/>
              <a:buChar char="§"/>
            </a:pPr>
            <a:r>
              <a:rPr lang="en-US" dirty="0" smtClean="0"/>
              <a:t>Evaluate the theoretical basis of PBL schemes and identify what approximations may/may not be appropriate in consideration of the dynamics of ramp events that develop within the SBL</a:t>
            </a:r>
          </a:p>
          <a:p>
            <a:pPr>
              <a:buNone/>
            </a:pPr>
            <a:endParaRPr lang="en-US" dirty="0" smtClean="0"/>
          </a:p>
          <a:p>
            <a:pPr>
              <a:buFont typeface="Wingdings" pitchFamily="2" charset="2"/>
              <a:buChar char="§"/>
            </a:pPr>
            <a:r>
              <a:rPr lang="en-US" dirty="0" smtClean="0"/>
              <a:t>Modify a PBL scheme to reinstate physical effects that have been neglected or minimized in the original scheme formulation and that are of dynamic significance for ramp events within the SBL</a:t>
            </a:r>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Methodology</a:t>
            </a:r>
            <a:endParaRPr lang="en-US" dirty="0"/>
          </a:p>
        </p:txBody>
      </p:sp>
      <p:sp>
        <p:nvSpPr>
          <p:cNvPr id="3" name="Content Placeholder 2"/>
          <p:cNvSpPr>
            <a:spLocks noGrp="1"/>
          </p:cNvSpPr>
          <p:nvPr>
            <p:ph idx="1"/>
          </p:nvPr>
        </p:nvSpPr>
        <p:spPr>
          <a:xfrm>
            <a:off x="1435608" y="1295400"/>
            <a:ext cx="7498080" cy="4724400"/>
          </a:xfrm>
        </p:spPr>
        <p:txBody>
          <a:bodyPr>
            <a:normAutofit fontScale="70000" lnSpcReduction="20000"/>
          </a:bodyPr>
          <a:lstStyle/>
          <a:p>
            <a:pPr>
              <a:buNone/>
            </a:pPr>
            <a:r>
              <a:rPr lang="en-US" sz="4000" dirty="0" smtClean="0"/>
              <a:t>Step 1:  Revisit PBL scheme theory</a:t>
            </a:r>
          </a:p>
          <a:p>
            <a:pPr marL="596646" indent="-514350">
              <a:buNone/>
            </a:pPr>
            <a:r>
              <a:rPr lang="en-US" dirty="0" smtClean="0"/>
              <a:t>	Understand the theory of existing PBL schemes as outlined in the key papers of researchers instrumental in scheme development and identify what in their approach is/is not appropriate for the SBL</a:t>
            </a:r>
          </a:p>
          <a:p>
            <a:pPr marL="1163574" lvl="2" indent="-514350"/>
            <a:r>
              <a:rPr lang="en-US" sz="2600" dirty="0" smtClean="0"/>
              <a:t>MYJ/MYNN schemes  (Mellor 1973,  Mellor &amp; Yamada 1974, 1982,  </a:t>
            </a:r>
            <a:r>
              <a:rPr lang="en-US" sz="2600" dirty="0" err="1" smtClean="0"/>
              <a:t>Janjic</a:t>
            </a:r>
            <a:r>
              <a:rPr lang="en-US" sz="2600" dirty="0" smtClean="0"/>
              <a:t> 1990)</a:t>
            </a:r>
          </a:p>
          <a:p>
            <a:pPr marL="1163574" lvl="2" indent="-514350"/>
            <a:r>
              <a:rPr lang="en-US" sz="2600" dirty="0" smtClean="0"/>
              <a:t>YSU scheme (Hong and Pan 1996)</a:t>
            </a:r>
          </a:p>
          <a:p>
            <a:pPr marL="596646" indent="-514350">
              <a:buNone/>
            </a:pPr>
            <a:r>
              <a:rPr lang="en-US" sz="4000" dirty="0" smtClean="0"/>
              <a:t>Step 2:  Mesoscale model simulations of ramp events and conduct sensitivity studies</a:t>
            </a:r>
          </a:p>
          <a:p>
            <a:pPr marL="596646" indent="-514350">
              <a:buNone/>
            </a:pPr>
            <a:r>
              <a:rPr lang="en-US" dirty="0" smtClean="0"/>
              <a:t>	Using a </a:t>
            </a:r>
            <a:r>
              <a:rPr lang="en-US" dirty="0" err="1" smtClean="0"/>
              <a:t>mesoscale</a:t>
            </a:r>
            <a:r>
              <a:rPr lang="en-US" dirty="0" smtClean="0"/>
              <a:t> model simulate select ramp events and conduct sensitivity tests in order to identify prominent coefficients associated with respective numerical terms representing dynamic effects such as turbulence diffusion and dispersion</a:t>
            </a:r>
          </a:p>
          <a:p>
            <a:pPr>
              <a:buFont typeface="Wingdings" pitchFamily="2" charset="2"/>
              <a:buChar char="§"/>
            </a:pPr>
            <a:endParaRPr lang="en-US" dirty="0" smtClean="0"/>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Methodology</a:t>
            </a:r>
            <a:endParaRPr lang="en-US" dirty="0"/>
          </a:p>
        </p:txBody>
      </p:sp>
      <p:sp>
        <p:nvSpPr>
          <p:cNvPr id="3" name="Content Placeholder 2"/>
          <p:cNvSpPr>
            <a:spLocks noGrp="1"/>
          </p:cNvSpPr>
          <p:nvPr>
            <p:ph idx="1"/>
          </p:nvPr>
        </p:nvSpPr>
        <p:spPr>
          <a:xfrm>
            <a:off x="1435608" y="1295400"/>
            <a:ext cx="7498080" cy="3429000"/>
          </a:xfrm>
        </p:spPr>
        <p:txBody>
          <a:bodyPr>
            <a:normAutofit fontScale="70000" lnSpcReduction="20000"/>
          </a:bodyPr>
          <a:lstStyle/>
          <a:p>
            <a:pPr marL="596646" indent="-514350">
              <a:buNone/>
            </a:pPr>
            <a:r>
              <a:rPr lang="en-US" sz="4100" dirty="0" smtClean="0"/>
              <a:t>Step 3:  LES model simulations of ramp events</a:t>
            </a:r>
          </a:p>
          <a:p>
            <a:pPr marL="596646" indent="-514350">
              <a:buNone/>
            </a:pPr>
            <a:r>
              <a:rPr lang="en-US" dirty="0" smtClean="0"/>
              <a:t>	Using a large-eddy simulation (LES) model, simulate select ramp events at a high resolution relative to the </a:t>
            </a:r>
            <a:r>
              <a:rPr lang="en-US" dirty="0" err="1" smtClean="0"/>
              <a:t>mesoscale</a:t>
            </a:r>
            <a:r>
              <a:rPr lang="en-US" dirty="0" smtClean="0"/>
              <a:t> runs</a:t>
            </a:r>
          </a:p>
          <a:p>
            <a:pPr marL="1163574" lvl="2" indent="-514350"/>
            <a:r>
              <a:rPr lang="en-US" sz="3400" dirty="0" smtClean="0"/>
              <a:t>To gain understanding of small-scale dynamics</a:t>
            </a:r>
          </a:p>
          <a:p>
            <a:pPr marL="1163574" lvl="2" indent="-514350"/>
            <a:r>
              <a:rPr lang="en-US" sz="3400" dirty="0" smtClean="0"/>
              <a:t> To identify prominent terms of the turbulence governing equations and thus fine-tune PBL scheme coefficients and/or re-instate neglected terms accordingly</a:t>
            </a:r>
          </a:p>
          <a:p>
            <a:pPr>
              <a:buFont typeface="Wingdings" pitchFamily="2" charset="2"/>
              <a:buChar char="§"/>
            </a:pPr>
            <a:endParaRPr lang="en-US" sz="4000" dirty="0" smtClean="0"/>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Definitions</a:t>
            </a:r>
            <a:endParaRPr lang="en-US" dirty="0"/>
          </a:p>
        </p:txBody>
      </p:sp>
      <p:sp>
        <p:nvSpPr>
          <p:cNvPr id="3" name="Content Placeholder 2"/>
          <p:cNvSpPr>
            <a:spLocks noGrp="1"/>
          </p:cNvSpPr>
          <p:nvPr>
            <p:ph idx="1"/>
          </p:nvPr>
        </p:nvSpPr>
        <p:spPr>
          <a:xfrm>
            <a:off x="1371600" y="990600"/>
            <a:ext cx="7498080" cy="2743200"/>
          </a:xfrm>
        </p:spPr>
        <p:txBody>
          <a:bodyPr>
            <a:normAutofit fontScale="77500" lnSpcReduction="20000"/>
          </a:bodyPr>
          <a:lstStyle/>
          <a:p>
            <a:pPr>
              <a:buNone/>
            </a:pPr>
            <a:endParaRPr lang="en-US" dirty="0" smtClean="0"/>
          </a:p>
          <a:p>
            <a:pPr>
              <a:buFont typeface="Wingdings" pitchFamily="2" charset="2"/>
              <a:buChar char="§"/>
            </a:pPr>
            <a:r>
              <a:rPr lang="en-US" dirty="0" smtClean="0"/>
              <a:t>Wind is represented by its 3 orthogonal components:  u, v, w</a:t>
            </a:r>
          </a:p>
          <a:p>
            <a:pPr>
              <a:buNone/>
            </a:pPr>
            <a:endParaRPr lang="en-US" dirty="0" smtClean="0"/>
          </a:p>
          <a:p>
            <a:pPr>
              <a:buFont typeface="Wingdings" pitchFamily="2" charset="2"/>
              <a:buChar char="§"/>
            </a:pPr>
            <a:r>
              <a:rPr lang="en-US" b="1" dirty="0" smtClean="0"/>
              <a:t>Reynolds averaging </a:t>
            </a:r>
            <a:r>
              <a:rPr lang="en-US" dirty="0" smtClean="0"/>
              <a:t>is used to distinguish between the resolved “mean” flow    and </a:t>
            </a:r>
            <a:r>
              <a:rPr lang="en-US" u="sng" dirty="0" smtClean="0"/>
              <a:t>variations about the mean</a:t>
            </a:r>
            <a:r>
              <a:rPr lang="en-US" dirty="0" smtClean="0"/>
              <a:t>    , referred to as </a:t>
            </a:r>
            <a:r>
              <a:rPr lang="en-US" u="sng" dirty="0" smtClean="0"/>
              <a:t>turbulence</a:t>
            </a:r>
            <a:r>
              <a:rPr lang="en-US" dirty="0" smtClean="0"/>
              <a:t>.</a:t>
            </a:r>
          </a:p>
          <a:p>
            <a:pPr>
              <a:buFont typeface="Wingdings" pitchFamily="2" charset="2"/>
              <a:buChar char="§"/>
            </a:pPr>
            <a:endParaRPr lang="en-US" dirty="0" smtClean="0"/>
          </a:p>
          <a:p>
            <a:pPr>
              <a:buFont typeface="Wingdings" pitchFamily="2" charset="2"/>
              <a:buChar char="§"/>
            </a:pPr>
            <a:endParaRPr lang="en-US" dirty="0" smtClean="0"/>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
        <p:nvSpPr>
          <p:cNvPr id="9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19" name="Rectangle 3"/>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22" name="Rectangle 6"/>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5943600" y="4419600"/>
            <a:ext cx="1905000" cy="369332"/>
          </a:xfrm>
          <a:prstGeom prst="rect">
            <a:avLst/>
          </a:prstGeom>
          <a:noFill/>
        </p:spPr>
        <p:txBody>
          <a:bodyPr wrap="square" rtlCol="0">
            <a:spAutoFit/>
          </a:bodyPr>
          <a:lstStyle/>
          <a:p>
            <a:r>
              <a:rPr lang="en-US" dirty="0" smtClean="0"/>
              <a:t>e.g. </a:t>
            </a:r>
            <a:r>
              <a:rPr lang="en-US" i="1" dirty="0" smtClean="0"/>
              <a:t>T</a:t>
            </a:r>
            <a:r>
              <a:rPr lang="en-US" dirty="0" smtClean="0"/>
              <a:t> = 10 min.</a:t>
            </a:r>
            <a:endParaRPr lang="en-US" dirty="0"/>
          </a:p>
        </p:txBody>
      </p:sp>
      <p:sp>
        <p:nvSpPr>
          <p:cNvPr id="92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23"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67025" y="5638800"/>
            <a:ext cx="1400175" cy="361950"/>
          </a:xfrm>
          <a:prstGeom prst="rect">
            <a:avLst/>
          </a:prstGeom>
          <a:noFill/>
        </p:spPr>
      </p:pic>
      <p:sp>
        <p:nvSpPr>
          <p:cNvPr id="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7"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153025" y="2743200"/>
            <a:ext cx="180975" cy="361950"/>
          </a:xfrm>
          <a:prstGeom prst="rect">
            <a:avLst/>
          </a:prstGeom>
          <a:noFill/>
        </p:spPr>
      </p:pic>
      <p:sp>
        <p:nvSpPr>
          <p:cNvPr id="5"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90800" y="3048000"/>
            <a:ext cx="276225" cy="361950"/>
          </a:xfrm>
          <a:prstGeom prst="rect">
            <a:avLst/>
          </a:prstGeom>
          <a:noFill/>
        </p:spPr>
      </p:pic>
      <p:sp>
        <p:nvSpPr>
          <p:cNvPr id="7"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95600" y="4191000"/>
            <a:ext cx="2343150" cy="8191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MYJ Scheme:  Example Governing Eq. for Mean Flow </a:t>
            </a:r>
            <a:r>
              <a:rPr lang="en-US" sz="3600" dirty="0" smtClean="0"/>
              <a:t>(</a:t>
            </a:r>
            <a:r>
              <a:rPr lang="en-US" sz="3600" dirty="0" err="1" smtClean="0"/>
              <a:t>Navier</a:t>
            </a:r>
            <a:r>
              <a:rPr lang="en-US" sz="3600" dirty="0" smtClean="0"/>
              <a:t>-Stokes)</a:t>
            </a:r>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5" name="Group 44"/>
          <p:cNvGrpSpPr/>
          <p:nvPr/>
        </p:nvGrpSpPr>
        <p:grpSpPr>
          <a:xfrm>
            <a:off x="1676400" y="1524000"/>
            <a:ext cx="1905000" cy="1143000"/>
            <a:chOff x="1905000" y="2286000"/>
            <a:chExt cx="1905000" cy="1143000"/>
          </a:xfrm>
        </p:grpSpPr>
        <p:sp>
          <p:nvSpPr>
            <p:cNvPr id="4" name="Flowchart: Process 3"/>
            <p:cNvSpPr/>
            <p:nvPr/>
          </p:nvSpPr>
          <p:spPr>
            <a:xfrm>
              <a:off x="1905000" y="2286000"/>
              <a:ext cx="1905000" cy="11430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81200" y="2362200"/>
              <a:ext cx="1828800" cy="369332"/>
            </a:xfrm>
            <a:prstGeom prst="rect">
              <a:avLst/>
            </a:prstGeom>
            <a:noFill/>
          </p:spPr>
          <p:txBody>
            <a:bodyPr wrap="square" rtlCol="0">
              <a:spAutoFit/>
            </a:bodyPr>
            <a:lstStyle/>
            <a:p>
              <a:r>
                <a:rPr lang="en-US" dirty="0" smtClean="0"/>
                <a:t>Change in wind</a:t>
              </a:r>
              <a:endParaRPr lang="en-US" dirty="0"/>
            </a:p>
          </p:txBody>
        </p:sp>
      </p:grpSp>
      <p:sp>
        <p:nvSpPr>
          <p:cNvPr id="1027" name="Rectangle 3"/>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Equal 11"/>
          <p:cNvSpPr/>
          <p:nvPr/>
        </p:nvSpPr>
        <p:spPr>
          <a:xfrm>
            <a:off x="3886200" y="1828800"/>
            <a:ext cx="3810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Flowchart: Process 12"/>
          <p:cNvSpPr/>
          <p:nvPr/>
        </p:nvSpPr>
        <p:spPr>
          <a:xfrm>
            <a:off x="4572000" y="1524000"/>
            <a:ext cx="1905000" cy="11430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724400" y="1600200"/>
            <a:ext cx="1828800" cy="646331"/>
          </a:xfrm>
          <a:prstGeom prst="rect">
            <a:avLst/>
          </a:prstGeom>
          <a:noFill/>
        </p:spPr>
        <p:txBody>
          <a:bodyPr wrap="square" rtlCol="0">
            <a:spAutoFit/>
          </a:bodyPr>
          <a:lstStyle/>
          <a:p>
            <a:r>
              <a:rPr lang="en-US" dirty="0" err="1" smtClean="0"/>
              <a:t>Turb</a:t>
            </a:r>
            <a:r>
              <a:rPr lang="en-US" dirty="0" smtClean="0"/>
              <a:t>.  Energy gradient</a:t>
            </a:r>
            <a:endParaRPr lang="en-US" dirty="0"/>
          </a:p>
        </p:txBody>
      </p:sp>
      <p:sp>
        <p:nvSpPr>
          <p:cNvPr id="1036" name="Rectangle 12"/>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Plus 24"/>
          <p:cNvSpPr/>
          <p:nvPr/>
        </p:nvSpPr>
        <p:spPr>
          <a:xfrm>
            <a:off x="2438400" y="3200400"/>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7" name="Group 46"/>
          <p:cNvGrpSpPr/>
          <p:nvPr/>
        </p:nvGrpSpPr>
        <p:grpSpPr>
          <a:xfrm>
            <a:off x="3276600" y="2971800"/>
            <a:ext cx="1905000" cy="1066800"/>
            <a:chOff x="4800600" y="3657600"/>
            <a:chExt cx="1905000" cy="1143000"/>
          </a:xfrm>
        </p:grpSpPr>
        <p:sp>
          <p:nvSpPr>
            <p:cNvPr id="26" name="Flowchart: Process 25"/>
            <p:cNvSpPr/>
            <p:nvPr/>
          </p:nvSpPr>
          <p:spPr>
            <a:xfrm>
              <a:off x="4800600" y="3657600"/>
              <a:ext cx="1905000" cy="11430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876800" y="3669268"/>
              <a:ext cx="1828800" cy="369332"/>
            </a:xfrm>
            <a:prstGeom prst="rect">
              <a:avLst/>
            </a:prstGeom>
            <a:noFill/>
          </p:spPr>
          <p:txBody>
            <a:bodyPr wrap="square" rtlCol="0">
              <a:spAutoFit/>
            </a:bodyPr>
            <a:lstStyle/>
            <a:p>
              <a:r>
                <a:rPr lang="en-US" dirty="0" smtClean="0"/>
                <a:t>Pressure gradient</a:t>
              </a:r>
              <a:endParaRPr lang="en-US" dirty="0"/>
            </a:p>
          </p:txBody>
        </p:sp>
      </p:grpSp>
      <p:sp>
        <p:nvSpPr>
          <p:cNvPr id="1039" name="Rectangle 15"/>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70" name="Group 69"/>
          <p:cNvGrpSpPr/>
          <p:nvPr/>
        </p:nvGrpSpPr>
        <p:grpSpPr>
          <a:xfrm>
            <a:off x="4724400" y="4267200"/>
            <a:ext cx="1371600" cy="990600"/>
            <a:chOff x="4800600" y="4267200"/>
            <a:chExt cx="1371600" cy="990600"/>
          </a:xfrm>
        </p:grpSpPr>
        <p:sp>
          <p:nvSpPr>
            <p:cNvPr id="30" name="Flowchart: Process 29"/>
            <p:cNvSpPr/>
            <p:nvPr/>
          </p:nvSpPr>
          <p:spPr>
            <a:xfrm>
              <a:off x="4800600" y="4267200"/>
              <a:ext cx="1295400" cy="9906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953000" y="4343400"/>
              <a:ext cx="1219200" cy="369332"/>
            </a:xfrm>
            <a:prstGeom prst="rect">
              <a:avLst/>
            </a:prstGeom>
            <a:noFill/>
          </p:spPr>
          <p:txBody>
            <a:bodyPr wrap="square" rtlCol="0">
              <a:spAutoFit/>
            </a:bodyPr>
            <a:lstStyle/>
            <a:p>
              <a:r>
                <a:rPr lang="en-US" dirty="0" err="1" smtClean="0"/>
                <a:t>Coriolis</a:t>
              </a:r>
              <a:r>
                <a:rPr lang="en-US" dirty="0" smtClean="0"/>
                <a:t> </a:t>
              </a:r>
              <a:endParaRPr lang="en-US" dirty="0"/>
            </a:p>
          </p:txBody>
        </p:sp>
        <p:pic>
          <p:nvPicPr>
            <p:cNvPr id="1043" name="Picture 1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10200" y="4800600"/>
              <a:ext cx="105156" cy="206375"/>
            </a:xfrm>
            <a:prstGeom prst="rect">
              <a:avLst/>
            </a:prstGeom>
            <a:noFill/>
          </p:spPr>
        </p:pic>
      </p:grpSp>
      <p:sp>
        <p:nvSpPr>
          <p:cNvPr id="1045" name="Rectangle 21"/>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Plus 48"/>
          <p:cNvSpPr/>
          <p:nvPr/>
        </p:nvSpPr>
        <p:spPr>
          <a:xfrm>
            <a:off x="3962400" y="4495800"/>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us 49"/>
          <p:cNvSpPr/>
          <p:nvPr/>
        </p:nvSpPr>
        <p:spPr>
          <a:xfrm>
            <a:off x="1600200" y="4495800"/>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705600" y="2286000"/>
            <a:ext cx="2286000" cy="646331"/>
          </a:xfrm>
          <a:prstGeom prst="rect">
            <a:avLst/>
          </a:prstGeom>
          <a:noFill/>
        </p:spPr>
        <p:txBody>
          <a:bodyPr wrap="square" rtlCol="0">
            <a:spAutoFit/>
          </a:bodyPr>
          <a:lstStyle/>
          <a:p>
            <a:r>
              <a:rPr lang="en-US" dirty="0" smtClean="0"/>
              <a:t>Either parameterize directly</a:t>
            </a:r>
          </a:p>
        </p:txBody>
      </p:sp>
      <p:sp>
        <p:nvSpPr>
          <p:cNvPr id="53" name="TextBox 52"/>
          <p:cNvSpPr txBox="1"/>
          <p:nvPr/>
        </p:nvSpPr>
        <p:spPr>
          <a:xfrm>
            <a:off x="6705600" y="3124200"/>
            <a:ext cx="1981200" cy="646331"/>
          </a:xfrm>
          <a:prstGeom prst="rect">
            <a:avLst/>
          </a:prstGeom>
          <a:noFill/>
        </p:spPr>
        <p:txBody>
          <a:bodyPr wrap="square" rtlCol="0">
            <a:spAutoFit/>
          </a:bodyPr>
          <a:lstStyle/>
          <a:p>
            <a:r>
              <a:rPr lang="en-US" dirty="0" smtClean="0"/>
              <a:t>Solve a system of equations for </a:t>
            </a: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1" name="Rectangle 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38400" y="1981200"/>
            <a:ext cx="304800" cy="533400"/>
          </a:xfrm>
          <a:prstGeom prst="rect">
            <a:avLst/>
          </a:prstGeom>
          <a:noFill/>
        </p:spPr>
      </p:pic>
      <p:sp>
        <p:nvSpPr>
          <p:cNvPr id="7174" name="Rectangle 6"/>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38800" y="2066925"/>
            <a:ext cx="714375" cy="523875"/>
          </a:xfrm>
          <a:prstGeom prst="rect">
            <a:avLst/>
          </a:prstGeom>
          <a:noFill/>
        </p:spPr>
      </p:pic>
      <p:sp>
        <p:nvSpPr>
          <p:cNvPr id="5"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229600" y="3352800"/>
            <a:ext cx="533400" cy="561109"/>
          </a:xfrm>
          <a:prstGeom prst="rect">
            <a:avLst/>
          </a:prstGeom>
          <a:noFill/>
        </p:spPr>
      </p:pic>
      <p:sp>
        <p:nvSpPr>
          <p:cNvPr id="54" name="Oval 53"/>
          <p:cNvSpPr/>
          <p:nvPr/>
        </p:nvSpPr>
        <p:spPr>
          <a:xfrm>
            <a:off x="5334000" y="1981200"/>
            <a:ext cx="1295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Curved Connector 55"/>
          <p:cNvCxnSpPr>
            <a:stCxn id="54" idx="4"/>
          </p:cNvCxnSpPr>
          <p:nvPr/>
        </p:nvCxnSpPr>
        <p:spPr>
          <a:xfrm rot="16200000" flipH="1">
            <a:off x="6038850" y="2686050"/>
            <a:ext cx="685800" cy="800100"/>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hape 62"/>
          <p:cNvCxnSpPr>
            <a:stCxn id="54" idx="4"/>
          </p:cNvCxnSpPr>
          <p:nvPr/>
        </p:nvCxnSpPr>
        <p:spPr>
          <a:xfrm rot="16200000" flipH="1">
            <a:off x="6267450" y="2457450"/>
            <a:ext cx="152400" cy="723900"/>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391400" y="2819400"/>
            <a:ext cx="609600" cy="369332"/>
          </a:xfrm>
          <a:prstGeom prst="rect">
            <a:avLst/>
          </a:prstGeom>
          <a:noFill/>
        </p:spPr>
        <p:txBody>
          <a:bodyPr wrap="square" rtlCol="0">
            <a:spAutoFit/>
          </a:bodyPr>
          <a:lstStyle/>
          <a:p>
            <a:r>
              <a:rPr lang="en-US" dirty="0" smtClean="0"/>
              <a:t>OR</a:t>
            </a:r>
            <a:endParaRPr lang="en-US" dirty="0"/>
          </a:p>
        </p:txBody>
      </p:sp>
      <p:sp>
        <p:nvSpPr>
          <p:cNvPr id="7"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38600" y="3352800"/>
            <a:ext cx="247650" cy="514350"/>
          </a:xfrm>
          <a:prstGeom prst="rect">
            <a:avLst/>
          </a:prstGeom>
          <a:noFill/>
        </p:spPr>
      </p:pic>
      <p:sp>
        <p:nvSpPr>
          <p:cNvPr id="13315" name="Rectangle 3"/>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65" name="Group 64"/>
          <p:cNvGrpSpPr/>
          <p:nvPr/>
        </p:nvGrpSpPr>
        <p:grpSpPr>
          <a:xfrm>
            <a:off x="2438400" y="4267200"/>
            <a:ext cx="1295400" cy="990600"/>
            <a:chOff x="4191000" y="4267200"/>
            <a:chExt cx="1295400" cy="990600"/>
          </a:xfrm>
        </p:grpSpPr>
        <p:grpSp>
          <p:nvGrpSpPr>
            <p:cNvPr id="48" name="Group 47"/>
            <p:cNvGrpSpPr/>
            <p:nvPr/>
          </p:nvGrpSpPr>
          <p:grpSpPr>
            <a:xfrm>
              <a:off x="4191000" y="4267200"/>
              <a:ext cx="1295400" cy="990600"/>
              <a:chOff x="2667000" y="4648200"/>
              <a:chExt cx="1349375" cy="990600"/>
            </a:xfrm>
          </p:grpSpPr>
          <p:sp>
            <p:nvSpPr>
              <p:cNvPr id="28" name="Flowchart: Process 27"/>
              <p:cNvSpPr/>
              <p:nvPr/>
            </p:nvSpPr>
            <p:spPr>
              <a:xfrm>
                <a:off x="2667000" y="4648200"/>
                <a:ext cx="1349375" cy="9906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743200" y="4724400"/>
                <a:ext cx="1273175" cy="369332"/>
              </a:xfrm>
              <a:prstGeom prst="rect">
                <a:avLst/>
              </a:prstGeom>
              <a:noFill/>
            </p:spPr>
            <p:txBody>
              <a:bodyPr wrap="square" rtlCol="0">
                <a:spAutoFit/>
              </a:bodyPr>
              <a:lstStyle/>
              <a:p>
                <a:r>
                  <a:rPr lang="en-US" dirty="0" smtClean="0"/>
                  <a:t>Buoyancy</a:t>
                </a:r>
                <a:endParaRPr lang="en-US" dirty="0"/>
              </a:p>
            </p:txBody>
          </p:sp>
          <p:sp>
            <p:nvSpPr>
              <p:cNvPr id="34" name="Rectangle 33"/>
              <p:cNvSpPr/>
              <p:nvPr/>
            </p:nvSpPr>
            <p:spPr>
              <a:xfrm>
                <a:off x="3429000" y="5181600"/>
                <a:ext cx="192428" cy="369332"/>
              </a:xfrm>
              <a:prstGeom prst="rect">
                <a:avLst/>
              </a:prstGeom>
            </p:spPr>
            <p:txBody>
              <a:bodyPr wrap="none">
                <a:spAutoFit/>
              </a:bodyPr>
              <a:lstStyle/>
              <a:p>
                <a:endParaRPr lang="en-US" dirty="0"/>
              </a:p>
            </p:txBody>
          </p:sp>
        </p:grpSp>
        <p:pic>
          <p:nvPicPr>
            <p:cNvPr id="1331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724400" y="4724401"/>
              <a:ext cx="183931" cy="381000"/>
            </a:xfrm>
            <a:prstGeom prst="rect">
              <a:avLst/>
            </a:prstGeom>
            <a:noFill/>
          </p:spPr>
        </p:pic>
      </p:grpSp>
      <p:sp>
        <p:nvSpPr>
          <p:cNvPr id="13318" name="Rectangle 6"/>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Flowchart: Process 65"/>
          <p:cNvSpPr/>
          <p:nvPr/>
        </p:nvSpPr>
        <p:spPr>
          <a:xfrm>
            <a:off x="6934200" y="4267200"/>
            <a:ext cx="1295400" cy="9906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7086600" y="4343400"/>
            <a:ext cx="1219200" cy="369332"/>
          </a:xfrm>
          <a:prstGeom prst="rect">
            <a:avLst/>
          </a:prstGeom>
          <a:noFill/>
        </p:spPr>
        <p:txBody>
          <a:bodyPr wrap="square" rtlCol="0">
            <a:spAutoFit/>
          </a:bodyPr>
          <a:lstStyle/>
          <a:p>
            <a:r>
              <a:rPr lang="en-US" dirty="0" smtClean="0"/>
              <a:t>Viscosity </a:t>
            </a:r>
            <a:endParaRPr lang="en-US" dirty="0"/>
          </a:p>
        </p:txBody>
      </p:sp>
      <p:sp>
        <p:nvSpPr>
          <p:cNvPr id="69" name="Plus 68"/>
          <p:cNvSpPr/>
          <p:nvPr/>
        </p:nvSpPr>
        <p:spPr>
          <a:xfrm>
            <a:off x="6248400" y="4495800"/>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9"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39000" y="4724400"/>
            <a:ext cx="666750" cy="3619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MYJ Scheme:  Example Governing Eq. for Mean Flow </a:t>
            </a:r>
            <a:r>
              <a:rPr lang="en-US" sz="3600" dirty="0" smtClean="0"/>
              <a:t>(</a:t>
            </a:r>
            <a:r>
              <a:rPr lang="en-US" sz="3600" dirty="0" err="1" smtClean="0"/>
              <a:t>Navier</a:t>
            </a:r>
            <a:r>
              <a:rPr lang="en-US" sz="3600" dirty="0" smtClean="0"/>
              <a:t>-Stokes)</a:t>
            </a:r>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9" name="Group 44"/>
          <p:cNvGrpSpPr/>
          <p:nvPr/>
        </p:nvGrpSpPr>
        <p:grpSpPr>
          <a:xfrm>
            <a:off x="1676400" y="1524000"/>
            <a:ext cx="1905000" cy="1143000"/>
            <a:chOff x="1905000" y="2286000"/>
            <a:chExt cx="1905000" cy="1143000"/>
          </a:xfrm>
        </p:grpSpPr>
        <p:sp>
          <p:nvSpPr>
            <p:cNvPr id="4" name="Flowchart: Process 3"/>
            <p:cNvSpPr/>
            <p:nvPr/>
          </p:nvSpPr>
          <p:spPr>
            <a:xfrm>
              <a:off x="1905000" y="2286000"/>
              <a:ext cx="1905000" cy="11430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81200" y="2362200"/>
              <a:ext cx="1828800" cy="369332"/>
            </a:xfrm>
            <a:prstGeom prst="rect">
              <a:avLst/>
            </a:prstGeom>
            <a:noFill/>
          </p:spPr>
          <p:txBody>
            <a:bodyPr wrap="square" rtlCol="0">
              <a:spAutoFit/>
            </a:bodyPr>
            <a:lstStyle/>
            <a:p>
              <a:r>
                <a:rPr lang="en-US" dirty="0" smtClean="0"/>
                <a:t>Change in wind</a:t>
              </a:r>
              <a:endParaRPr lang="en-US" dirty="0"/>
            </a:p>
          </p:txBody>
        </p:sp>
      </p:grpSp>
      <p:sp>
        <p:nvSpPr>
          <p:cNvPr id="1027" name="Rectangle 3"/>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Equal 11"/>
          <p:cNvSpPr/>
          <p:nvPr/>
        </p:nvSpPr>
        <p:spPr>
          <a:xfrm>
            <a:off x="3886200" y="1828800"/>
            <a:ext cx="3810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Flowchart: Process 12"/>
          <p:cNvSpPr/>
          <p:nvPr/>
        </p:nvSpPr>
        <p:spPr>
          <a:xfrm>
            <a:off x="4572000" y="1524000"/>
            <a:ext cx="1905000" cy="11430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724400" y="1600200"/>
            <a:ext cx="1828800" cy="646331"/>
          </a:xfrm>
          <a:prstGeom prst="rect">
            <a:avLst/>
          </a:prstGeom>
          <a:noFill/>
        </p:spPr>
        <p:txBody>
          <a:bodyPr wrap="square" rtlCol="0">
            <a:spAutoFit/>
          </a:bodyPr>
          <a:lstStyle/>
          <a:p>
            <a:r>
              <a:rPr lang="en-US" dirty="0" err="1" smtClean="0"/>
              <a:t>Turb</a:t>
            </a:r>
            <a:r>
              <a:rPr lang="en-US" dirty="0" smtClean="0"/>
              <a:t>.  Energy gradient</a:t>
            </a:r>
            <a:endParaRPr lang="en-US" dirty="0"/>
          </a:p>
        </p:txBody>
      </p:sp>
      <p:sp>
        <p:nvSpPr>
          <p:cNvPr id="1036" name="Rectangle 12"/>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Plus 24"/>
          <p:cNvSpPr/>
          <p:nvPr/>
        </p:nvSpPr>
        <p:spPr>
          <a:xfrm>
            <a:off x="2438400" y="3200400"/>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0" name="Group 46"/>
          <p:cNvGrpSpPr/>
          <p:nvPr/>
        </p:nvGrpSpPr>
        <p:grpSpPr>
          <a:xfrm>
            <a:off x="3276600" y="2971800"/>
            <a:ext cx="1905000" cy="1066800"/>
            <a:chOff x="4800600" y="3657600"/>
            <a:chExt cx="1905000" cy="1143000"/>
          </a:xfrm>
        </p:grpSpPr>
        <p:sp>
          <p:nvSpPr>
            <p:cNvPr id="26" name="Flowchart: Process 25"/>
            <p:cNvSpPr/>
            <p:nvPr/>
          </p:nvSpPr>
          <p:spPr>
            <a:xfrm>
              <a:off x="4800600" y="3657600"/>
              <a:ext cx="1905000" cy="11430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876800" y="3669268"/>
              <a:ext cx="1828800" cy="369332"/>
            </a:xfrm>
            <a:prstGeom prst="rect">
              <a:avLst/>
            </a:prstGeom>
            <a:noFill/>
          </p:spPr>
          <p:txBody>
            <a:bodyPr wrap="square" rtlCol="0">
              <a:spAutoFit/>
            </a:bodyPr>
            <a:lstStyle/>
            <a:p>
              <a:r>
                <a:rPr lang="en-US" dirty="0" smtClean="0"/>
                <a:t>Pressure gradient</a:t>
              </a:r>
              <a:endParaRPr lang="en-US" dirty="0"/>
            </a:p>
          </p:txBody>
        </p:sp>
      </p:grpSp>
      <p:sp>
        <p:nvSpPr>
          <p:cNvPr id="1039" name="Rectangle 15"/>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1" name="Group 69"/>
          <p:cNvGrpSpPr/>
          <p:nvPr/>
        </p:nvGrpSpPr>
        <p:grpSpPr>
          <a:xfrm>
            <a:off x="4724400" y="4267200"/>
            <a:ext cx="1371600" cy="990600"/>
            <a:chOff x="4800600" y="4267200"/>
            <a:chExt cx="1371600" cy="990600"/>
          </a:xfrm>
        </p:grpSpPr>
        <p:sp>
          <p:nvSpPr>
            <p:cNvPr id="30" name="Flowchart: Process 29"/>
            <p:cNvSpPr/>
            <p:nvPr/>
          </p:nvSpPr>
          <p:spPr>
            <a:xfrm>
              <a:off x="4800600" y="4267200"/>
              <a:ext cx="1295400" cy="9906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953000" y="4343400"/>
              <a:ext cx="1219200" cy="369332"/>
            </a:xfrm>
            <a:prstGeom prst="rect">
              <a:avLst/>
            </a:prstGeom>
            <a:noFill/>
          </p:spPr>
          <p:txBody>
            <a:bodyPr wrap="square" rtlCol="0">
              <a:spAutoFit/>
            </a:bodyPr>
            <a:lstStyle/>
            <a:p>
              <a:r>
                <a:rPr lang="en-US" dirty="0" err="1" smtClean="0"/>
                <a:t>Coriolis</a:t>
              </a:r>
              <a:r>
                <a:rPr lang="en-US" dirty="0" smtClean="0"/>
                <a:t> </a:t>
              </a:r>
              <a:endParaRPr lang="en-US" dirty="0"/>
            </a:p>
          </p:txBody>
        </p:sp>
        <p:pic>
          <p:nvPicPr>
            <p:cNvPr id="1043" name="Picture 1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10200" y="4800600"/>
              <a:ext cx="105156" cy="206375"/>
            </a:xfrm>
            <a:prstGeom prst="rect">
              <a:avLst/>
            </a:prstGeom>
            <a:noFill/>
          </p:spPr>
        </p:pic>
      </p:grpSp>
      <p:sp>
        <p:nvSpPr>
          <p:cNvPr id="1045" name="Rectangle 21"/>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Plus 48"/>
          <p:cNvSpPr/>
          <p:nvPr/>
        </p:nvSpPr>
        <p:spPr>
          <a:xfrm>
            <a:off x="3962400" y="4495800"/>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us 49"/>
          <p:cNvSpPr/>
          <p:nvPr/>
        </p:nvSpPr>
        <p:spPr>
          <a:xfrm>
            <a:off x="1600200" y="4495800"/>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705600" y="2286000"/>
            <a:ext cx="2286000" cy="646331"/>
          </a:xfrm>
          <a:prstGeom prst="rect">
            <a:avLst/>
          </a:prstGeom>
          <a:noFill/>
        </p:spPr>
        <p:txBody>
          <a:bodyPr wrap="square" rtlCol="0">
            <a:spAutoFit/>
          </a:bodyPr>
          <a:lstStyle/>
          <a:p>
            <a:r>
              <a:rPr lang="en-US" dirty="0" smtClean="0"/>
              <a:t>Either parameterize directly</a:t>
            </a:r>
          </a:p>
        </p:txBody>
      </p:sp>
      <p:sp>
        <p:nvSpPr>
          <p:cNvPr id="53" name="TextBox 52"/>
          <p:cNvSpPr txBox="1"/>
          <p:nvPr/>
        </p:nvSpPr>
        <p:spPr>
          <a:xfrm>
            <a:off x="6705600" y="3124200"/>
            <a:ext cx="1981200" cy="646331"/>
          </a:xfrm>
          <a:prstGeom prst="rect">
            <a:avLst/>
          </a:prstGeom>
          <a:noFill/>
        </p:spPr>
        <p:txBody>
          <a:bodyPr wrap="square" rtlCol="0">
            <a:spAutoFit/>
          </a:bodyPr>
          <a:lstStyle/>
          <a:p>
            <a:r>
              <a:rPr lang="en-US" dirty="0" smtClean="0"/>
              <a:t>Solve a system of equations for </a:t>
            </a: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1" name="Rectangle 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38400" y="1981200"/>
            <a:ext cx="304800" cy="533400"/>
          </a:xfrm>
          <a:prstGeom prst="rect">
            <a:avLst/>
          </a:prstGeom>
          <a:noFill/>
        </p:spPr>
      </p:pic>
      <p:sp>
        <p:nvSpPr>
          <p:cNvPr id="7174" name="Rectangle 6"/>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38800" y="2066925"/>
            <a:ext cx="714375" cy="523875"/>
          </a:xfrm>
          <a:prstGeom prst="rect">
            <a:avLst/>
          </a:prstGeom>
          <a:noFill/>
        </p:spPr>
      </p:pic>
      <p:sp>
        <p:nvSpPr>
          <p:cNvPr id="5"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229600" y="3352800"/>
            <a:ext cx="533400" cy="561109"/>
          </a:xfrm>
          <a:prstGeom prst="rect">
            <a:avLst/>
          </a:prstGeom>
          <a:noFill/>
        </p:spPr>
      </p:pic>
      <p:sp>
        <p:nvSpPr>
          <p:cNvPr id="54" name="Oval 53"/>
          <p:cNvSpPr/>
          <p:nvPr/>
        </p:nvSpPr>
        <p:spPr>
          <a:xfrm>
            <a:off x="5334000" y="1981200"/>
            <a:ext cx="1295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Curved Connector 55"/>
          <p:cNvCxnSpPr>
            <a:stCxn id="54" idx="4"/>
          </p:cNvCxnSpPr>
          <p:nvPr/>
        </p:nvCxnSpPr>
        <p:spPr>
          <a:xfrm rot="16200000" flipH="1">
            <a:off x="6038850" y="2686050"/>
            <a:ext cx="685800" cy="800100"/>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hape 62"/>
          <p:cNvCxnSpPr>
            <a:stCxn id="54" idx="4"/>
          </p:cNvCxnSpPr>
          <p:nvPr/>
        </p:nvCxnSpPr>
        <p:spPr>
          <a:xfrm rot="16200000" flipH="1">
            <a:off x="6267450" y="2457450"/>
            <a:ext cx="152400" cy="723900"/>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391400" y="2819400"/>
            <a:ext cx="609600" cy="369332"/>
          </a:xfrm>
          <a:prstGeom prst="rect">
            <a:avLst/>
          </a:prstGeom>
          <a:noFill/>
        </p:spPr>
        <p:txBody>
          <a:bodyPr wrap="square" rtlCol="0">
            <a:spAutoFit/>
          </a:bodyPr>
          <a:lstStyle/>
          <a:p>
            <a:r>
              <a:rPr lang="en-US" dirty="0" smtClean="0"/>
              <a:t>OR</a:t>
            </a:r>
            <a:endParaRPr lang="en-US" dirty="0"/>
          </a:p>
        </p:txBody>
      </p:sp>
      <p:sp>
        <p:nvSpPr>
          <p:cNvPr id="7"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38600" y="3352800"/>
            <a:ext cx="247650" cy="514350"/>
          </a:xfrm>
          <a:prstGeom prst="rect">
            <a:avLst/>
          </a:prstGeom>
          <a:noFill/>
        </p:spPr>
      </p:pic>
      <p:sp>
        <p:nvSpPr>
          <p:cNvPr id="13315" name="Rectangle 3"/>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5" name="Group 64"/>
          <p:cNvGrpSpPr/>
          <p:nvPr/>
        </p:nvGrpSpPr>
        <p:grpSpPr>
          <a:xfrm>
            <a:off x="2438400" y="4267200"/>
            <a:ext cx="1295400" cy="990600"/>
            <a:chOff x="4191000" y="4267200"/>
            <a:chExt cx="1295400" cy="990600"/>
          </a:xfrm>
        </p:grpSpPr>
        <p:grpSp>
          <p:nvGrpSpPr>
            <p:cNvPr id="16" name="Group 47"/>
            <p:cNvGrpSpPr/>
            <p:nvPr/>
          </p:nvGrpSpPr>
          <p:grpSpPr>
            <a:xfrm>
              <a:off x="4191000" y="4267200"/>
              <a:ext cx="1295400" cy="990600"/>
              <a:chOff x="2667000" y="4648200"/>
              <a:chExt cx="1349375" cy="990600"/>
            </a:xfrm>
          </p:grpSpPr>
          <p:sp>
            <p:nvSpPr>
              <p:cNvPr id="28" name="Flowchart: Process 27"/>
              <p:cNvSpPr/>
              <p:nvPr/>
            </p:nvSpPr>
            <p:spPr>
              <a:xfrm>
                <a:off x="2667000" y="4648200"/>
                <a:ext cx="1349375" cy="9906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743200" y="4724400"/>
                <a:ext cx="1273175" cy="369332"/>
              </a:xfrm>
              <a:prstGeom prst="rect">
                <a:avLst/>
              </a:prstGeom>
              <a:noFill/>
            </p:spPr>
            <p:txBody>
              <a:bodyPr wrap="square" rtlCol="0">
                <a:spAutoFit/>
              </a:bodyPr>
              <a:lstStyle/>
              <a:p>
                <a:r>
                  <a:rPr lang="en-US" dirty="0" smtClean="0"/>
                  <a:t>Buoyancy</a:t>
                </a:r>
                <a:endParaRPr lang="en-US" dirty="0"/>
              </a:p>
            </p:txBody>
          </p:sp>
          <p:sp>
            <p:nvSpPr>
              <p:cNvPr id="34" name="Rectangle 33"/>
              <p:cNvSpPr/>
              <p:nvPr/>
            </p:nvSpPr>
            <p:spPr>
              <a:xfrm>
                <a:off x="3429000" y="5181600"/>
                <a:ext cx="192428" cy="369332"/>
              </a:xfrm>
              <a:prstGeom prst="rect">
                <a:avLst/>
              </a:prstGeom>
            </p:spPr>
            <p:txBody>
              <a:bodyPr wrap="none">
                <a:spAutoFit/>
              </a:bodyPr>
              <a:lstStyle/>
              <a:p>
                <a:endParaRPr lang="en-US" dirty="0"/>
              </a:p>
            </p:txBody>
          </p:sp>
        </p:grpSp>
        <p:pic>
          <p:nvPicPr>
            <p:cNvPr id="1331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724400" y="4724401"/>
              <a:ext cx="183931" cy="381000"/>
            </a:xfrm>
            <a:prstGeom prst="rect">
              <a:avLst/>
            </a:prstGeom>
            <a:noFill/>
          </p:spPr>
        </p:pic>
      </p:grpSp>
      <p:sp>
        <p:nvSpPr>
          <p:cNvPr id="13318" name="Rectangle 6"/>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Flowchart: Process 65"/>
          <p:cNvSpPr/>
          <p:nvPr/>
        </p:nvSpPr>
        <p:spPr>
          <a:xfrm>
            <a:off x="6934200" y="4267200"/>
            <a:ext cx="1295400" cy="9906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7086600" y="4343400"/>
            <a:ext cx="1219200" cy="369332"/>
          </a:xfrm>
          <a:prstGeom prst="rect">
            <a:avLst/>
          </a:prstGeom>
          <a:noFill/>
        </p:spPr>
        <p:txBody>
          <a:bodyPr wrap="square" rtlCol="0">
            <a:spAutoFit/>
          </a:bodyPr>
          <a:lstStyle/>
          <a:p>
            <a:r>
              <a:rPr lang="en-US" dirty="0" smtClean="0"/>
              <a:t>Viscosity </a:t>
            </a:r>
            <a:endParaRPr lang="en-US" dirty="0"/>
          </a:p>
        </p:txBody>
      </p:sp>
      <p:sp>
        <p:nvSpPr>
          <p:cNvPr id="69" name="Plus 68"/>
          <p:cNvSpPr/>
          <p:nvPr/>
        </p:nvSpPr>
        <p:spPr>
          <a:xfrm>
            <a:off x="6248400" y="4495800"/>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9"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39000" y="4724400"/>
            <a:ext cx="666750" cy="361950"/>
          </a:xfrm>
          <a:prstGeom prst="rect">
            <a:avLst/>
          </a:prstGeom>
          <a:noFill/>
        </p:spPr>
      </p:pic>
      <p:sp>
        <p:nvSpPr>
          <p:cNvPr id="70" name="TextBox 69"/>
          <p:cNvSpPr txBox="1"/>
          <p:nvPr/>
        </p:nvSpPr>
        <p:spPr>
          <a:xfrm>
            <a:off x="1600200" y="5715000"/>
            <a:ext cx="6019800" cy="646331"/>
          </a:xfrm>
          <a:prstGeom prst="rect">
            <a:avLst/>
          </a:prstGeom>
          <a:noFill/>
        </p:spPr>
        <p:txBody>
          <a:bodyPr wrap="square" rtlCol="0">
            <a:spAutoFit/>
          </a:bodyPr>
          <a:lstStyle/>
          <a:p>
            <a:r>
              <a:rPr lang="en-US" dirty="0" smtClean="0">
                <a:solidFill>
                  <a:srgbClr val="FF0000"/>
                </a:solidFill>
              </a:rPr>
              <a:t>Comparable equation for potential temperature      that includes a term </a:t>
            </a:r>
            <a:endParaRPr lang="en-US" dirty="0">
              <a:solidFill>
                <a:srgbClr val="FF0000"/>
              </a:solidFill>
            </a:endParaRPr>
          </a:p>
        </p:txBody>
      </p:sp>
      <p:sp>
        <p:nvSpPr>
          <p:cNvPr id="675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7585" name="Picture 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76600" y="6019800"/>
            <a:ext cx="606829" cy="457200"/>
          </a:xfrm>
          <a:prstGeom prst="rect">
            <a:avLst/>
          </a:prstGeom>
          <a:noFill/>
        </p:spPr>
      </p:pic>
      <p:sp>
        <p:nvSpPr>
          <p:cNvPr id="67587"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5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7588"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267450" y="5770755"/>
            <a:ext cx="133350" cy="2762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MYJ Scheme:  Governing </a:t>
            </a:r>
            <a:r>
              <a:rPr lang="en-US" dirty="0" err="1" smtClean="0"/>
              <a:t>Eqs</a:t>
            </a:r>
            <a:r>
              <a:rPr lang="en-US" dirty="0" smtClean="0"/>
              <a:t>.</a:t>
            </a:r>
            <a:endParaRPr lang="en-US" dirty="0"/>
          </a:p>
        </p:txBody>
      </p:sp>
      <p:sp>
        <p:nvSpPr>
          <p:cNvPr id="3" name="Content Placeholder 2"/>
          <p:cNvSpPr>
            <a:spLocks noGrp="1"/>
          </p:cNvSpPr>
          <p:nvPr>
            <p:ph idx="1"/>
          </p:nvPr>
        </p:nvSpPr>
        <p:spPr>
          <a:xfrm>
            <a:off x="1435608" y="1447800"/>
            <a:ext cx="7022592" cy="1447800"/>
          </a:xfrm>
        </p:spPr>
        <p:txBody>
          <a:bodyPr>
            <a:normAutofit fontScale="92500" lnSpcReduction="10000"/>
          </a:bodyPr>
          <a:lstStyle/>
          <a:p>
            <a:pPr>
              <a:buNone/>
            </a:pPr>
            <a:r>
              <a:rPr lang="en-US" dirty="0" smtClean="0"/>
              <a:t>Would need a set of governing equations that would define the change of       -like variables such as  </a:t>
            </a:r>
          </a:p>
          <a:p>
            <a:pPr>
              <a:buFont typeface="Wingdings" pitchFamily="2" charset="2"/>
              <a:buChar char="§"/>
            </a:pPr>
            <a:endParaRPr lang="en-US" dirty="0" smtClean="0"/>
          </a:p>
          <a:p>
            <a:pPr>
              <a:buNone/>
            </a:pPr>
            <a:endParaRPr lang="en-US" sz="1800" dirty="0" smtClean="0">
              <a:solidFill>
                <a:srgbClr val="FF0000"/>
              </a:solidFill>
            </a:endParaRPr>
          </a:p>
          <a:p>
            <a:pPr>
              <a:buNone/>
            </a:pPr>
            <a:endParaRPr lang="en-US" sz="1800" dirty="0" smtClean="0">
              <a:solidFill>
                <a:srgbClr val="FF0000"/>
              </a:solidFill>
            </a:endParaRPr>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76800" y="2940204"/>
            <a:ext cx="695325" cy="771525"/>
          </a:xfrm>
          <a:prstGeom prst="rect">
            <a:avLst/>
          </a:prstGeom>
          <a:noFill/>
        </p:spPr>
      </p:pic>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57600" y="2895600"/>
            <a:ext cx="542925" cy="819150"/>
          </a:xfrm>
          <a:prstGeom prst="rect">
            <a:avLst/>
          </a:prstGeom>
          <a:noFill/>
        </p:spPr>
      </p:pic>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8"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 name="TextBox 26"/>
          <p:cNvSpPr txBox="1"/>
          <p:nvPr/>
        </p:nvSpPr>
        <p:spPr>
          <a:xfrm>
            <a:off x="1524000" y="3962400"/>
            <a:ext cx="7086600" cy="954107"/>
          </a:xfrm>
          <a:prstGeom prst="rect">
            <a:avLst/>
          </a:prstGeom>
          <a:noFill/>
        </p:spPr>
        <p:txBody>
          <a:bodyPr wrap="square" rtlCol="0">
            <a:spAutoFit/>
          </a:bodyPr>
          <a:lstStyle/>
          <a:p>
            <a:pPr marL="365760" lvl="0" indent="-283464">
              <a:spcBef>
                <a:spcPts val="600"/>
              </a:spcBef>
              <a:buClr>
                <a:schemeClr val="accent1"/>
              </a:buClr>
              <a:buSzPct val="80000"/>
              <a:defRPr/>
            </a:pPr>
            <a:r>
              <a:rPr lang="en-US" sz="2800" dirty="0" smtClean="0"/>
              <a:t>A system of 10 differential equations would be required to solve for all turbulent quantities:</a:t>
            </a:r>
          </a:p>
        </p:txBody>
      </p:sp>
      <p:sp>
        <p:nvSpPr>
          <p:cNvPr id="4120"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2"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2"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62200" y="2940204"/>
            <a:ext cx="733425" cy="771525"/>
          </a:xfrm>
          <a:prstGeom prst="rect">
            <a:avLst/>
          </a:prstGeom>
          <a:noFill/>
        </p:spPr>
      </p:pic>
      <p:sp>
        <p:nvSpPr>
          <p:cNvPr id="4124"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23" name="Picture 2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1905000"/>
            <a:ext cx="514350" cy="400050"/>
          </a:xfrm>
          <a:prstGeom prst="rect">
            <a:avLst/>
          </a:prstGeom>
          <a:noFill/>
        </p:spPr>
      </p:pic>
      <p:sp>
        <p:nvSpPr>
          <p:cNvPr id="4125" name="Rectangle 29"/>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6"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62225" y="5562600"/>
            <a:ext cx="438150" cy="400050"/>
          </a:xfrm>
          <a:prstGeom prst="rect">
            <a:avLst/>
          </a:prstGeom>
          <a:noFill/>
        </p:spPr>
      </p:pic>
      <p:pic>
        <p:nvPicPr>
          <p:cNvPr id="37"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62225" y="6019800"/>
            <a:ext cx="361950" cy="400050"/>
          </a:xfrm>
          <a:prstGeom prst="rect">
            <a:avLst/>
          </a:prstGeom>
          <a:noFill/>
        </p:spPr>
      </p:pic>
      <p:pic>
        <p:nvPicPr>
          <p:cNvPr id="38" name="Picture 2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333750" y="6019800"/>
            <a:ext cx="352425" cy="400050"/>
          </a:xfrm>
          <a:prstGeom prst="rect">
            <a:avLst/>
          </a:prstGeom>
          <a:noFill/>
        </p:spPr>
      </p:pic>
      <p:pic>
        <p:nvPicPr>
          <p:cNvPr id="39" name="Picture 2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114800" y="6019800"/>
            <a:ext cx="409575" cy="400050"/>
          </a:xfrm>
          <a:prstGeom prst="rect">
            <a:avLst/>
          </a:prstGeom>
          <a:noFill/>
        </p:spPr>
      </p:pic>
      <p:pic>
        <p:nvPicPr>
          <p:cNvPr id="40" name="Picture 2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876800" y="6029325"/>
            <a:ext cx="333375" cy="447675"/>
          </a:xfrm>
          <a:prstGeom prst="rect">
            <a:avLst/>
          </a:prstGeom>
          <a:noFill/>
        </p:spPr>
      </p:pic>
      <p:pic>
        <p:nvPicPr>
          <p:cNvPr id="41"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486025" y="5105400"/>
            <a:ext cx="514350" cy="400050"/>
          </a:xfrm>
          <a:prstGeom prst="rect">
            <a:avLst/>
          </a:prstGeom>
          <a:noFill/>
        </p:spPr>
      </p:pic>
      <p:pic>
        <p:nvPicPr>
          <p:cNvPr id="42" name="Picture 6"/>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305175" y="5105400"/>
            <a:ext cx="504825" cy="400050"/>
          </a:xfrm>
          <a:prstGeom prst="rect">
            <a:avLst/>
          </a:prstGeom>
          <a:noFill/>
        </p:spPr>
      </p:pic>
      <p:pic>
        <p:nvPicPr>
          <p:cNvPr id="43" name="Picture 9"/>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114800" y="5105400"/>
            <a:ext cx="457200" cy="400050"/>
          </a:xfrm>
          <a:prstGeom prst="rect">
            <a:avLst/>
          </a:prstGeom>
          <a:noFill/>
        </p:spPr>
      </p:pic>
      <p:pic>
        <p:nvPicPr>
          <p:cNvPr id="44" name="Picture 1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3286125" y="5543550"/>
            <a:ext cx="428625" cy="400050"/>
          </a:xfrm>
          <a:prstGeom prst="rect">
            <a:avLst/>
          </a:prstGeom>
          <a:noFill/>
        </p:spPr>
      </p:pic>
      <p:pic>
        <p:nvPicPr>
          <p:cNvPr id="45" name="Picture 17"/>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086225" y="5543550"/>
            <a:ext cx="485775" cy="4000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1435608" y="1066800"/>
            <a:ext cx="7498080" cy="5410200"/>
          </a:xfrm>
        </p:spPr>
        <p:txBody>
          <a:bodyPr>
            <a:normAutofit fontScale="70000" lnSpcReduction="20000"/>
          </a:bodyPr>
          <a:lstStyle/>
          <a:p>
            <a:pPr>
              <a:buNone/>
            </a:pPr>
            <a:endParaRPr lang="en-US" dirty="0" smtClean="0"/>
          </a:p>
          <a:p>
            <a:pPr>
              <a:buFont typeface="Wingdings" pitchFamily="2" charset="2"/>
              <a:buChar char="§"/>
            </a:pPr>
            <a:r>
              <a:rPr lang="en-US" dirty="0" smtClean="0"/>
              <a:t>With continued increase in wind power integration as part of the US electric grid, wind variability is of concern.</a:t>
            </a:r>
          </a:p>
          <a:p>
            <a:pPr>
              <a:buFont typeface="Wingdings" pitchFamily="2" charset="2"/>
              <a:buChar char="§"/>
            </a:pPr>
            <a:r>
              <a:rPr lang="en-US" u="sng" dirty="0" smtClean="0"/>
              <a:t>Wind ramps </a:t>
            </a:r>
            <a:r>
              <a:rPr lang="en-US" dirty="0" smtClean="0"/>
              <a:t>present the need to plan for a relatively large </a:t>
            </a:r>
            <a:r>
              <a:rPr lang="en-US" u="sng" dirty="0" smtClean="0"/>
              <a:t>upswing/downswing in wind power </a:t>
            </a:r>
            <a:r>
              <a:rPr lang="en-US" dirty="0" smtClean="0"/>
              <a:t>occurring  over a relatively short time </a:t>
            </a:r>
          </a:p>
          <a:p>
            <a:pPr lvl="1">
              <a:buFont typeface="Wingdings" pitchFamily="2" charset="2"/>
              <a:buChar char="§"/>
            </a:pPr>
            <a:r>
              <a:rPr lang="en-US" u="sng" dirty="0" smtClean="0"/>
              <a:t>Value for day-ahead market </a:t>
            </a:r>
            <a:r>
              <a:rPr lang="en-US" dirty="0" smtClean="0"/>
              <a:t>planning to schedule anticipated unit generation, including wind power, to meet forecast load</a:t>
            </a:r>
          </a:p>
          <a:p>
            <a:pPr lvl="1">
              <a:buFont typeface="Wingdings" pitchFamily="2" charset="2"/>
              <a:buChar char="§"/>
            </a:pPr>
            <a:r>
              <a:rPr lang="en-US" u="sng" dirty="0" smtClean="0"/>
              <a:t>Value for near real-time operations</a:t>
            </a:r>
            <a:r>
              <a:rPr lang="en-US" dirty="0" smtClean="0"/>
              <a:t>, with updated wind forecast in order to anticipate need to bring on-line slow start-up units several hours before an anticipated ramp</a:t>
            </a:r>
          </a:p>
          <a:p>
            <a:pPr lvl="1">
              <a:buFont typeface="Wingdings" pitchFamily="2" charset="2"/>
              <a:buChar char="§"/>
            </a:pPr>
            <a:r>
              <a:rPr lang="en-US" dirty="0" smtClean="0"/>
              <a:t>Goal:  maintain generation that matches load and alleviate fluctuations in power frequency </a:t>
            </a:r>
          </a:p>
          <a:p>
            <a:pPr>
              <a:buFont typeface="Wingdings" pitchFamily="2" charset="2"/>
              <a:buChar char="§"/>
            </a:pPr>
            <a:r>
              <a:rPr lang="en-US" u="sng" dirty="0" smtClean="0"/>
              <a:t>There is need for accurate wind forecasts at turbine height, from several hours ahead to several days ahead</a:t>
            </a:r>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Tree>
    <p:extLst>
      <p:ext uri="{BB962C8B-B14F-4D97-AF65-F5344CB8AC3E}">
        <p14:creationId xmlns:p14="http://schemas.microsoft.com/office/powerpoint/2010/main" val="1220439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MYJ Scheme:  Template of Terms for Governing </a:t>
            </a:r>
            <a:r>
              <a:rPr lang="en-US" dirty="0" err="1" smtClean="0"/>
              <a:t>Eqs</a:t>
            </a:r>
            <a:r>
              <a:rPr lang="en-US" dirty="0" smtClean="0"/>
              <a:t>.</a:t>
            </a:r>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Equal 11"/>
          <p:cNvSpPr/>
          <p:nvPr/>
        </p:nvSpPr>
        <p:spPr>
          <a:xfrm>
            <a:off x="3810000" y="2035615"/>
            <a:ext cx="3810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6" name="Rectangle 12"/>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Plus 24"/>
          <p:cNvSpPr/>
          <p:nvPr/>
        </p:nvSpPr>
        <p:spPr>
          <a:xfrm>
            <a:off x="5181600" y="3712015"/>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9" name="Rectangle 15"/>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Plus 48"/>
          <p:cNvSpPr/>
          <p:nvPr/>
        </p:nvSpPr>
        <p:spPr>
          <a:xfrm>
            <a:off x="2057400" y="3712015"/>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us 49"/>
          <p:cNvSpPr/>
          <p:nvPr/>
        </p:nvSpPr>
        <p:spPr>
          <a:xfrm>
            <a:off x="1752600" y="5083615"/>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7" name="Group 46"/>
          <p:cNvGrpSpPr/>
          <p:nvPr/>
        </p:nvGrpSpPr>
        <p:grpSpPr>
          <a:xfrm>
            <a:off x="1676400" y="1730815"/>
            <a:ext cx="1905000" cy="1143000"/>
            <a:chOff x="1676400" y="1524000"/>
            <a:chExt cx="1905000" cy="1143000"/>
          </a:xfrm>
        </p:grpSpPr>
        <p:sp>
          <p:nvSpPr>
            <p:cNvPr id="4" name="Flowchart: Process 3"/>
            <p:cNvSpPr/>
            <p:nvPr/>
          </p:nvSpPr>
          <p:spPr>
            <a:xfrm>
              <a:off x="1676400" y="1524000"/>
              <a:ext cx="1905000" cy="11430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1600200"/>
              <a:ext cx="1828800" cy="646331"/>
            </a:xfrm>
            <a:prstGeom prst="rect">
              <a:avLst/>
            </a:prstGeom>
            <a:noFill/>
          </p:spPr>
          <p:txBody>
            <a:bodyPr wrap="square" rtlCol="0">
              <a:spAutoFit/>
            </a:bodyPr>
            <a:lstStyle/>
            <a:p>
              <a:r>
                <a:rPr lang="en-US" dirty="0" smtClean="0"/>
                <a:t>Change in </a:t>
              </a:r>
              <a:r>
                <a:rPr lang="en-US" dirty="0" err="1" smtClean="0"/>
                <a:t>turb</a:t>
              </a:r>
              <a:r>
                <a:rPr lang="en-US" dirty="0" smtClean="0"/>
                <a:t>. energy</a:t>
              </a:r>
              <a:endParaRPr lang="en-US" dirty="0"/>
            </a:p>
          </p:txBody>
        </p:sp>
      </p:gr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7"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2" name="Rectangle 8"/>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5" name="Rectangle 11"/>
          <p:cNvSpPr>
            <a:spLocks noChangeArrowheads="1"/>
          </p:cNvSpPr>
          <p:nvPr/>
        </p:nvSpPr>
        <p:spPr bwMode="auto">
          <a:xfrm>
            <a:off x="0" y="323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Cambria Math" pitchFamily="18" charset="0"/>
                <a:ea typeface="Calibri" pitchFamily="34" charset="0"/>
                <a:cs typeface="Times New Roman" pitchFamily="18" charset="0"/>
              </a:rPr>
              <a:t> </a:t>
            </a: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58"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67000" y="2111815"/>
            <a:ext cx="581025" cy="600075"/>
          </a:xfrm>
          <a:prstGeom prst="rect">
            <a:avLst/>
          </a:prstGeom>
          <a:noFill/>
        </p:spPr>
      </p:pic>
      <p:sp>
        <p:nvSpPr>
          <p:cNvPr id="6160" name="Rectangle 16"/>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6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6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68"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69" name="Rectangle 25"/>
          <p:cNvSpPr>
            <a:spLocks noChangeArrowheads="1"/>
          </p:cNvSpPr>
          <p:nvPr/>
        </p:nvSpPr>
        <p:spPr bwMode="auto">
          <a:xfrm>
            <a:off x="0" y="466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1"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73"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75"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77"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79"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81"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82" name="Rectangle 38"/>
          <p:cNvSpPr>
            <a:spLocks noChangeArrowheads="1"/>
          </p:cNvSpPr>
          <p:nvPr/>
        </p:nvSpPr>
        <p:spPr bwMode="auto">
          <a:xfrm>
            <a:off x="0" y="466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4"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85" name="Rectangle 41"/>
          <p:cNvSpPr>
            <a:spLocks noChangeArrowheads="1"/>
          </p:cNvSpPr>
          <p:nvPr/>
        </p:nvSpPr>
        <p:spPr bwMode="auto">
          <a:xfrm>
            <a:off x="0" y="514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7" name="Rectangle 4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88" name="Rectangle 44"/>
          <p:cNvSpPr>
            <a:spLocks noChangeArrowheads="1"/>
          </p:cNvSpPr>
          <p:nvPr/>
        </p:nvSpPr>
        <p:spPr bwMode="auto">
          <a:xfrm>
            <a:off x="0" y="561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0" name="Rectangle 4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92" name="Rectangle 4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93" name="Rectangle 49"/>
          <p:cNvSpPr>
            <a:spLocks noChangeArrowheads="1"/>
          </p:cNvSpPr>
          <p:nvPr/>
        </p:nvSpPr>
        <p:spPr bwMode="auto">
          <a:xfrm>
            <a:off x="0" y="561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5" name="Rectangle 5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97" name="Rectangle 5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99" name="Rectangle 5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01" name="Rectangle 5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03" name="Rectangle 5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05" name="Rectangle 6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Flowchart: Process 12"/>
          <p:cNvSpPr/>
          <p:nvPr/>
        </p:nvSpPr>
        <p:spPr>
          <a:xfrm>
            <a:off x="4419600" y="1654615"/>
            <a:ext cx="2819400" cy="14478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72000" y="1751260"/>
            <a:ext cx="2362200" cy="400110"/>
          </a:xfrm>
          <a:prstGeom prst="rect">
            <a:avLst/>
          </a:prstGeom>
          <a:noFill/>
        </p:spPr>
        <p:txBody>
          <a:bodyPr wrap="square" rtlCol="0">
            <a:spAutoFit/>
          </a:bodyPr>
          <a:lstStyle/>
          <a:p>
            <a:r>
              <a:rPr lang="en-US" sz="2000" dirty="0" smtClean="0"/>
              <a:t>Energy redistribution</a:t>
            </a:r>
            <a:endParaRPr lang="en-US" sz="2000" dirty="0"/>
          </a:p>
        </p:txBody>
      </p:sp>
      <p:sp>
        <p:nvSpPr>
          <p:cNvPr id="54" name="Flowchart: Process 53"/>
          <p:cNvSpPr/>
          <p:nvPr/>
        </p:nvSpPr>
        <p:spPr>
          <a:xfrm>
            <a:off x="4953000" y="2209800"/>
            <a:ext cx="1524000" cy="7620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Plus 164"/>
          <p:cNvSpPr/>
          <p:nvPr/>
        </p:nvSpPr>
        <p:spPr>
          <a:xfrm>
            <a:off x="5486400" y="5083615"/>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Process 29"/>
          <p:cNvSpPr/>
          <p:nvPr/>
        </p:nvSpPr>
        <p:spPr>
          <a:xfrm>
            <a:off x="2819400" y="3429000"/>
            <a:ext cx="2133600" cy="10668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868168" y="3392424"/>
            <a:ext cx="2048256" cy="369332"/>
          </a:xfrm>
          <a:prstGeom prst="rect">
            <a:avLst/>
          </a:prstGeom>
          <a:noFill/>
        </p:spPr>
        <p:txBody>
          <a:bodyPr wrap="square" rtlCol="0">
            <a:spAutoFit/>
          </a:bodyPr>
          <a:lstStyle/>
          <a:p>
            <a:r>
              <a:rPr lang="en-US" dirty="0" smtClean="0"/>
              <a:t>Dissipation</a:t>
            </a:r>
            <a:endParaRPr lang="en-US" dirty="0"/>
          </a:p>
        </p:txBody>
      </p:sp>
      <p:sp>
        <p:nvSpPr>
          <p:cNvPr id="170" name="Flowchart: Process 169"/>
          <p:cNvSpPr/>
          <p:nvPr/>
        </p:nvSpPr>
        <p:spPr>
          <a:xfrm>
            <a:off x="3276600" y="3733800"/>
            <a:ext cx="1143000" cy="685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7"/>
          <p:cNvGrpSpPr/>
          <p:nvPr/>
        </p:nvGrpSpPr>
        <p:grpSpPr>
          <a:xfrm>
            <a:off x="5943600" y="3483415"/>
            <a:ext cx="1828800" cy="990600"/>
            <a:chOff x="2667000" y="4648200"/>
            <a:chExt cx="1828800" cy="990600"/>
          </a:xfrm>
        </p:grpSpPr>
        <p:sp>
          <p:nvSpPr>
            <p:cNvPr id="28" name="Flowchart: Process 27"/>
            <p:cNvSpPr/>
            <p:nvPr/>
          </p:nvSpPr>
          <p:spPr>
            <a:xfrm>
              <a:off x="2667000" y="4648200"/>
              <a:ext cx="1752600" cy="9906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667000" y="4659868"/>
              <a:ext cx="1828800" cy="369332"/>
            </a:xfrm>
            <a:prstGeom prst="rect">
              <a:avLst/>
            </a:prstGeom>
            <a:noFill/>
          </p:spPr>
          <p:txBody>
            <a:bodyPr wrap="square" rtlCol="0">
              <a:spAutoFit/>
            </a:bodyPr>
            <a:lstStyle/>
            <a:p>
              <a:r>
                <a:rPr lang="en-US" dirty="0" smtClean="0"/>
                <a:t>Buoyancy term</a:t>
              </a:r>
              <a:endParaRPr lang="en-US" dirty="0"/>
            </a:p>
          </p:txBody>
        </p:sp>
      </p:grpSp>
      <p:pic>
        <p:nvPicPr>
          <p:cNvPr id="6198" name="Picture 5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62956" y="3983362"/>
            <a:ext cx="590550" cy="333375"/>
          </a:xfrm>
          <a:prstGeom prst="rect">
            <a:avLst/>
          </a:prstGeom>
          <a:noFill/>
        </p:spPr>
      </p:pic>
      <p:sp>
        <p:nvSpPr>
          <p:cNvPr id="168" name="Flowchart: Process 167"/>
          <p:cNvSpPr/>
          <p:nvPr/>
        </p:nvSpPr>
        <p:spPr>
          <a:xfrm>
            <a:off x="6400800" y="3896011"/>
            <a:ext cx="914400" cy="48879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Process 25"/>
          <p:cNvSpPr/>
          <p:nvPr/>
        </p:nvSpPr>
        <p:spPr>
          <a:xfrm>
            <a:off x="2514600" y="4876800"/>
            <a:ext cx="2743200" cy="11430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557347" y="4855015"/>
            <a:ext cx="1295400" cy="369332"/>
          </a:xfrm>
          <a:prstGeom prst="rect">
            <a:avLst/>
          </a:prstGeom>
          <a:noFill/>
        </p:spPr>
        <p:txBody>
          <a:bodyPr wrap="square" rtlCol="0">
            <a:spAutoFit/>
          </a:bodyPr>
          <a:lstStyle/>
          <a:p>
            <a:r>
              <a:rPr lang="en-US" dirty="0" smtClean="0"/>
              <a:t>Diffusion</a:t>
            </a:r>
            <a:endParaRPr lang="en-US" dirty="0"/>
          </a:p>
        </p:txBody>
      </p:sp>
      <p:sp>
        <p:nvSpPr>
          <p:cNvPr id="75" name="Flowchart: Process 74"/>
          <p:cNvSpPr/>
          <p:nvPr/>
        </p:nvSpPr>
        <p:spPr>
          <a:xfrm>
            <a:off x="3124200" y="5257800"/>
            <a:ext cx="1600200" cy="685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p:cNvGrpSpPr/>
          <p:nvPr/>
        </p:nvGrpSpPr>
        <p:grpSpPr>
          <a:xfrm>
            <a:off x="6172200" y="4855015"/>
            <a:ext cx="1905000" cy="1143000"/>
            <a:chOff x="1676400" y="1524000"/>
            <a:chExt cx="1905000" cy="1143000"/>
          </a:xfrm>
        </p:grpSpPr>
        <p:sp>
          <p:nvSpPr>
            <p:cNvPr id="123" name="Flowchart: Process 122"/>
            <p:cNvSpPr/>
            <p:nvPr/>
          </p:nvSpPr>
          <p:spPr>
            <a:xfrm>
              <a:off x="1676400" y="1524000"/>
              <a:ext cx="1905000" cy="11430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1752600" y="1600200"/>
              <a:ext cx="1828800" cy="369332"/>
            </a:xfrm>
            <a:prstGeom prst="rect">
              <a:avLst/>
            </a:prstGeom>
            <a:noFill/>
          </p:spPr>
          <p:txBody>
            <a:bodyPr wrap="square" rtlCol="0">
              <a:spAutoFit/>
            </a:bodyPr>
            <a:lstStyle/>
            <a:p>
              <a:r>
                <a:rPr lang="en-US" dirty="0" smtClean="0"/>
                <a:t>Shear production</a:t>
              </a:r>
              <a:endParaRPr lang="en-US" dirty="0"/>
            </a:p>
          </p:txBody>
        </p:sp>
      </p:grpSp>
      <p:pic>
        <p:nvPicPr>
          <p:cNvPr id="6194" name="Picture 5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59498" y="5312215"/>
            <a:ext cx="723900" cy="533400"/>
          </a:xfrm>
          <a:prstGeom prst="rect">
            <a:avLst/>
          </a:prstGeom>
          <a:noFill/>
        </p:spPr>
      </p:pic>
      <p:sp>
        <p:nvSpPr>
          <p:cNvPr id="176" name="Flowchart: Process 175"/>
          <p:cNvSpPr/>
          <p:nvPr/>
        </p:nvSpPr>
        <p:spPr>
          <a:xfrm>
            <a:off x="6629400" y="5269468"/>
            <a:ext cx="1012902" cy="64119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9"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42" name="Rectangle 6"/>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45" name="Rectangle 9"/>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48" name="Rectangle 12"/>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5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51" name="Rectangle 15"/>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9"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29200" y="2209800"/>
            <a:ext cx="1333500" cy="685800"/>
          </a:xfrm>
          <a:prstGeom prst="rect">
            <a:avLst/>
          </a:prstGeom>
          <a:noFill/>
        </p:spPr>
      </p:pic>
      <p:sp>
        <p:nvSpPr>
          <p:cNvPr id="12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1"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92424" y="3795141"/>
            <a:ext cx="828675" cy="600075"/>
          </a:xfrm>
          <a:prstGeom prst="rect">
            <a:avLst/>
          </a:prstGeom>
          <a:noFill/>
        </p:spPr>
      </p:pic>
      <p:sp>
        <p:nvSpPr>
          <p:cNvPr id="122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3"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505200" y="5410200"/>
            <a:ext cx="685800" cy="37011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MYJ Scheme:  </a:t>
            </a:r>
            <a:r>
              <a:rPr lang="en-US" dirty="0" err="1" smtClean="0"/>
              <a:t>SimplifiedTerms</a:t>
            </a:r>
            <a:r>
              <a:rPr lang="en-US" dirty="0" smtClean="0"/>
              <a:t> for Governing </a:t>
            </a:r>
            <a:r>
              <a:rPr lang="en-US" dirty="0" err="1" smtClean="0"/>
              <a:t>Eqs</a:t>
            </a:r>
            <a:r>
              <a:rPr lang="en-US" dirty="0" smtClean="0"/>
              <a:t>.</a:t>
            </a:r>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Equal 11"/>
          <p:cNvSpPr/>
          <p:nvPr/>
        </p:nvSpPr>
        <p:spPr>
          <a:xfrm>
            <a:off x="3810000" y="2035615"/>
            <a:ext cx="3810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6" name="Rectangle 12"/>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Plus 24"/>
          <p:cNvSpPr/>
          <p:nvPr/>
        </p:nvSpPr>
        <p:spPr>
          <a:xfrm>
            <a:off x="5181600" y="3712015"/>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9" name="Rectangle 15"/>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Plus 48"/>
          <p:cNvSpPr/>
          <p:nvPr/>
        </p:nvSpPr>
        <p:spPr>
          <a:xfrm>
            <a:off x="2057400" y="3712015"/>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us 49"/>
          <p:cNvSpPr/>
          <p:nvPr/>
        </p:nvSpPr>
        <p:spPr>
          <a:xfrm>
            <a:off x="1752600" y="5083615"/>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Group 46"/>
          <p:cNvGrpSpPr/>
          <p:nvPr/>
        </p:nvGrpSpPr>
        <p:grpSpPr>
          <a:xfrm>
            <a:off x="1676400" y="1730815"/>
            <a:ext cx="1905000" cy="1143000"/>
            <a:chOff x="1676400" y="1524000"/>
            <a:chExt cx="1905000" cy="1143000"/>
          </a:xfrm>
        </p:grpSpPr>
        <p:sp>
          <p:nvSpPr>
            <p:cNvPr id="4" name="Flowchart: Process 3"/>
            <p:cNvSpPr/>
            <p:nvPr/>
          </p:nvSpPr>
          <p:spPr>
            <a:xfrm>
              <a:off x="1676400" y="1524000"/>
              <a:ext cx="1905000" cy="11430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1600200"/>
              <a:ext cx="1828800" cy="646331"/>
            </a:xfrm>
            <a:prstGeom prst="rect">
              <a:avLst/>
            </a:prstGeom>
            <a:noFill/>
          </p:spPr>
          <p:txBody>
            <a:bodyPr wrap="square" rtlCol="0">
              <a:spAutoFit/>
            </a:bodyPr>
            <a:lstStyle/>
            <a:p>
              <a:r>
                <a:rPr lang="en-US" dirty="0" smtClean="0"/>
                <a:t>Change in </a:t>
              </a:r>
              <a:r>
                <a:rPr lang="en-US" dirty="0" err="1" smtClean="0"/>
                <a:t>turb</a:t>
              </a:r>
              <a:r>
                <a:rPr lang="en-US" dirty="0" smtClean="0"/>
                <a:t>. energy</a:t>
              </a:r>
              <a:endParaRPr lang="en-US" dirty="0"/>
            </a:p>
          </p:txBody>
        </p:sp>
      </p:gr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7"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2" name="Rectangle 8"/>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5" name="Rectangle 11"/>
          <p:cNvSpPr>
            <a:spLocks noChangeArrowheads="1"/>
          </p:cNvSpPr>
          <p:nvPr/>
        </p:nvSpPr>
        <p:spPr bwMode="auto">
          <a:xfrm>
            <a:off x="0" y="323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Cambria Math" pitchFamily="18" charset="0"/>
                <a:ea typeface="Calibri" pitchFamily="34" charset="0"/>
                <a:cs typeface="Times New Roman" pitchFamily="18" charset="0"/>
              </a:rPr>
              <a:t> </a:t>
            </a: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58"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67000" y="2111815"/>
            <a:ext cx="581025" cy="600075"/>
          </a:xfrm>
          <a:prstGeom prst="rect">
            <a:avLst/>
          </a:prstGeom>
          <a:noFill/>
        </p:spPr>
      </p:pic>
      <p:sp>
        <p:nvSpPr>
          <p:cNvPr id="6160" name="Rectangle 16"/>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6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6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68"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69" name="Rectangle 25"/>
          <p:cNvSpPr>
            <a:spLocks noChangeArrowheads="1"/>
          </p:cNvSpPr>
          <p:nvPr/>
        </p:nvSpPr>
        <p:spPr bwMode="auto">
          <a:xfrm>
            <a:off x="0" y="466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1"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73"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75"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77"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79"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81"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82" name="Rectangle 38"/>
          <p:cNvSpPr>
            <a:spLocks noChangeArrowheads="1"/>
          </p:cNvSpPr>
          <p:nvPr/>
        </p:nvSpPr>
        <p:spPr bwMode="auto">
          <a:xfrm>
            <a:off x="0" y="466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4"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85" name="Rectangle 41"/>
          <p:cNvSpPr>
            <a:spLocks noChangeArrowheads="1"/>
          </p:cNvSpPr>
          <p:nvPr/>
        </p:nvSpPr>
        <p:spPr bwMode="auto">
          <a:xfrm>
            <a:off x="0" y="514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7" name="Rectangle 4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88" name="Rectangle 44"/>
          <p:cNvSpPr>
            <a:spLocks noChangeArrowheads="1"/>
          </p:cNvSpPr>
          <p:nvPr/>
        </p:nvSpPr>
        <p:spPr bwMode="auto">
          <a:xfrm>
            <a:off x="0" y="561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0" name="Rectangle 4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92" name="Rectangle 4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93" name="Rectangle 49"/>
          <p:cNvSpPr>
            <a:spLocks noChangeArrowheads="1"/>
          </p:cNvSpPr>
          <p:nvPr/>
        </p:nvSpPr>
        <p:spPr bwMode="auto">
          <a:xfrm>
            <a:off x="0" y="561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5" name="Rectangle 5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97" name="Rectangle 5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99" name="Rectangle 5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01" name="Rectangle 5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03" name="Rectangle 5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05" name="Rectangle 6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62"/>
          <p:cNvGrpSpPr/>
          <p:nvPr/>
        </p:nvGrpSpPr>
        <p:grpSpPr>
          <a:xfrm>
            <a:off x="4419600" y="1654615"/>
            <a:ext cx="4267200" cy="1447800"/>
            <a:chOff x="4419600" y="1447800"/>
            <a:chExt cx="4267200" cy="1447800"/>
          </a:xfrm>
        </p:grpSpPr>
        <p:sp>
          <p:nvSpPr>
            <p:cNvPr id="13" name="Flowchart: Process 12"/>
            <p:cNvSpPr/>
            <p:nvPr/>
          </p:nvSpPr>
          <p:spPr>
            <a:xfrm>
              <a:off x="4419600" y="1447800"/>
              <a:ext cx="4267200" cy="14478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72000" y="1544445"/>
              <a:ext cx="2362200" cy="400110"/>
            </a:xfrm>
            <a:prstGeom prst="rect">
              <a:avLst/>
            </a:prstGeom>
            <a:noFill/>
          </p:spPr>
          <p:txBody>
            <a:bodyPr wrap="square" rtlCol="0">
              <a:spAutoFit/>
            </a:bodyPr>
            <a:lstStyle/>
            <a:p>
              <a:r>
                <a:rPr lang="en-US" sz="2000" dirty="0" smtClean="0"/>
                <a:t>Energy redistribution</a:t>
              </a:r>
              <a:endParaRPr lang="en-US" sz="2000" dirty="0"/>
            </a:p>
          </p:txBody>
        </p:sp>
        <p:grpSp>
          <p:nvGrpSpPr>
            <p:cNvPr id="7" name="Group 58"/>
            <p:cNvGrpSpPr/>
            <p:nvPr/>
          </p:nvGrpSpPr>
          <p:grpSpPr>
            <a:xfrm>
              <a:off x="5257800" y="2133600"/>
              <a:ext cx="1066800" cy="609600"/>
              <a:chOff x="5410200" y="2133600"/>
              <a:chExt cx="1066800" cy="609600"/>
            </a:xfrm>
          </p:grpSpPr>
          <p:sp>
            <p:nvSpPr>
              <p:cNvPr id="54" name="Flowchart: Process 53"/>
              <p:cNvSpPr/>
              <p:nvPr/>
            </p:nvSpPr>
            <p:spPr>
              <a:xfrm>
                <a:off x="5410200" y="2133600"/>
                <a:ext cx="1066800" cy="6096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5791200" y="2209800"/>
                <a:ext cx="304800" cy="369332"/>
              </a:xfrm>
              <a:prstGeom prst="rect">
                <a:avLst/>
              </a:prstGeom>
              <a:noFill/>
            </p:spPr>
            <p:txBody>
              <a:bodyPr wrap="square" rtlCol="0">
                <a:spAutoFit/>
              </a:bodyPr>
              <a:lstStyle/>
              <a:p>
                <a:r>
                  <a:rPr lang="en-US" dirty="0" smtClean="0"/>
                  <a:t>,</a:t>
                </a:r>
                <a:endParaRPr lang="en-US" dirty="0"/>
              </a:p>
            </p:txBody>
          </p:sp>
        </p:grpSp>
        <p:sp>
          <p:nvSpPr>
            <p:cNvPr id="63" name="Plus 62"/>
            <p:cNvSpPr/>
            <p:nvPr/>
          </p:nvSpPr>
          <p:spPr>
            <a:xfrm>
              <a:off x="6400800" y="2286000"/>
              <a:ext cx="304800" cy="304800"/>
            </a:xfrm>
            <a:prstGeom prst="mathPlus">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Process 55"/>
            <p:cNvSpPr/>
            <p:nvPr/>
          </p:nvSpPr>
          <p:spPr>
            <a:xfrm>
              <a:off x="7315200" y="2133600"/>
              <a:ext cx="1143000" cy="6096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3"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34000" y="2286000"/>
              <a:ext cx="381000" cy="323850"/>
            </a:xfrm>
            <a:prstGeom prst="rect">
              <a:avLst/>
            </a:prstGeom>
            <a:noFill/>
          </p:spPr>
        </p:pic>
        <p:pic>
          <p:nvPicPr>
            <p:cNvPr id="6156"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67400" y="2286000"/>
              <a:ext cx="295275" cy="323850"/>
            </a:xfrm>
            <a:prstGeom prst="rect">
              <a:avLst/>
            </a:prstGeom>
            <a:noFill/>
          </p:spPr>
        </p:pic>
        <p:pic>
          <p:nvPicPr>
            <p:cNvPr id="6189" name="Picture 4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0" y="2135457"/>
              <a:ext cx="457200" cy="575187"/>
            </a:xfrm>
            <a:prstGeom prst="rect">
              <a:avLst/>
            </a:prstGeom>
            <a:noFill/>
          </p:spPr>
        </p:pic>
        <p:pic>
          <p:nvPicPr>
            <p:cNvPr id="6204" name="Picture 6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81800" y="2286000"/>
              <a:ext cx="276225" cy="295275"/>
            </a:xfrm>
            <a:prstGeom prst="rect">
              <a:avLst/>
            </a:prstGeom>
            <a:noFill/>
          </p:spPr>
        </p:pic>
        <p:sp>
          <p:nvSpPr>
            <p:cNvPr id="156" name="Multiply 155"/>
            <p:cNvSpPr/>
            <p:nvPr/>
          </p:nvSpPr>
          <p:spPr>
            <a:xfrm>
              <a:off x="4953000" y="2286000"/>
              <a:ext cx="304800" cy="304800"/>
            </a:xfrm>
            <a:prstGeom prst="mathMultiply">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ultiply 156"/>
            <p:cNvSpPr/>
            <p:nvPr/>
          </p:nvSpPr>
          <p:spPr>
            <a:xfrm>
              <a:off x="7010400" y="2305928"/>
              <a:ext cx="304800" cy="304800"/>
            </a:xfrm>
            <a:prstGeom prst="mathMultiply">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Plus 164"/>
          <p:cNvSpPr/>
          <p:nvPr/>
        </p:nvSpPr>
        <p:spPr>
          <a:xfrm>
            <a:off x="5486400" y="5083615"/>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72"/>
          <p:cNvGrpSpPr/>
          <p:nvPr/>
        </p:nvGrpSpPr>
        <p:grpSpPr>
          <a:xfrm>
            <a:off x="2819400" y="3483415"/>
            <a:ext cx="2133600" cy="990600"/>
            <a:chOff x="2819400" y="3276600"/>
            <a:chExt cx="2133600" cy="990600"/>
          </a:xfrm>
        </p:grpSpPr>
        <p:grpSp>
          <p:nvGrpSpPr>
            <p:cNvPr id="9" name="Group 50"/>
            <p:cNvGrpSpPr/>
            <p:nvPr/>
          </p:nvGrpSpPr>
          <p:grpSpPr>
            <a:xfrm>
              <a:off x="2819400" y="3276600"/>
              <a:ext cx="2133600" cy="990600"/>
              <a:chOff x="4953000" y="4953000"/>
              <a:chExt cx="1905000" cy="1143000"/>
            </a:xfrm>
          </p:grpSpPr>
          <p:sp>
            <p:nvSpPr>
              <p:cNvPr id="30" name="Flowchart: Process 29"/>
              <p:cNvSpPr/>
              <p:nvPr/>
            </p:nvSpPr>
            <p:spPr>
              <a:xfrm>
                <a:off x="4953000" y="4953000"/>
                <a:ext cx="1905000" cy="11430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029200" y="4964668"/>
                <a:ext cx="1828800" cy="426152"/>
              </a:xfrm>
              <a:prstGeom prst="rect">
                <a:avLst/>
              </a:prstGeom>
              <a:noFill/>
            </p:spPr>
            <p:txBody>
              <a:bodyPr wrap="square" rtlCol="0">
                <a:spAutoFit/>
              </a:bodyPr>
              <a:lstStyle/>
              <a:p>
                <a:r>
                  <a:rPr lang="en-US" dirty="0" smtClean="0"/>
                  <a:t>Dissipation</a:t>
                </a:r>
                <a:endParaRPr lang="en-US" dirty="0"/>
              </a:p>
            </p:txBody>
          </p:sp>
        </p:grpSp>
        <p:pic>
          <p:nvPicPr>
            <p:cNvPr id="6186" name="Picture 4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971800" y="3581401"/>
              <a:ext cx="457200" cy="573932"/>
            </a:xfrm>
            <a:prstGeom prst="rect">
              <a:avLst/>
            </a:prstGeom>
            <a:noFill/>
          </p:spPr>
        </p:pic>
        <p:sp>
          <p:nvSpPr>
            <p:cNvPr id="166" name="Multiply 165"/>
            <p:cNvSpPr/>
            <p:nvPr/>
          </p:nvSpPr>
          <p:spPr>
            <a:xfrm>
              <a:off x="3429000" y="3733800"/>
              <a:ext cx="304800" cy="304800"/>
            </a:xfrm>
            <a:prstGeom prst="mathMultiply">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810000" y="3657600"/>
              <a:ext cx="1066800" cy="5334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77"/>
          <p:cNvGrpSpPr/>
          <p:nvPr/>
        </p:nvGrpSpPr>
        <p:grpSpPr>
          <a:xfrm>
            <a:off x="5943600" y="3483415"/>
            <a:ext cx="1828800" cy="990600"/>
            <a:chOff x="5943600" y="3276600"/>
            <a:chExt cx="1828800" cy="990600"/>
          </a:xfrm>
        </p:grpSpPr>
        <p:grpSp>
          <p:nvGrpSpPr>
            <p:cNvPr id="11" name="Group 47"/>
            <p:cNvGrpSpPr/>
            <p:nvPr/>
          </p:nvGrpSpPr>
          <p:grpSpPr>
            <a:xfrm>
              <a:off x="5943600" y="3276600"/>
              <a:ext cx="1828800" cy="990600"/>
              <a:chOff x="2667000" y="4648200"/>
              <a:chExt cx="1828800" cy="990600"/>
            </a:xfrm>
          </p:grpSpPr>
          <p:sp>
            <p:nvSpPr>
              <p:cNvPr id="28" name="Flowchart: Process 27"/>
              <p:cNvSpPr/>
              <p:nvPr/>
            </p:nvSpPr>
            <p:spPr>
              <a:xfrm>
                <a:off x="2667000" y="4648200"/>
                <a:ext cx="1752600" cy="9906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667000" y="4659868"/>
                <a:ext cx="1828800" cy="369332"/>
              </a:xfrm>
              <a:prstGeom prst="rect">
                <a:avLst/>
              </a:prstGeom>
              <a:noFill/>
            </p:spPr>
            <p:txBody>
              <a:bodyPr wrap="square" rtlCol="0">
                <a:spAutoFit/>
              </a:bodyPr>
              <a:lstStyle/>
              <a:p>
                <a:r>
                  <a:rPr lang="en-US" dirty="0" smtClean="0"/>
                  <a:t>Buoyancy term</a:t>
                </a:r>
                <a:endParaRPr lang="en-US" dirty="0"/>
              </a:p>
            </p:txBody>
          </p:sp>
        </p:grpSp>
        <p:pic>
          <p:nvPicPr>
            <p:cNvPr id="6198" name="Picture 5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791556" y="3776547"/>
              <a:ext cx="590550" cy="333375"/>
            </a:xfrm>
            <a:prstGeom prst="rect">
              <a:avLst/>
            </a:prstGeom>
            <a:noFill/>
          </p:spPr>
        </p:pic>
        <p:pic>
          <p:nvPicPr>
            <p:cNvPr id="6200" name="Picture 5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102273" y="3810000"/>
              <a:ext cx="276225" cy="295275"/>
            </a:xfrm>
            <a:prstGeom prst="rect">
              <a:avLst/>
            </a:prstGeom>
            <a:noFill/>
          </p:spPr>
        </p:pic>
        <p:sp>
          <p:nvSpPr>
            <p:cNvPr id="168" name="Flowchart: Process 167"/>
            <p:cNvSpPr/>
            <p:nvPr/>
          </p:nvSpPr>
          <p:spPr>
            <a:xfrm>
              <a:off x="6629400" y="3689196"/>
              <a:ext cx="914400" cy="48879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ultiply 170"/>
            <p:cNvSpPr/>
            <p:nvPr/>
          </p:nvSpPr>
          <p:spPr>
            <a:xfrm>
              <a:off x="6324600" y="3810000"/>
              <a:ext cx="304800" cy="304800"/>
            </a:xfrm>
            <a:prstGeom prst="mathMultiply">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74"/>
          <p:cNvGrpSpPr/>
          <p:nvPr/>
        </p:nvGrpSpPr>
        <p:grpSpPr>
          <a:xfrm>
            <a:off x="2514600" y="4855015"/>
            <a:ext cx="2743200" cy="1164785"/>
            <a:chOff x="2514600" y="4648200"/>
            <a:chExt cx="2743200" cy="1164785"/>
          </a:xfrm>
        </p:grpSpPr>
        <p:sp>
          <p:nvSpPr>
            <p:cNvPr id="26" name="Flowchart: Process 25"/>
            <p:cNvSpPr/>
            <p:nvPr/>
          </p:nvSpPr>
          <p:spPr>
            <a:xfrm>
              <a:off x="2514600" y="4669985"/>
              <a:ext cx="2743200" cy="11430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557347" y="4648200"/>
              <a:ext cx="1295400" cy="369332"/>
            </a:xfrm>
            <a:prstGeom prst="rect">
              <a:avLst/>
            </a:prstGeom>
            <a:noFill/>
          </p:spPr>
          <p:txBody>
            <a:bodyPr wrap="square" rtlCol="0">
              <a:spAutoFit/>
            </a:bodyPr>
            <a:lstStyle/>
            <a:p>
              <a:r>
                <a:rPr lang="en-US" dirty="0" smtClean="0"/>
                <a:t>Diffusion</a:t>
              </a:r>
              <a:endParaRPr lang="en-US" dirty="0"/>
            </a:p>
          </p:txBody>
        </p:sp>
        <p:sp>
          <p:nvSpPr>
            <p:cNvPr id="75" name="Flowchart: Process 74"/>
            <p:cNvSpPr/>
            <p:nvPr/>
          </p:nvSpPr>
          <p:spPr>
            <a:xfrm>
              <a:off x="3429000" y="4974785"/>
              <a:ext cx="1676400" cy="7620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76" name="Picture 3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711604" y="5181083"/>
              <a:ext cx="342900" cy="323850"/>
            </a:xfrm>
            <a:prstGeom prst="rect">
              <a:avLst/>
            </a:prstGeom>
            <a:noFill/>
          </p:spPr>
        </p:pic>
        <p:sp>
          <p:nvSpPr>
            <p:cNvPr id="174" name="Multiply 173"/>
            <p:cNvSpPr/>
            <p:nvPr/>
          </p:nvSpPr>
          <p:spPr>
            <a:xfrm>
              <a:off x="3048000" y="5181600"/>
              <a:ext cx="304800" cy="304800"/>
            </a:xfrm>
            <a:prstGeom prst="mathMultiply">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76"/>
          <p:cNvGrpSpPr/>
          <p:nvPr/>
        </p:nvGrpSpPr>
        <p:grpSpPr>
          <a:xfrm>
            <a:off x="6172200" y="4855015"/>
            <a:ext cx="1905000" cy="1143000"/>
            <a:chOff x="6172200" y="4648200"/>
            <a:chExt cx="1905000" cy="1143000"/>
          </a:xfrm>
        </p:grpSpPr>
        <p:grpSp>
          <p:nvGrpSpPr>
            <p:cNvPr id="17" name="Group 121"/>
            <p:cNvGrpSpPr/>
            <p:nvPr/>
          </p:nvGrpSpPr>
          <p:grpSpPr>
            <a:xfrm>
              <a:off x="6172200" y="4648200"/>
              <a:ext cx="1905000" cy="1143000"/>
              <a:chOff x="1676400" y="1524000"/>
              <a:chExt cx="1905000" cy="1143000"/>
            </a:xfrm>
          </p:grpSpPr>
          <p:sp>
            <p:nvSpPr>
              <p:cNvPr id="123" name="Flowchart: Process 122"/>
              <p:cNvSpPr/>
              <p:nvPr/>
            </p:nvSpPr>
            <p:spPr>
              <a:xfrm>
                <a:off x="1676400" y="1524000"/>
                <a:ext cx="1905000" cy="1143000"/>
              </a:xfrm>
              <a:prstGeom prst="flowChart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1752600" y="1600200"/>
                <a:ext cx="1828800" cy="369332"/>
              </a:xfrm>
              <a:prstGeom prst="rect">
                <a:avLst/>
              </a:prstGeom>
              <a:noFill/>
            </p:spPr>
            <p:txBody>
              <a:bodyPr wrap="square" rtlCol="0">
                <a:spAutoFit/>
              </a:bodyPr>
              <a:lstStyle/>
              <a:p>
                <a:r>
                  <a:rPr lang="en-US" dirty="0" smtClean="0"/>
                  <a:t>Shear production</a:t>
                </a:r>
                <a:endParaRPr lang="en-US" dirty="0"/>
              </a:p>
            </p:txBody>
          </p:sp>
        </p:grpSp>
        <p:pic>
          <p:nvPicPr>
            <p:cNvPr id="6194" name="Picture 5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064298" y="5105400"/>
              <a:ext cx="723900" cy="533400"/>
            </a:xfrm>
            <a:prstGeom prst="rect">
              <a:avLst/>
            </a:prstGeom>
            <a:noFill/>
          </p:spPr>
        </p:pic>
        <p:pic>
          <p:nvPicPr>
            <p:cNvPr id="6196" name="Picture 5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400800" y="5181600"/>
              <a:ext cx="276225" cy="295275"/>
            </a:xfrm>
            <a:prstGeom prst="rect">
              <a:avLst/>
            </a:prstGeom>
            <a:noFill/>
          </p:spPr>
        </p:pic>
        <p:sp>
          <p:nvSpPr>
            <p:cNvPr id="161" name="Multiply 160"/>
            <p:cNvSpPr/>
            <p:nvPr/>
          </p:nvSpPr>
          <p:spPr>
            <a:xfrm>
              <a:off x="6629400" y="5203385"/>
              <a:ext cx="304800" cy="304800"/>
            </a:xfrm>
            <a:prstGeom prst="mathMultiply">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Process 175"/>
            <p:cNvSpPr/>
            <p:nvPr/>
          </p:nvSpPr>
          <p:spPr>
            <a:xfrm>
              <a:off x="6934200" y="5062653"/>
              <a:ext cx="1012902" cy="64119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TextBox 117"/>
          <p:cNvSpPr txBox="1"/>
          <p:nvPr/>
        </p:nvSpPr>
        <p:spPr>
          <a:xfrm>
            <a:off x="1676400" y="6248400"/>
            <a:ext cx="6553200" cy="381000"/>
          </a:xfrm>
          <a:prstGeom prst="rect">
            <a:avLst/>
          </a:prstGeom>
          <a:noFill/>
        </p:spPr>
        <p:txBody>
          <a:bodyPr wrap="square" rtlCol="0">
            <a:spAutoFit/>
          </a:bodyPr>
          <a:lstStyle/>
          <a:p>
            <a:r>
              <a:rPr lang="en-US" dirty="0" smtClean="0"/>
              <a:t>Note:  </a:t>
            </a:r>
            <a:endParaRPr lang="en-US" dirty="0"/>
          </a:p>
        </p:txBody>
      </p:sp>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9"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40" name="Picture 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514600" y="6168948"/>
            <a:ext cx="2657475" cy="514350"/>
          </a:xfrm>
          <a:prstGeom prst="rect">
            <a:avLst/>
          </a:prstGeom>
          <a:noFill/>
        </p:spPr>
      </p:pic>
      <p:sp>
        <p:nvSpPr>
          <p:cNvPr id="65542" name="Rectangle 6"/>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43" name="Picture 7"/>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467600" y="2362200"/>
            <a:ext cx="752475" cy="533400"/>
          </a:xfrm>
          <a:prstGeom prst="rect">
            <a:avLst/>
          </a:prstGeom>
          <a:noFill/>
        </p:spPr>
      </p:pic>
      <p:sp>
        <p:nvSpPr>
          <p:cNvPr id="65545" name="Rectangle 9"/>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48" name="Rectangle 12"/>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5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49" name="Picture 13"/>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984702" y="3982845"/>
            <a:ext cx="733425" cy="285750"/>
          </a:xfrm>
          <a:prstGeom prst="rect">
            <a:avLst/>
          </a:prstGeom>
          <a:noFill/>
        </p:spPr>
      </p:pic>
      <p:sp>
        <p:nvSpPr>
          <p:cNvPr id="65551" name="Rectangle 15"/>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75"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76" name="Picture 4"/>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733800" y="5257800"/>
            <a:ext cx="1009650" cy="523875"/>
          </a:xfrm>
          <a:prstGeom prst="rect">
            <a:avLst/>
          </a:prstGeom>
          <a:noFill/>
        </p:spPr>
      </p:pic>
      <p:sp>
        <p:nvSpPr>
          <p:cNvPr id="54278" name="Rectangle 6"/>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MYJ PBL Scheme</a:t>
            </a:r>
            <a:endParaRPr lang="en-US" dirty="0"/>
          </a:p>
        </p:txBody>
      </p:sp>
      <p:sp>
        <p:nvSpPr>
          <p:cNvPr id="3" name="Content Placeholder 2"/>
          <p:cNvSpPr>
            <a:spLocks noGrp="1"/>
          </p:cNvSpPr>
          <p:nvPr>
            <p:ph idx="1"/>
          </p:nvPr>
        </p:nvSpPr>
        <p:spPr>
          <a:xfrm>
            <a:off x="1435608" y="1447800"/>
            <a:ext cx="5269992" cy="685800"/>
          </a:xfrm>
        </p:spPr>
        <p:txBody>
          <a:bodyPr>
            <a:normAutofit/>
          </a:bodyPr>
          <a:lstStyle/>
          <a:p>
            <a:pPr>
              <a:buNone/>
            </a:pPr>
            <a:r>
              <a:rPr lang="en-US" sz="2800" dirty="0" smtClean="0"/>
              <a:t>Comparable equations for:</a:t>
            </a:r>
          </a:p>
          <a:p>
            <a:pPr>
              <a:buFont typeface="Wingdings" pitchFamily="2" charset="2"/>
              <a:buChar char="§"/>
            </a:pPr>
            <a:endParaRPr lang="en-US" sz="2800" dirty="0" smtClean="0"/>
          </a:p>
          <a:p>
            <a:pPr>
              <a:buNone/>
            </a:pPr>
            <a:endParaRPr lang="en-US" sz="1600" dirty="0" smtClean="0">
              <a:solidFill>
                <a:srgbClr val="FF0000"/>
              </a:solidFill>
            </a:endParaRPr>
          </a:p>
          <a:p>
            <a:pPr>
              <a:buNone/>
            </a:pPr>
            <a:endParaRPr lang="en-US" sz="1600" dirty="0" smtClean="0">
              <a:solidFill>
                <a:srgbClr val="FF0000"/>
              </a:solidFill>
            </a:endParaRPr>
          </a:p>
          <a:p>
            <a:pPr>
              <a:buNone/>
            </a:pPr>
            <a:endParaRPr lang="en-US" sz="1600" dirty="0" smtClean="0">
              <a:solidFill>
                <a:srgbClr val="FF0000"/>
              </a:solidFill>
            </a:endParaRPr>
          </a:p>
          <a:p>
            <a:pPr>
              <a:buFont typeface="Wingdings" pitchFamily="2" charset="2"/>
              <a:buChar char="§"/>
            </a:pPr>
            <a:endParaRPr lang="en-US" sz="1600" dirty="0" smtClean="0">
              <a:solidFill>
                <a:srgbClr val="FF0000"/>
              </a:solidFill>
            </a:endParaRPr>
          </a:p>
          <a:p>
            <a:pPr>
              <a:buNone/>
            </a:pPr>
            <a:endParaRPr lang="en-US" sz="2800" dirty="0" smtClean="0">
              <a:solidFill>
                <a:srgbClr val="FF0000"/>
              </a:solidFill>
            </a:endParaRPr>
          </a:p>
          <a:p>
            <a:pPr>
              <a:buNone/>
            </a:pPr>
            <a:endParaRPr lang="en-US" sz="2800" dirty="0" smtClean="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76400" y="3276600"/>
            <a:ext cx="695325" cy="771525"/>
          </a:xfrm>
          <a:prstGeom prst="rect">
            <a:avLst/>
          </a:prstGeom>
          <a:noFill/>
        </p:spPr>
      </p:pic>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28800" y="2209800"/>
            <a:ext cx="542925" cy="819150"/>
          </a:xfrm>
          <a:prstGeom prst="rect">
            <a:avLst/>
          </a:prstGeom>
          <a:noFill/>
        </p:spPr>
      </p:pic>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2438400" y="2387025"/>
            <a:ext cx="4648200" cy="523220"/>
          </a:xfrm>
          <a:prstGeom prst="rect">
            <a:avLst/>
          </a:prstGeom>
          <a:noFill/>
        </p:spPr>
        <p:txBody>
          <a:bodyPr wrap="square" rtlCol="0">
            <a:spAutoFit/>
          </a:bodyPr>
          <a:lstStyle/>
          <a:p>
            <a:r>
              <a:rPr lang="en-US" sz="2800" dirty="0" smtClean="0"/>
              <a:t>with arbitrary coefficients</a:t>
            </a:r>
          </a:p>
        </p:txBody>
      </p:sp>
      <p:sp>
        <p:nvSpPr>
          <p:cNvPr id="411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13"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3429000"/>
            <a:ext cx="371475" cy="390525"/>
          </a:xfrm>
          <a:prstGeom prst="rect">
            <a:avLst/>
          </a:prstGeom>
          <a:noFill/>
        </p:spPr>
      </p:pic>
      <p:sp>
        <p:nvSpPr>
          <p:cNvPr id="411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15" name="Picture 1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10400" y="2438400"/>
            <a:ext cx="390525" cy="390525"/>
          </a:xfrm>
          <a:prstGeom prst="rect">
            <a:avLst/>
          </a:prstGeom>
          <a:noFill/>
        </p:spPr>
      </p:pic>
      <p:sp>
        <p:nvSpPr>
          <p:cNvPr id="4118"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17" name="Picture 2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620000" y="2438400"/>
            <a:ext cx="400050" cy="390525"/>
          </a:xfrm>
          <a:prstGeom prst="rect">
            <a:avLst/>
          </a:prstGeom>
          <a:noFill/>
        </p:spPr>
      </p:pic>
      <p:sp>
        <p:nvSpPr>
          <p:cNvPr id="27" name="TextBox 26"/>
          <p:cNvSpPr txBox="1"/>
          <p:nvPr/>
        </p:nvSpPr>
        <p:spPr>
          <a:xfrm>
            <a:off x="2438400" y="3301425"/>
            <a:ext cx="4648200" cy="523220"/>
          </a:xfrm>
          <a:prstGeom prst="rect">
            <a:avLst/>
          </a:prstGeom>
          <a:noFill/>
        </p:spPr>
        <p:txBody>
          <a:bodyPr wrap="square" rtlCol="0">
            <a:spAutoFit/>
          </a:bodyPr>
          <a:lstStyle/>
          <a:p>
            <a:r>
              <a:rPr lang="en-US" sz="2800" dirty="0" smtClean="0"/>
              <a:t>with arbitrary coefficients</a:t>
            </a:r>
          </a:p>
        </p:txBody>
      </p:sp>
      <p:sp>
        <p:nvSpPr>
          <p:cNvPr id="4120"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19" name="Picture 2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543800" y="3429000"/>
            <a:ext cx="361950" cy="390525"/>
          </a:xfrm>
          <a:prstGeom prst="rect">
            <a:avLst/>
          </a:prstGeom>
          <a:noFill/>
        </p:spPr>
      </p:pic>
      <p:sp>
        <p:nvSpPr>
          <p:cNvPr id="4122"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21" name="Picture 2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8153400" y="3429000"/>
            <a:ext cx="400050" cy="390525"/>
          </a:xfrm>
          <a:prstGeom prst="rect">
            <a:avLst/>
          </a:prstGeom>
          <a:noFill/>
        </p:spPr>
      </p:pic>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3" name="Rectangle 3"/>
          <p:cNvSpPr>
            <a:spLocks noChangeArrowheads="1"/>
          </p:cNvSpPr>
          <p:nvPr/>
        </p:nvSpPr>
        <p:spPr bwMode="auto">
          <a:xfrm>
            <a:off x="0" y="323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8" name="Rectangle 8"/>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1" name="Rectangle 11"/>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7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6" name="Rectangle 16"/>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7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9" name="Rectangle 19"/>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83"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85"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87"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Methodology:  Sensitivity Tests Based on Mesoscale Modeling</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Font typeface="Wingdings" pitchFamily="2" charset="2"/>
              <a:buChar char="§"/>
            </a:pPr>
            <a:r>
              <a:rPr lang="en-US" dirty="0" smtClean="0"/>
              <a:t>Conduct sensitivity tests for ramp event cases using WRF by systematically varying PBL scheme coefficients</a:t>
            </a:r>
          </a:p>
          <a:p>
            <a:pPr>
              <a:buNone/>
            </a:pPr>
            <a:endParaRPr lang="en-US" dirty="0" smtClean="0"/>
          </a:p>
          <a:p>
            <a:pPr>
              <a:buFont typeface="Wingdings" pitchFamily="2" charset="2"/>
              <a:buChar char="§"/>
            </a:pPr>
            <a:r>
              <a:rPr lang="en-US" dirty="0" smtClean="0"/>
              <a:t>Identify what terms are most influential in PBL scheme (and WRF) solution for SBL ramp event cases</a:t>
            </a:r>
          </a:p>
          <a:p>
            <a:pPr>
              <a:buFont typeface="Wingdings" pitchFamily="2" charset="2"/>
              <a:buChar char="§"/>
            </a:pPr>
            <a:endParaRPr lang="en-US" dirty="0" smtClean="0"/>
          </a:p>
          <a:p>
            <a:pPr>
              <a:buFont typeface="Wingdings" pitchFamily="2" charset="2"/>
              <a:buChar char="§"/>
            </a:pPr>
            <a:endParaRPr lang="en-US" dirty="0" smtClean="0"/>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pic>
        <p:nvPicPr>
          <p:cNvPr id="4" name="Picture 1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95600" y="3581400"/>
            <a:ext cx="371475" cy="390525"/>
          </a:xfrm>
          <a:prstGeom prst="rect">
            <a:avLst/>
          </a:prstGeom>
          <a:noFill/>
        </p:spPr>
      </p:pic>
      <p:pic>
        <p:nvPicPr>
          <p:cNvPr id="5" name="Picture 1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10000" y="3581400"/>
            <a:ext cx="390525" cy="390525"/>
          </a:xfrm>
          <a:prstGeom prst="rect">
            <a:avLst/>
          </a:prstGeom>
          <a:noFill/>
        </p:spPr>
      </p:pic>
      <p:pic>
        <p:nvPicPr>
          <p:cNvPr id="6" name="Picture 2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553200" y="3581400"/>
            <a:ext cx="400050" cy="390525"/>
          </a:xfrm>
          <a:prstGeom prst="rect">
            <a:avLst/>
          </a:prstGeom>
          <a:noFill/>
        </p:spPr>
      </p:pic>
      <p:pic>
        <p:nvPicPr>
          <p:cNvPr id="7" name="Picture 2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81600" y="3592551"/>
            <a:ext cx="361950" cy="390525"/>
          </a:xfrm>
          <a:prstGeom prst="rect">
            <a:avLst/>
          </a:prstGeom>
          <a:noFill/>
        </p:spPr>
      </p:pic>
      <p:pic>
        <p:nvPicPr>
          <p:cNvPr id="8" name="Picture 2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10400" y="3581400"/>
            <a:ext cx="400050" cy="390525"/>
          </a:xfrm>
          <a:prstGeom prst="rect">
            <a:avLst/>
          </a:prstGeom>
          <a:noFill/>
        </p:spPr>
      </p:pic>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77"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438400" y="3581400"/>
            <a:ext cx="381000" cy="393700"/>
          </a:xfrm>
          <a:prstGeom prst="rect">
            <a:avLst/>
          </a:prstGeom>
          <a:noFill/>
        </p:spPr>
      </p:pic>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79" name="Picture 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267200" y="3581400"/>
            <a:ext cx="381000" cy="407276"/>
          </a:xfrm>
          <a:prstGeom prst="rect">
            <a:avLst/>
          </a:prstGeom>
          <a:noFill/>
        </p:spPr>
      </p:pic>
      <p:sp>
        <p:nvSpPr>
          <p:cNvPr id="501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81"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724400" y="3581400"/>
            <a:ext cx="381000" cy="407276"/>
          </a:xfrm>
          <a:prstGeom prst="rect">
            <a:avLst/>
          </a:prstGeom>
          <a:noFill/>
        </p:spPr>
      </p:pic>
      <p:sp>
        <p:nvSpPr>
          <p:cNvPr id="501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83"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638800" y="3581400"/>
            <a:ext cx="381000" cy="407276"/>
          </a:xfrm>
          <a:prstGeom prst="rect">
            <a:avLst/>
          </a:prstGeom>
          <a:noFill/>
        </p:spPr>
      </p:pic>
      <p:sp>
        <p:nvSpPr>
          <p:cNvPr id="501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85" name="Picture 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352800" y="3581400"/>
            <a:ext cx="390525" cy="390525"/>
          </a:xfrm>
          <a:prstGeom prst="rect">
            <a:avLst/>
          </a:prstGeom>
          <a:noFill/>
        </p:spPr>
      </p:pic>
      <p:sp>
        <p:nvSpPr>
          <p:cNvPr id="5018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87" name="Picture 1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096000" y="3592551"/>
            <a:ext cx="400050" cy="3905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3" cstate="print"/>
          <a:srcRect/>
          <a:stretch>
            <a:fillRect/>
          </a:stretch>
        </p:blipFill>
        <p:spPr bwMode="auto">
          <a:xfrm>
            <a:off x="228600" y="4096132"/>
            <a:ext cx="2617082" cy="2752724"/>
          </a:xfrm>
          <a:prstGeom prst="rect">
            <a:avLst/>
          </a:prstGeom>
          <a:noFill/>
          <a:ln w="9525">
            <a:noFill/>
            <a:miter lim="800000"/>
            <a:headEnd/>
            <a:tailEnd/>
          </a:ln>
        </p:spPr>
      </p:pic>
      <p:sp>
        <p:nvSpPr>
          <p:cNvPr id="2" name="Title 1"/>
          <p:cNvSpPr>
            <a:spLocks noGrp="1"/>
          </p:cNvSpPr>
          <p:nvPr>
            <p:ph type="title"/>
          </p:nvPr>
        </p:nvSpPr>
        <p:spPr>
          <a:xfrm>
            <a:off x="1219200" y="274638"/>
            <a:ext cx="7714488" cy="1143000"/>
          </a:xfrm>
        </p:spPr>
        <p:txBody>
          <a:bodyPr>
            <a:normAutofit fontScale="90000"/>
          </a:bodyPr>
          <a:lstStyle/>
          <a:p>
            <a:r>
              <a:rPr lang="en-US" dirty="0" smtClean="0"/>
              <a:t>Numerical Forecast of a Ramp Event</a:t>
            </a:r>
            <a:endParaRPr lang="en-US" dirty="0"/>
          </a:p>
        </p:txBody>
      </p:sp>
      <p:sp>
        <p:nvSpPr>
          <p:cNvPr id="3" name="Content Placeholder 2"/>
          <p:cNvSpPr>
            <a:spLocks noGrp="1"/>
          </p:cNvSpPr>
          <p:nvPr>
            <p:ph idx="1"/>
          </p:nvPr>
        </p:nvSpPr>
        <p:spPr>
          <a:xfrm>
            <a:off x="2438400" y="838200"/>
            <a:ext cx="6400800" cy="5486400"/>
          </a:xfrm>
        </p:spPr>
        <p:txBody>
          <a:bodyPr>
            <a:normAutofit lnSpcReduction="10000"/>
          </a:bodyPr>
          <a:lstStyle/>
          <a:p>
            <a:pPr>
              <a:buNone/>
            </a:pPr>
            <a:endParaRPr lang="en-US" dirty="0" smtClean="0"/>
          </a:p>
          <a:p>
            <a:r>
              <a:rPr lang="en-US" sz="2400" dirty="0" smtClean="0"/>
              <a:t>Using the Weather Research Forecast (WRF) Model</a:t>
            </a:r>
          </a:p>
          <a:p>
            <a:r>
              <a:rPr lang="en-US" sz="2400" dirty="0" smtClean="0"/>
              <a:t>Model set-up</a:t>
            </a:r>
          </a:p>
          <a:p>
            <a:pPr lvl="1"/>
            <a:r>
              <a:rPr lang="en-US" sz="2000" dirty="0" smtClean="0"/>
              <a:t>Selected a ramp event occurring over night 06/13-14/08 near Mason City, IA</a:t>
            </a:r>
          </a:p>
          <a:p>
            <a:pPr lvl="1"/>
            <a:r>
              <a:rPr lang="en-US" sz="2000" dirty="0" smtClean="0"/>
              <a:t>Initialized model using the North America Region Reanalysis (32-km </a:t>
            </a:r>
            <a:r>
              <a:rPr lang="en-US" sz="2000" dirty="0" err="1" smtClean="0"/>
              <a:t>horiz</a:t>
            </a:r>
            <a:r>
              <a:rPr lang="en-US" sz="2000" dirty="0" smtClean="0"/>
              <a:t>. resolution, 25mb vertical resolution) acquired from the  NOAA National Climate Data Center (NCDC)</a:t>
            </a:r>
          </a:p>
          <a:p>
            <a:pPr lvl="1"/>
            <a:r>
              <a:rPr lang="en-US" sz="2000" dirty="0" smtClean="0"/>
              <a:t>Nested forecast domains at 10-km and 3.33km grid resolution centered of Mason City, IA</a:t>
            </a:r>
          </a:p>
          <a:p>
            <a:pPr lvl="1"/>
            <a:r>
              <a:rPr lang="en-US" sz="2000" dirty="0" smtClean="0"/>
              <a:t>Used MYNN PBL scheme (modified version of MYJ scheme)</a:t>
            </a:r>
          </a:p>
          <a:p>
            <a:pPr lvl="1"/>
            <a:r>
              <a:rPr lang="en-US" sz="2000" dirty="0" smtClean="0"/>
              <a:t>18-hr. forecasts initialized at 18Z</a:t>
            </a:r>
          </a:p>
          <a:p>
            <a:pPr>
              <a:buNone/>
            </a:pPr>
            <a:endParaRPr lang="en-US" dirty="0" smtClean="0"/>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Tree>
    <p:extLst>
      <p:ext uri="{BB962C8B-B14F-4D97-AF65-F5344CB8AC3E}">
        <p14:creationId xmlns:p14="http://schemas.microsoft.com/office/powerpoint/2010/main" val="1398491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Sensitivity Tests</a:t>
            </a:r>
            <a:endParaRPr lang="en-US" dirty="0"/>
          </a:p>
        </p:txBody>
      </p:sp>
      <p:sp>
        <p:nvSpPr>
          <p:cNvPr id="3" name="Content Placeholder 2"/>
          <p:cNvSpPr>
            <a:spLocks noGrp="1"/>
          </p:cNvSpPr>
          <p:nvPr>
            <p:ph idx="1"/>
          </p:nvPr>
        </p:nvSpPr>
        <p:spPr>
          <a:xfrm>
            <a:off x="1435608" y="1219200"/>
            <a:ext cx="7022592" cy="685800"/>
          </a:xfrm>
        </p:spPr>
        <p:txBody>
          <a:bodyPr>
            <a:normAutofit/>
          </a:bodyPr>
          <a:lstStyle/>
          <a:p>
            <a:pPr>
              <a:buNone/>
            </a:pPr>
            <a:r>
              <a:rPr lang="en-US" sz="2400" dirty="0" smtClean="0"/>
              <a:t>Range of coefficient values that have been proposed.</a:t>
            </a:r>
          </a:p>
          <a:p>
            <a:pPr>
              <a:buNone/>
            </a:pPr>
            <a:endParaRPr lang="en-US" dirty="0" smtClean="0"/>
          </a:p>
          <a:p>
            <a:pPr>
              <a:buNone/>
            </a:pPr>
            <a:endParaRPr lang="en-US" sz="1800" dirty="0" smtClean="0">
              <a:solidFill>
                <a:srgbClr val="FF0000"/>
              </a:solidFill>
            </a:endParaRPr>
          </a:p>
          <a:p>
            <a:pPr>
              <a:buNone/>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graphicFrame>
        <p:nvGraphicFramePr>
          <p:cNvPr id="6" name="Table 5"/>
          <p:cNvGraphicFramePr>
            <a:graphicFrameLocks noGrp="1"/>
          </p:cNvGraphicFramePr>
          <p:nvPr/>
        </p:nvGraphicFramePr>
        <p:xfrm>
          <a:off x="1782127" y="1981200"/>
          <a:ext cx="6599873" cy="3162300"/>
        </p:xfrm>
        <a:graphic>
          <a:graphicData uri="http://schemas.openxmlformats.org/drawingml/2006/table">
            <a:tbl>
              <a:tblPr/>
              <a:tblGrid>
                <a:gridCol w="892301"/>
                <a:gridCol w="901314"/>
                <a:gridCol w="901314"/>
                <a:gridCol w="901314"/>
                <a:gridCol w="946380"/>
                <a:gridCol w="946380"/>
                <a:gridCol w="1110870"/>
              </a:tblGrid>
              <a:tr h="472440">
                <a:tc>
                  <a:txBody>
                    <a:bodyPr/>
                    <a:lstStyle/>
                    <a:p>
                      <a:pPr marL="0" marR="0">
                        <a:spcBef>
                          <a:spcPts val="0"/>
                        </a:spcBef>
                        <a:spcAft>
                          <a:spcPts val="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600" b="1" dirty="0">
                          <a:latin typeface="Calibri"/>
                          <a:ea typeface="Calibri"/>
                          <a:cs typeface="Times New Roman"/>
                        </a:rPr>
                        <a:t>M73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600" b="1">
                          <a:latin typeface="Calibri"/>
                          <a:ea typeface="Calibri"/>
                          <a:cs typeface="Times New Roman"/>
                        </a:rPr>
                        <a:t>MY82</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600" b="1">
                          <a:latin typeface="Calibri"/>
                          <a:ea typeface="Calibri"/>
                          <a:cs typeface="Times New Roman"/>
                        </a:rPr>
                        <a:t>WRF3.5</a:t>
                      </a:r>
                      <a:endParaRPr lang="en-US" sz="1600">
                        <a:latin typeface="Calibri"/>
                        <a:ea typeface="Calibri"/>
                        <a:cs typeface="Times New Roman"/>
                      </a:endParaRPr>
                    </a:p>
                    <a:p>
                      <a:pPr marL="0" marR="0">
                        <a:spcBef>
                          <a:spcPts val="0"/>
                        </a:spcBef>
                        <a:spcAft>
                          <a:spcPts val="0"/>
                        </a:spcAft>
                      </a:pPr>
                      <a:r>
                        <a:rPr lang="en-US" sz="1600" b="1">
                          <a:latin typeface="Calibri"/>
                          <a:ea typeface="Calibri"/>
                          <a:cs typeface="Times New Roman"/>
                        </a:rPr>
                        <a:t>MYJ</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600" b="1">
                          <a:latin typeface="Calibri"/>
                          <a:ea typeface="Calibri"/>
                          <a:cs typeface="Times New Roman"/>
                        </a:rPr>
                        <a:t>N01  MYNN, lv3</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600" b="1">
                          <a:latin typeface="Calibri"/>
                          <a:ea typeface="Calibri"/>
                          <a:cs typeface="Times New Roman"/>
                        </a:rPr>
                        <a:t>NN04  MYNN, lv3</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600" b="1">
                          <a:latin typeface="Calibri"/>
                          <a:ea typeface="Calibri"/>
                          <a:cs typeface="Times New Roman"/>
                        </a:rPr>
                        <a:t>WRF3.5</a:t>
                      </a:r>
                      <a:endParaRPr lang="en-US" sz="1600">
                        <a:latin typeface="Calibri"/>
                        <a:ea typeface="Calibri"/>
                        <a:cs typeface="Times New Roman"/>
                      </a:endParaRPr>
                    </a:p>
                    <a:p>
                      <a:pPr marL="0" marR="0">
                        <a:spcBef>
                          <a:spcPts val="0"/>
                        </a:spcBef>
                        <a:spcAft>
                          <a:spcPts val="0"/>
                        </a:spcAft>
                      </a:pPr>
                      <a:r>
                        <a:rPr lang="en-US" sz="1600" b="1">
                          <a:latin typeface="Calibri"/>
                          <a:ea typeface="Calibri"/>
                          <a:cs typeface="Times New Roman"/>
                        </a:rPr>
                        <a:t>MYNN</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6220">
                <a:tc>
                  <a:txBody>
                    <a:bodyPr/>
                    <a:lstStyle/>
                    <a:p>
                      <a:pPr marL="0" marR="0">
                        <a:spcBef>
                          <a:spcPts val="0"/>
                        </a:spcBef>
                        <a:spcAft>
                          <a:spcPts val="0"/>
                        </a:spcAft>
                      </a:pPr>
                      <a:r>
                        <a:rPr lang="en-US" sz="1600">
                          <a:latin typeface="Calibri"/>
                          <a:ea typeface="Calibri"/>
                          <a:cs typeface="Times New Roman"/>
                        </a:rPr>
                        <a:t>A1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0.78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0.92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0.660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latin typeface="Calibri"/>
                          <a:ea typeface="Calibri"/>
                          <a:cs typeface="Times New Roman"/>
                        </a:rPr>
                        <a:t>1.18</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220">
                <a:tc>
                  <a:txBody>
                    <a:bodyPr/>
                    <a:lstStyle/>
                    <a:p>
                      <a:pPr marL="0" marR="0">
                        <a:spcBef>
                          <a:spcPts val="0"/>
                        </a:spcBef>
                        <a:spcAft>
                          <a:spcPts val="0"/>
                        </a:spcAft>
                      </a:pPr>
                      <a:r>
                        <a:rPr lang="en-US" sz="1600">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16.6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11.88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220">
                <a:tc>
                  <a:txBody>
                    <a:bodyPr/>
                    <a:lstStyle/>
                    <a:p>
                      <a:pPr marL="0" marR="0">
                        <a:spcBef>
                          <a:spcPts val="0"/>
                        </a:spcBef>
                        <a:spcAft>
                          <a:spcPts val="0"/>
                        </a:spcAft>
                      </a:pPr>
                      <a:r>
                        <a:rPr lang="en-US" sz="1600">
                          <a:latin typeface="Calibri"/>
                          <a:ea typeface="Calibri"/>
                          <a:cs typeface="Times New Roman"/>
                        </a:rPr>
                        <a:t>A2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0.657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0.665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0.665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latin typeface="Calibri"/>
                          <a:ea typeface="Calibri"/>
                          <a:cs typeface="Times New Roman"/>
                        </a:rPr>
                        <a:t>0.665</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220">
                <a:tc>
                  <a:txBody>
                    <a:bodyPr/>
                    <a:lstStyle/>
                    <a:p>
                      <a:pPr marL="0" marR="0">
                        <a:spcBef>
                          <a:spcPts val="0"/>
                        </a:spcBef>
                        <a:spcAft>
                          <a:spcPts val="0"/>
                        </a:spcAft>
                      </a:pPr>
                      <a:r>
                        <a:rPr lang="en-US" sz="1600">
                          <a:latin typeface="Calibri"/>
                          <a:ea typeface="Calibri"/>
                          <a:cs typeface="Times New Roman"/>
                        </a:rPr>
                        <a:t>B2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7.227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220">
                <a:tc>
                  <a:txBody>
                    <a:bodyPr/>
                    <a:lstStyle/>
                    <a:p>
                      <a:pPr marL="0" marR="0">
                        <a:spcBef>
                          <a:spcPts val="0"/>
                        </a:spcBef>
                        <a:spcAft>
                          <a:spcPts val="0"/>
                        </a:spcAft>
                      </a:pPr>
                      <a:r>
                        <a:rPr lang="en-US" sz="1600">
                          <a:latin typeface="Calibri"/>
                          <a:ea typeface="Calibri"/>
                          <a:cs typeface="Times New Roman"/>
                        </a:rPr>
                        <a:t>C1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0.056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0.00083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0.137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0.137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latin typeface="Calibri"/>
                          <a:ea typeface="Calibri"/>
                          <a:cs typeface="Times New Roman"/>
                        </a:rPr>
                        <a:t>0.137</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220">
                <a:tc>
                  <a:txBody>
                    <a:bodyPr/>
                    <a:lstStyle/>
                    <a:p>
                      <a:pPr marL="0" marR="0">
                        <a:spcBef>
                          <a:spcPts val="0"/>
                        </a:spcBef>
                        <a:spcAft>
                          <a:spcPts val="0"/>
                        </a:spcAft>
                      </a:pPr>
                      <a:r>
                        <a:rPr lang="en-US" sz="1600">
                          <a:latin typeface="Calibri"/>
                          <a:ea typeface="Calibri"/>
                          <a:cs typeface="Times New Roman"/>
                        </a:rPr>
                        <a:t>C2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0.729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220">
                <a:tc>
                  <a:txBody>
                    <a:bodyPr/>
                    <a:lstStyle/>
                    <a:p>
                      <a:pPr marL="0" marR="0">
                        <a:spcBef>
                          <a:spcPts val="0"/>
                        </a:spcBef>
                        <a:spcAft>
                          <a:spcPts val="0"/>
                        </a:spcAft>
                      </a:pPr>
                      <a:r>
                        <a:rPr lang="en-US" sz="1600">
                          <a:latin typeface="Calibri"/>
                          <a:ea typeface="Calibri"/>
                          <a:cs typeface="Times New Roman"/>
                        </a:rPr>
                        <a:t>C3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0.294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0.323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0.340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220">
                <a:tc>
                  <a:txBody>
                    <a:bodyPr/>
                    <a:lstStyle/>
                    <a:p>
                      <a:pPr marL="0" marR="0">
                        <a:spcBef>
                          <a:spcPts val="0"/>
                        </a:spcBef>
                        <a:spcAft>
                          <a:spcPts val="0"/>
                        </a:spcAft>
                      </a:pPr>
                      <a:r>
                        <a:rPr lang="en-US" sz="1600">
                          <a:latin typeface="Calibri"/>
                          <a:ea typeface="Calibri"/>
                          <a:cs typeface="Times New Roman"/>
                        </a:rPr>
                        <a:t>C4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220">
                <a:tc>
                  <a:txBody>
                    <a:bodyPr/>
                    <a:lstStyle/>
                    <a:p>
                      <a:pPr marL="0" marR="0">
                        <a:spcBef>
                          <a:spcPts val="0"/>
                        </a:spcBef>
                        <a:spcAft>
                          <a:spcPts val="0"/>
                        </a:spcAft>
                      </a:pPr>
                      <a:r>
                        <a:rPr lang="en-US" sz="1600">
                          <a:latin typeface="Calibri"/>
                          <a:ea typeface="Calibri"/>
                          <a:cs typeface="Times New Roman"/>
                        </a:rPr>
                        <a:t>C5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220">
                <a:tc>
                  <a:txBody>
                    <a:bodyPr/>
                    <a:lstStyle/>
                    <a:p>
                      <a:pPr marL="0" marR="0">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1600200" y="6019800"/>
            <a:ext cx="6858000" cy="584775"/>
          </a:xfrm>
          <a:prstGeom prst="rect">
            <a:avLst/>
          </a:prstGeom>
          <a:noFill/>
        </p:spPr>
        <p:txBody>
          <a:bodyPr wrap="square" rtlCol="0">
            <a:spAutoFit/>
          </a:bodyPr>
          <a:lstStyle/>
          <a:p>
            <a:r>
              <a:rPr lang="en-US" sz="1600" dirty="0" smtClean="0"/>
              <a:t>M73 (Mellor 1973)   MY82 (Mellor &amp; Yamada 1982) </a:t>
            </a:r>
          </a:p>
          <a:p>
            <a:r>
              <a:rPr lang="en-US" sz="1600" dirty="0" smtClean="0"/>
              <a:t>N01 (Nakanishi 2001)   NN04 (Nakanishi &amp; </a:t>
            </a:r>
            <a:r>
              <a:rPr lang="en-US" sz="1600" dirty="0" err="1" smtClean="0"/>
              <a:t>Niino</a:t>
            </a:r>
            <a:r>
              <a:rPr lang="en-US" sz="1600" dirty="0" smtClean="0"/>
              <a:t> 2004)</a:t>
            </a:r>
            <a:endParaRPr lang="en-US" sz="1600" dirty="0"/>
          </a:p>
        </p:txBody>
      </p:sp>
    </p:spTree>
    <p:extLst>
      <p:ext uri="{BB962C8B-B14F-4D97-AF65-F5344CB8AC3E}">
        <p14:creationId xmlns:p14="http://schemas.microsoft.com/office/powerpoint/2010/main" val="1398491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Mesoscale Numerical Forecasts of a Ramp Event</a:t>
            </a:r>
            <a:endParaRPr lang="en-US" dirty="0"/>
          </a:p>
        </p:txBody>
      </p:sp>
      <p:sp>
        <p:nvSpPr>
          <p:cNvPr id="3" name="Content Placeholder 2"/>
          <p:cNvSpPr>
            <a:spLocks noGrp="1"/>
          </p:cNvSpPr>
          <p:nvPr>
            <p:ph idx="1"/>
          </p:nvPr>
        </p:nvSpPr>
        <p:spPr>
          <a:xfrm>
            <a:off x="1371600" y="1219200"/>
            <a:ext cx="6641592" cy="4800600"/>
          </a:xfrm>
        </p:spPr>
        <p:txBody>
          <a:bodyPr>
            <a:normAutofit/>
          </a:bodyPr>
          <a:lstStyle/>
          <a:p>
            <a:pPr>
              <a:buNone/>
            </a:pPr>
            <a:endParaRPr lang="en-US" dirty="0" smtClean="0"/>
          </a:p>
          <a:p>
            <a:r>
              <a:rPr lang="en-US" sz="2800" dirty="0" smtClean="0"/>
              <a:t>Results are compared against wind observations from tall towers in Iowa</a:t>
            </a:r>
          </a:p>
          <a:p>
            <a:pPr lvl="1"/>
            <a:r>
              <a:rPr lang="en-US" sz="2000" dirty="0" smtClean="0"/>
              <a:t>Data provided by Iowa Energy Center/ISU working with AWS Truepower (2007-08)</a:t>
            </a:r>
          </a:p>
          <a:p>
            <a:pPr lvl="1"/>
            <a:r>
              <a:rPr lang="en-US" sz="2000" dirty="0" smtClean="0"/>
              <a:t>Wind data represent 10-min. averaged wind speed and direction at heights:  50m, 100m, 150m, 200m</a:t>
            </a:r>
          </a:p>
          <a:p>
            <a:pPr lvl="1"/>
            <a:r>
              <a:rPr lang="en-US" sz="2000" dirty="0" smtClean="0"/>
              <a:t>Estimated range of error of anemometers is 2.8%  (AWS Truepower Rpt. 2010)</a:t>
            </a:r>
          </a:p>
          <a:p>
            <a:pPr>
              <a:buNone/>
            </a:pPr>
            <a:endParaRPr lang="en-US" dirty="0" smtClean="0"/>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pic>
        <p:nvPicPr>
          <p:cNvPr id="4" name="Picture 2" descr="U:\djahn\Research\AWS Metr Tower Data\IEC_Data_Request\Photos\Homestead\1HomesteadTwrBa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4648200"/>
            <a:ext cx="254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491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Ramp Event 03/25-26/2007</a:t>
            </a:r>
            <a:endParaRPr lang="en-US" dirty="0"/>
          </a:p>
        </p:txBody>
      </p:sp>
      <p:sp>
        <p:nvSpPr>
          <p:cNvPr id="3" name="Content Placeholder 2"/>
          <p:cNvSpPr>
            <a:spLocks noGrp="1"/>
          </p:cNvSpPr>
          <p:nvPr>
            <p:ph idx="1"/>
          </p:nvPr>
        </p:nvSpPr>
        <p:spPr>
          <a:xfrm>
            <a:off x="1600200" y="5791200"/>
            <a:ext cx="4572000" cy="685800"/>
          </a:xfrm>
        </p:spPr>
        <p:txBody>
          <a:bodyPr>
            <a:normAutofit/>
          </a:bodyPr>
          <a:lstStyle/>
          <a:p>
            <a:pPr>
              <a:buNone/>
            </a:pPr>
            <a:r>
              <a:rPr lang="en-US" dirty="0" smtClean="0"/>
              <a:t>Tall tower observations</a:t>
            </a: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pic>
        <p:nvPicPr>
          <p:cNvPr id="5" name="Picture 4" descr="Mas20070325.21z12z_obsv_1a.wndspd.jpg"/>
          <p:cNvPicPr>
            <a:picLocks noChangeAspect="1"/>
          </p:cNvPicPr>
          <p:nvPr/>
        </p:nvPicPr>
        <p:blipFill>
          <a:blip r:embed="rId2" cstate="print"/>
          <a:stretch>
            <a:fillRect/>
          </a:stretch>
        </p:blipFill>
        <p:spPr>
          <a:xfrm>
            <a:off x="4571757" y="1676400"/>
            <a:ext cx="4572243" cy="3414713"/>
          </a:xfrm>
          <a:prstGeom prst="rect">
            <a:avLst/>
          </a:prstGeom>
        </p:spPr>
      </p:pic>
      <p:pic>
        <p:nvPicPr>
          <p:cNvPr id="6" name="Picture 5" descr="Mas20070325.21z12z_obsv_1a.temp.jpg"/>
          <p:cNvPicPr>
            <a:picLocks noChangeAspect="1"/>
          </p:cNvPicPr>
          <p:nvPr/>
        </p:nvPicPr>
        <p:blipFill>
          <a:blip r:embed="rId3" cstate="print"/>
          <a:stretch>
            <a:fillRect/>
          </a:stretch>
        </p:blipFill>
        <p:spPr>
          <a:xfrm>
            <a:off x="0" y="1676400"/>
            <a:ext cx="4495800" cy="3365753"/>
          </a:xfrm>
          <a:prstGeom prst="rect">
            <a:avLst/>
          </a:prstGeom>
        </p:spPr>
      </p:pic>
      <p:sp>
        <p:nvSpPr>
          <p:cNvPr id="7" name="TextBox 6"/>
          <p:cNvSpPr txBox="1"/>
          <p:nvPr/>
        </p:nvSpPr>
        <p:spPr>
          <a:xfrm>
            <a:off x="1219200" y="5105400"/>
            <a:ext cx="2286000" cy="369332"/>
          </a:xfrm>
          <a:prstGeom prst="rect">
            <a:avLst/>
          </a:prstGeom>
          <a:noFill/>
        </p:spPr>
        <p:txBody>
          <a:bodyPr wrap="square" rtlCol="0">
            <a:spAutoFit/>
          </a:bodyPr>
          <a:lstStyle/>
          <a:p>
            <a:r>
              <a:rPr lang="en-US" dirty="0" smtClean="0"/>
              <a:t>Temperature [C]</a:t>
            </a:r>
            <a:endParaRPr lang="en-US" dirty="0"/>
          </a:p>
        </p:txBody>
      </p:sp>
      <p:sp>
        <p:nvSpPr>
          <p:cNvPr id="8" name="TextBox 7"/>
          <p:cNvSpPr txBox="1"/>
          <p:nvPr/>
        </p:nvSpPr>
        <p:spPr>
          <a:xfrm>
            <a:off x="5791200" y="5105400"/>
            <a:ext cx="2286000" cy="369332"/>
          </a:xfrm>
          <a:prstGeom prst="rect">
            <a:avLst/>
          </a:prstGeom>
          <a:noFill/>
        </p:spPr>
        <p:txBody>
          <a:bodyPr wrap="square" rtlCol="0">
            <a:spAutoFit/>
          </a:bodyPr>
          <a:lstStyle/>
          <a:p>
            <a:r>
              <a:rPr lang="en-US" dirty="0" smtClean="0"/>
              <a:t>Wind speed [m/s]</a:t>
            </a:r>
            <a:endParaRPr lang="en-US" dirty="0"/>
          </a:p>
        </p:txBody>
      </p:sp>
      <p:sp>
        <p:nvSpPr>
          <p:cNvPr id="9" name="TextBox 8"/>
          <p:cNvSpPr txBox="1"/>
          <p:nvPr/>
        </p:nvSpPr>
        <p:spPr>
          <a:xfrm rot="16200000">
            <a:off x="3385066" y="2939534"/>
            <a:ext cx="2286000" cy="369332"/>
          </a:xfrm>
          <a:prstGeom prst="rect">
            <a:avLst/>
          </a:prstGeom>
          <a:noFill/>
        </p:spPr>
        <p:txBody>
          <a:bodyPr wrap="square" rtlCol="0">
            <a:spAutoFit/>
          </a:bodyPr>
          <a:lstStyle/>
          <a:p>
            <a:r>
              <a:rPr lang="en-US" dirty="0" smtClean="0"/>
              <a:t>Height AGL [m]</a:t>
            </a:r>
            <a:endParaRPr lang="en-US" dirty="0"/>
          </a:p>
        </p:txBody>
      </p:sp>
      <p:sp>
        <p:nvSpPr>
          <p:cNvPr id="10" name="TextBox 9"/>
          <p:cNvSpPr txBox="1"/>
          <p:nvPr/>
        </p:nvSpPr>
        <p:spPr>
          <a:xfrm>
            <a:off x="7543800" y="5562600"/>
            <a:ext cx="1295400" cy="1077218"/>
          </a:xfrm>
          <a:prstGeom prst="rect">
            <a:avLst/>
          </a:prstGeom>
          <a:noFill/>
        </p:spPr>
        <p:txBody>
          <a:bodyPr wrap="square" rtlCol="0">
            <a:spAutoFit/>
          </a:bodyPr>
          <a:lstStyle/>
          <a:p>
            <a:r>
              <a:rPr lang="en-US" sz="1600" dirty="0" smtClean="0">
                <a:solidFill>
                  <a:schemeClr val="accent1">
                    <a:lumMod val="50000"/>
                  </a:schemeClr>
                </a:solidFill>
              </a:rPr>
              <a:t>21Z  blue</a:t>
            </a:r>
          </a:p>
          <a:p>
            <a:r>
              <a:rPr lang="en-US" sz="1600" dirty="0" smtClean="0">
                <a:solidFill>
                  <a:srgbClr val="FF0000"/>
                </a:solidFill>
              </a:rPr>
              <a:t>02Z  red</a:t>
            </a:r>
          </a:p>
          <a:p>
            <a:r>
              <a:rPr lang="en-US" sz="1600" dirty="0" smtClean="0">
                <a:solidFill>
                  <a:srgbClr val="007635"/>
                </a:solidFill>
              </a:rPr>
              <a:t>07Z  green</a:t>
            </a:r>
          </a:p>
          <a:p>
            <a:r>
              <a:rPr lang="en-US" sz="1600" dirty="0" smtClean="0"/>
              <a:t>12Z  black</a:t>
            </a:r>
            <a:endParaRPr lang="en-US" sz="1600" dirty="0"/>
          </a:p>
        </p:txBody>
      </p:sp>
    </p:spTree>
    <p:extLst>
      <p:ext uri="{BB962C8B-B14F-4D97-AF65-F5344CB8AC3E}">
        <p14:creationId xmlns:p14="http://schemas.microsoft.com/office/powerpoint/2010/main" val="1398491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Ramp Event 03/25-26/2007</a:t>
            </a:r>
            <a:endParaRPr lang="en-US" dirty="0"/>
          </a:p>
        </p:txBody>
      </p:sp>
      <p:sp>
        <p:nvSpPr>
          <p:cNvPr id="3" name="Content Placeholder 2"/>
          <p:cNvSpPr>
            <a:spLocks noGrp="1"/>
          </p:cNvSpPr>
          <p:nvPr>
            <p:ph idx="1"/>
          </p:nvPr>
        </p:nvSpPr>
        <p:spPr>
          <a:xfrm>
            <a:off x="1600200" y="5791200"/>
            <a:ext cx="4572000" cy="685800"/>
          </a:xfrm>
        </p:spPr>
        <p:txBody>
          <a:bodyPr>
            <a:normAutofit fontScale="55000" lnSpcReduction="20000"/>
          </a:bodyPr>
          <a:lstStyle/>
          <a:p>
            <a:pPr>
              <a:buNone/>
            </a:pPr>
            <a:r>
              <a:rPr lang="en-US" dirty="0" smtClean="0"/>
              <a:t>WRF Forecast</a:t>
            </a:r>
          </a:p>
          <a:p>
            <a:pPr>
              <a:buNone/>
            </a:pPr>
            <a:r>
              <a:rPr lang="en-US" dirty="0" smtClean="0"/>
              <a:t>MYNN with original coefficients (C1=0.137)</a:t>
            </a: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
        <p:nvSpPr>
          <p:cNvPr id="7" name="TextBox 6"/>
          <p:cNvSpPr txBox="1"/>
          <p:nvPr/>
        </p:nvSpPr>
        <p:spPr>
          <a:xfrm>
            <a:off x="1219200" y="5105400"/>
            <a:ext cx="2286000" cy="369332"/>
          </a:xfrm>
          <a:prstGeom prst="rect">
            <a:avLst/>
          </a:prstGeom>
          <a:noFill/>
        </p:spPr>
        <p:txBody>
          <a:bodyPr wrap="square" rtlCol="0">
            <a:spAutoFit/>
          </a:bodyPr>
          <a:lstStyle/>
          <a:p>
            <a:r>
              <a:rPr lang="en-US" dirty="0" smtClean="0"/>
              <a:t>Temperature [C]</a:t>
            </a:r>
            <a:endParaRPr lang="en-US" dirty="0"/>
          </a:p>
        </p:txBody>
      </p:sp>
      <p:sp>
        <p:nvSpPr>
          <p:cNvPr id="8" name="TextBox 7"/>
          <p:cNvSpPr txBox="1"/>
          <p:nvPr/>
        </p:nvSpPr>
        <p:spPr>
          <a:xfrm>
            <a:off x="5791200" y="5105400"/>
            <a:ext cx="2286000" cy="369332"/>
          </a:xfrm>
          <a:prstGeom prst="rect">
            <a:avLst/>
          </a:prstGeom>
          <a:noFill/>
        </p:spPr>
        <p:txBody>
          <a:bodyPr wrap="square" rtlCol="0">
            <a:spAutoFit/>
          </a:bodyPr>
          <a:lstStyle/>
          <a:p>
            <a:r>
              <a:rPr lang="en-US" dirty="0" smtClean="0"/>
              <a:t>Wind speed [m/s]</a:t>
            </a:r>
            <a:endParaRPr lang="en-US" dirty="0"/>
          </a:p>
        </p:txBody>
      </p:sp>
      <p:sp>
        <p:nvSpPr>
          <p:cNvPr id="10" name="TextBox 9"/>
          <p:cNvSpPr txBox="1"/>
          <p:nvPr/>
        </p:nvSpPr>
        <p:spPr>
          <a:xfrm>
            <a:off x="7543800" y="5562600"/>
            <a:ext cx="1295400" cy="1077218"/>
          </a:xfrm>
          <a:prstGeom prst="rect">
            <a:avLst/>
          </a:prstGeom>
          <a:noFill/>
        </p:spPr>
        <p:txBody>
          <a:bodyPr wrap="square" rtlCol="0">
            <a:spAutoFit/>
          </a:bodyPr>
          <a:lstStyle/>
          <a:p>
            <a:r>
              <a:rPr lang="en-US" sz="1600" dirty="0" smtClean="0">
                <a:solidFill>
                  <a:schemeClr val="accent1">
                    <a:lumMod val="50000"/>
                  </a:schemeClr>
                </a:solidFill>
              </a:rPr>
              <a:t>21Z  blue</a:t>
            </a:r>
          </a:p>
          <a:p>
            <a:r>
              <a:rPr lang="en-US" sz="1600" dirty="0" smtClean="0">
                <a:solidFill>
                  <a:srgbClr val="FF0000"/>
                </a:solidFill>
              </a:rPr>
              <a:t>02Z  red</a:t>
            </a:r>
          </a:p>
          <a:p>
            <a:r>
              <a:rPr lang="en-US" sz="1600" dirty="0" smtClean="0">
                <a:solidFill>
                  <a:srgbClr val="007635"/>
                </a:solidFill>
              </a:rPr>
              <a:t>07Z  green</a:t>
            </a:r>
          </a:p>
          <a:p>
            <a:r>
              <a:rPr lang="en-US" sz="1600" dirty="0" smtClean="0"/>
              <a:t>12Z  black</a:t>
            </a:r>
            <a:endParaRPr lang="en-US" sz="1600" dirty="0"/>
          </a:p>
        </p:txBody>
      </p:sp>
      <p:pic>
        <p:nvPicPr>
          <p:cNvPr id="11" name="Picture 10" descr="Mas20070325.21z12z_wrf_1b.temp.jpg"/>
          <p:cNvPicPr>
            <a:picLocks noChangeAspect="1"/>
          </p:cNvPicPr>
          <p:nvPr/>
        </p:nvPicPr>
        <p:blipFill>
          <a:blip r:embed="rId2" cstate="print"/>
          <a:stretch>
            <a:fillRect/>
          </a:stretch>
        </p:blipFill>
        <p:spPr>
          <a:xfrm>
            <a:off x="0" y="1752600"/>
            <a:ext cx="4478499" cy="3352800"/>
          </a:xfrm>
          <a:prstGeom prst="rect">
            <a:avLst/>
          </a:prstGeom>
        </p:spPr>
      </p:pic>
      <p:sp>
        <p:nvSpPr>
          <p:cNvPr id="9" name="TextBox 8"/>
          <p:cNvSpPr txBox="1"/>
          <p:nvPr/>
        </p:nvSpPr>
        <p:spPr>
          <a:xfrm rot="16200000">
            <a:off x="3385066" y="2939534"/>
            <a:ext cx="2286000" cy="369332"/>
          </a:xfrm>
          <a:prstGeom prst="rect">
            <a:avLst/>
          </a:prstGeom>
          <a:noFill/>
        </p:spPr>
        <p:txBody>
          <a:bodyPr wrap="square" rtlCol="0">
            <a:spAutoFit/>
          </a:bodyPr>
          <a:lstStyle/>
          <a:p>
            <a:r>
              <a:rPr lang="en-US" dirty="0" smtClean="0"/>
              <a:t>Height AGL [m]</a:t>
            </a:r>
            <a:endParaRPr lang="en-US" dirty="0"/>
          </a:p>
        </p:txBody>
      </p:sp>
      <p:pic>
        <p:nvPicPr>
          <p:cNvPr id="12" name="Picture 11" descr="Mas20070325.21z12z_wrf_1b.wndspd.jpg"/>
          <p:cNvPicPr>
            <a:picLocks noChangeAspect="1"/>
          </p:cNvPicPr>
          <p:nvPr/>
        </p:nvPicPr>
        <p:blipFill>
          <a:blip r:embed="rId3" cstate="print"/>
          <a:stretch>
            <a:fillRect/>
          </a:stretch>
        </p:blipFill>
        <p:spPr>
          <a:xfrm>
            <a:off x="4654657" y="1752600"/>
            <a:ext cx="4489343" cy="3352800"/>
          </a:xfrm>
          <a:prstGeom prst="rect">
            <a:avLst/>
          </a:prstGeom>
        </p:spPr>
      </p:pic>
    </p:spTree>
    <p:extLst>
      <p:ext uri="{BB962C8B-B14F-4D97-AF65-F5344CB8AC3E}">
        <p14:creationId xmlns:p14="http://schemas.microsoft.com/office/powerpoint/2010/main" val="1398491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Ramp Event 03/25-26/2007</a:t>
            </a:r>
            <a:endParaRPr lang="en-US" dirty="0"/>
          </a:p>
        </p:txBody>
      </p:sp>
      <p:sp>
        <p:nvSpPr>
          <p:cNvPr id="3" name="Content Placeholder 2"/>
          <p:cNvSpPr>
            <a:spLocks noGrp="1"/>
          </p:cNvSpPr>
          <p:nvPr>
            <p:ph idx="1"/>
          </p:nvPr>
        </p:nvSpPr>
        <p:spPr>
          <a:xfrm>
            <a:off x="1600200" y="5791200"/>
            <a:ext cx="4572000" cy="685800"/>
          </a:xfrm>
        </p:spPr>
        <p:txBody>
          <a:bodyPr>
            <a:normAutofit fontScale="62500" lnSpcReduction="20000"/>
          </a:bodyPr>
          <a:lstStyle/>
          <a:p>
            <a:pPr>
              <a:buNone/>
            </a:pPr>
            <a:r>
              <a:rPr lang="en-US" dirty="0" smtClean="0"/>
              <a:t>WRF Forecast</a:t>
            </a:r>
          </a:p>
          <a:p>
            <a:pPr>
              <a:buNone/>
            </a:pPr>
            <a:r>
              <a:rPr lang="en-US" dirty="0" smtClean="0"/>
              <a:t>MYNN with C1=0.2</a:t>
            </a: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
        <p:nvSpPr>
          <p:cNvPr id="7" name="TextBox 6"/>
          <p:cNvSpPr txBox="1"/>
          <p:nvPr/>
        </p:nvSpPr>
        <p:spPr>
          <a:xfrm>
            <a:off x="1219200" y="5105400"/>
            <a:ext cx="2286000" cy="369332"/>
          </a:xfrm>
          <a:prstGeom prst="rect">
            <a:avLst/>
          </a:prstGeom>
          <a:noFill/>
        </p:spPr>
        <p:txBody>
          <a:bodyPr wrap="square" rtlCol="0">
            <a:spAutoFit/>
          </a:bodyPr>
          <a:lstStyle/>
          <a:p>
            <a:r>
              <a:rPr lang="en-US" dirty="0" smtClean="0"/>
              <a:t>Temperature [C]</a:t>
            </a:r>
            <a:endParaRPr lang="en-US" dirty="0"/>
          </a:p>
        </p:txBody>
      </p:sp>
      <p:sp>
        <p:nvSpPr>
          <p:cNvPr id="8" name="TextBox 7"/>
          <p:cNvSpPr txBox="1"/>
          <p:nvPr/>
        </p:nvSpPr>
        <p:spPr>
          <a:xfrm>
            <a:off x="5791200" y="5105400"/>
            <a:ext cx="2286000" cy="369332"/>
          </a:xfrm>
          <a:prstGeom prst="rect">
            <a:avLst/>
          </a:prstGeom>
          <a:noFill/>
        </p:spPr>
        <p:txBody>
          <a:bodyPr wrap="square" rtlCol="0">
            <a:spAutoFit/>
          </a:bodyPr>
          <a:lstStyle/>
          <a:p>
            <a:r>
              <a:rPr lang="en-US" dirty="0" smtClean="0"/>
              <a:t>Wind speed [m/s]</a:t>
            </a:r>
            <a:endParaRPr lang="en-US" dirty="0"/>
          </a:p>
        </p:txBody>
      </p:sp>
      <p:sp>
        <p:nvSpPr>
          <p:cNvPr id="10" name="TextBox 9"/>
          <p:cNvSpPr txBox="1"/>
          <p:nvPr/>
        </p:nvSpPr>
        <p:spPr>
          <a:xfrm>
            <a:off x="7543800" y="5562600"/>
            <a:ext cx="1295400" cy="1077218"/>
          </a:xfrm>
          <a:prstGeom prst="rect">
            <a:avLst/>
          </a:prstGeom>
          <a:noFill/>
        </p:spPr>
        <p:txBody>
          <a:bodyPr wrap="square" rtlCol="0">
            <a:spAutoFit/>
          </a:bodyPr>
          <a:lstStyle/>
          <a:p>
            <a:r>
              <a:rPr lang="en-US" sz="1600" dirty="0" smtClean="0">
                <a:solidFill>
                  <a:schemeClr val="accent1">
                    <a:lumMod val="50000"/>
                  </a:schemeClr>
                </a:solidFill>
              </a:rPr>
              <a:t>21Z  blue</a:t>
            </a:r>
          </a:p>
          <a:p>
            <a:r>
              <a:rPr lang="en-US" sz="1600" dirty="0" smtClean="0">
                <a:solidFill>
                  <a:srgbClr val="FF0000"/>
                </a:solidFill>
              </a:rPr>
              <a:t>02Z  red</a:t>
            </a:r>
          </a:p>
          <a:p>
            <a:r>
              <a:rPr lang="en-US" sz="1600" dirty="0" smtClean="0">
                <a:solidFill>
                  <a:srgbClr val="007635"/>
                </a:solidFill>
              </a:rPr>
              <a:t>07Z  green</a:t>
            </a:r>
          </a:p>
          <a:p>
            <a:r>
              <a:rPr lang="en-US" sz="1600" dirty="0" smtClean="0"/>
              <a:t>12Z  black</a:t>
            </a:r>
            <a:endParaRPr lang="en-US" sz="1600" dirty="0"/>
          </a:p>
        </p:txBody>
      </p:sp>
      <p:sp>
        <p:nvSpPr>
          <p:cNvPr id="9" name="TextBox 8"/>
          <p:cNvSpPr txBox="1"/>
          <p:nvPr/>
        </p:nvSpPr>
        <p:spPr>
          <a:xfrm rot="16200000">
            <a:off x="3385066" y="2939534"/>
            <a:ext cx="2286000" cy="369332"/>
          </a:xfrm>
          <a:prstGeom prst="rect">
            <a:avLst/>
          </a:prstGeom>
          <a:noFill/>
        </p:spPr>
        <p:txBody>
          <a:bodyPr wrap="square" rtlCol="0">
            <a:spAutoFit/>
          </a:bodyPr>
          <a:lstStyle/>
          <a:p>
            <a:r>
              <a:rPr lang="en-US" dirty="0" smtClean="0"/>
              <a:t>Height AGL [m]</a:t>
            </a:r>
            <a:endParaRPr lang="en-US" dirty="0"/>
          </a:p>
        </p:txBody>
      </p:sp>
      <p:pic>
        <p:nvPicPr>
          <p:cNvPr id="13" name="Picture 12" descr="Mas20070325.21z12z_wrf_1c.temp.jpg"/>
          <p:cNvPicPr>
            <a:picLocks noChangeAspect="1"/>
          </p:cNvPicPr>
          <p:nvPr/>
        </p:nvPicPr>
        <p:blipFill>
          <a:blip r:embed="rId2" cstate="print"/>
          <a:stretch>
            <a:fillRect/>
          </a:stretch>
        </p:blipFill>
        <p:spPr>
          <a:xfrm>
            <a:off x="0" y="1676400"/>
            <a:ext cx="4495800" cy="3365753"/>
          </a:xfrm>
          <a:prstGeom prst="rect">
            <a:avLst/>
          </a:prstGeom>
        </p:spPr>
      </p:pic>
      <p:pic>
        <p:nvPicPr>
          <p:cNvPr id="14" name="Picture 13" descr="Mas20070325.21z12z_wrf_1c.wndspd.jpg"/>
          <p:cNvPicPr>
            <a:picLocks noChangeAspect="1"/>
          </p:cNvPicPr>
          <p:nvPr/>
        </p:nvPicPr>
        <p:blipFill>
          <a:blip r:embed="rId3" cstate="print"/>
          <a:stretch>
            <a:fillRect/>
          </a:stretch>
        </p:blipFill>
        <p:spPr>
          <a:xfrm>
            <a:off x="4648200" y="1676400"/>
            <a:ext cx="4495800" cy="3357623"/>
          </a:xfrm>
          <a:prstGeom prst="rect">
            <a:avLst/>
          </a:prstGeom>
        </p:spPr>
      </p:pic>
    </p:spTree>
    <p:extLst>
      <p:ext uri="{BB962C8B-B14F-4D97-AF65-F5344CB8AC3E}">
        <p14:creationId xmlns:p14="http://schemas.microsoft.com/office/powerpoint/2010/main" val="1398491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4488" cy="1143000"/>
          </a:xfrm>
        </p:spPr>
        <p:txBody>
          <a:bodyPr>
            <a:normAutofit/>
          </a:bodyPr>
          <a:lstStyle/>
          <a:p>
            <a:r>
              <a:rPr lang="en-US" sz="3700" dirty="0" smtClean="0"/>
              <a:t>Definition of Wind Ramp</a:t>
            </a:r>
            <a:endParaRPr lang="en-US" sz="3700" dirty="0"/>
          </a:p>
        </p:txBody>
      </p:sp>
      <p:sp>
        <p:nvSpPr>
          <p:cNvPr id="3" name="Content Placeholder 2"/>
          <p:cNvSpPr>
            <a:spLocks noGrp="1"/>
          </p:cNvSpPr>
          <p:nvPr>
            <p:ph idx="1"/>
          </p:nvPr>
        </p:nvSpPr>
        <p:spPr>
          <a:xfrm>
            <a:off x="1295400" y="1600200"/>
            <a:ext cx="6096000" cy="990600"/>
          </a:xfrm>
        </p:spPr>
        <p:txBody>
          <a:bodyPr numCol="1">
            <a:normAutofit fontScale="25000" lnSpcReduction="20000"/>
          </a:bodyPr>
          <a:lstStyle/>
          <a:p>
            <a:pPr>
              <a:buNone/>
            </a:pPr>
            <a:endParaRPr lang="en-US" dirty="0" smtClean="0"/>
          </a:p>
          <a:p>
            <a:pPr>
              <a:buNone/>
            </a:pPr>
            <a:r>
              <a:rPr lang="en-US" sz="9600" dirty="0" smtClean="0"/>
              <a:t>Change in power &gt; 50% wind power capacity within 1-4 hours (depending on respondent)</a:t>
            </a:r>
            <a:endParaRPr lang="en-US" sz="3600" dirty="0" smtClean="0">
              <a:solidFill>
                <a:srgbClr val="FF0000"/>
              </a:solidFill>
            </a:endParaRPr>
          </a:p>
          <a:p>
            <a:pPr>
              <a:buNone/>
            </a:pPr>
            <a:endParaRPr lang="en-US" sz="4800" dirty="0" smtClean="0">
              <a:solidFill>
                <a:srgbClr val="FF0000"/>
              </a:solidFill>
            </a:endParaRPr>
          </a:p>
          <a:p>
            <a:pPr>
              <a:buNone/>
            </a:pPr>
            <a:endParaRPr lang="en-US" sz="4800" dirty="0" smtClean="0"/>
          </a:p>
          <a:p>
            <a:pPr>
              <a:buFont typeface="Wingdings" pitchFamily="2" charset="2"/>
              <a:buChar char="§"/>
            </a:pPr>
            <a:endParaRPr lang="en-US" dirty="0"/>
          </a:p>
        </p:txBody>
      </p:sp>
      <p:sp>
        <p:nvSpPr>
          <p:cNvPr id="5" name="TextBox 4"/>
          <p:cNvSpPr txBox="1"/>
          <p:nvPr/>
        </p:nvSpPr>
        <p:spPr>
          <a:xfrm>
            <a:off x="6477000" y="5943600"/>
            <a:ext cx="2209800" cy="584775"/>
          </a:xfrm>
          <a:prstGeom prst="rect">
            <a:avLst/>
          </a:prstGeom>
          <a:noFill/>
        </p:spPr>
        <p:txBody>
          <a:bodyPr wrap="square" rtlCol="0">
            <a:spAutoFit/>
          </a:bodyPr>
          <a:lstStyle/>
          <a:p>
            <a:r>
              <a:rPr lang="en-US" sz="1600" dirty="0" smtClean="0"/>
              <a:t>Figure taken from Ferreira et al. (2010)</a:t>
            </a:r>
            <a:endParaRPr lang="en-US" sz="1600" dirty="0"/>
          </a:p>
        </p:txBody>
      </p:sp>
      <p:pic>
        <p:nvPicPr>
          <p:cNvPr id="48130" name="Picture 2"/>
          <p:cNvPicPr>
            <a:picLocks noChangeAspect="1" noChangeArrowheads="1"/>
          </p:cNvPicPr>
          <p:nvPr/>
        </p:nvPicPr>
        <p:blipFill>
          <a:blip r:embed="rId2" cstate="print"/>
          <a:srcRect/>
          <a:stretch>
            <a:fillRect/>
          </a:stretch>
        </p:blipFill>
        <p:spPr bwMode="auto">
          <a:xfrm>
            <a:off x="1447799" y="2590800"/>
            <a:ext cx="6265667" cy="3316021"/>
          </a:xfrm>
          <a:prstGeom prst="rect">
            <a:avLst/>
          </a:prstGeom>
          <a:noFill/>
          <a:ln w="9525">
            <a:noFill/>
            <a:miter lim="800000"/>
            <a:headEnd/>
            <a:tailEnd/>
          </a:ln>
        </p:spPr>
      </p:pic>
      <p:sp>
        <p:nvSpPr>
          <p:cNvPr id="6" name="Title 1"/>
          <p:cNvSpPr txBox="1">
            <a:spLocks/>
          </p:cNvSpPr>
          <p:nvPr/>
        </p:nvSpPr>
        <p:spPr>
          <a:xfrm rot="16200000">
            <a:off x="-1676399" y="2362200"/>
            <a:ext cx="43434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mtClean="0"/>
              <a:t>Background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Ramp Event 03/25-26/2007</a:t>
            </a:r>
            <a:endParaRPr lang="en-US" dirty="0"/>
          </a:p>
        </p:txBody>
      </p:sp>
      <p:sp>
        <p:nvSpPr>
          <p:cNvPr id="3" name="Content Placeholder 2"/>
          <p:cNvSpPr>
            <a:spLocks noGrp="1"/>
          </p:cNvSpPr>
          <p:nvPr>
            <p:ph idx="1"/>
          </p:nvPr>
        </p:nvSpPr>
        <p:spPr>
          <a:xfrm>
            <a:off x="1600200" y="5791200"/>
            <a:ext cx="4572000" cy="685800"/>
          </a:xfrm>
        </p:spPr>
        <p:txBody>
          <a:bodyPr>
            <a:normAutofit fontScale="62500" lnSpcReduction="20000"/>
          </a:bodyPr>
          <a:lstStyle/>
          <a:p>
            <a:pPr>
              <a:buNone/>
            </a:pPr>
            <a:r>
              <a:rPr lang="en-US" dirty="0" smtClean="0"/>
              <a:t>WRF Forecast</a:t>
            </a:r>
          </a:p>
          <a:p>
            <a:pPr>
              <a:buNone/>
            </a:pPr>
            <a:r>
              <a:rPr lang="en-US" dirty="0" smtClean="0"/>
              <a:t>MYNN with C1=0.05</a:t>
            </a: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
        <p:nvSpPr>
          <p:cNvPr id="7" name="TextBox 6"/>
          <p:cNvSpPr txBox="1"/>
          <p:nvPr/>
        </p:nvSpPr>
        <p:spPr>
          <a:xfrm>
            <a:off x="1219200" y="5105400"/>
            <a:ext cx="2286000" cy="369332"/>
          </a:xfrm>
          <a:prstGeom prst="rect">
            <a:avLst/>
          </a:prstGeom>
          <a:noFill/>
        </p:spPr>
        <p:txBody>
          <a:bodyPr wrap="square" rtlCol="0">
            <a:spAutoFit/>
          </a:bodyPr>
          <a:lstStyle/>
          <a:p>
            <a:r>
              <a:rPr lang="en-US" dirty="0" smtClean="0"/>
              <a:t>Temperature [C]</a:t>
            </a:r>
            <a:endParaRPr lang="en-US" dirty="0"/>
          </a:p>
        </p:txBody>
      </p:sp>
      <p:sp>
        <p:nvSpPr>
          <p:cNvPr id="8" name="TextBox 7"/>
          <p:cNvSpPr txBox="1"/>
          <p:nvPr/>
        </p:nvSpPr>
        <p:spPr>
          <a:xfrm>
            <a:off x="5791200" y="5105400"/>
            <a:ext cx="2286000" cy="369332"/>
          </a:xfrm>
          <a:prstGeom prst="rect">
            <a:avLst/>
          </a:prstGeom>
          <a:noFill/>
        </p:spPr>
        <p:txBody>
          <a:bodyPr wrap="square" rtlCol="0">
            <a:spAutoFit/>
          </a:bodyPr>
          <a:lstStyle/>
          <a:p>
            <a:r>
              <a:rPr lang="en-US" dirty="0" smtClean="0"/>
              <a:t>Wind speed [m/s]</a:t>
            </a:r>
            <a:endParaRPr lang="en-US" dirty="0"/>
          </a:p>
        </p:txBody>
      </p:sp>
      <p:sp>
        <p:nvSpPr>
          <p:cNvPr id="10" name="TextBox 9"/>
          <p:cNvSpPr txBox="1"/>
          <p:nvPr/>
        </p:nvSpPr>
        <p:spPr>
          <a:xfrm>
            <a:off x="7543800" y="5562600"/>
            <a:ext cx="1295400" cy="1077218"/>
          </a:xfrm>
          <a:prstGeom prst="rect">
            <a:avLst/>
          </a:prstGeom>
          <a:noFill/>
        </p:spPr>
        <p:txBody>
          <a:bodyPr wrap="square" rtlCol="0">
            <a:spAutoFit/>
          </a:bodyPr>
          <a:lstStyle/>
          <a:p>
            <a:r>
              <a:rPr lang="en-US" sz="1600" dirty="0" smtClean="0">
                <a:solidFill>
                  <a:schemeClr val="accent1">
                    <a:lumMod val="50000"/>
                  </a:schemeClr>
                </a:solidFill>
              </a:rPr>
              <a:t>21Z  blue</a:t>
            </a:r>
          </a:p>
          <a:p>
            <a:r>
              <a:rPr lang="en-US" sz="1600" dirty="0" smtClean="0">
                <a:solidFill>
                  <a:srgbClr val="FF0000"/>
                </a:solidFill>
              </a:rPr>
              <a:t>02Z  red</a:t>
            </a:r>
          </a:p>
          <a:p>
            <a:r>
              <a:rPr lang="en-US" sz="1600" dirty="0" smtClean="0">
                <a:solidFill>
                  <a:srgbClr val="007635"/>
                </a:solidFill>
              </a:rPr>
              <a:t>07Z  green</a:t>
            </a:r>
          </a:p>
          <a:p>
            <a:r>
              <a:rPr lang="en-US" sz="1600" dirty="0" smtClean="0"/>
              <a:t>12Z  black</a:t>
            </a:r>
            <a:endParaRPr lang="en-US" sz="1600" dirty="0"/>
          </a:p>
        </p:txBody>
      </p:sp>
      <p:sp>
        <p:nvSpPr>
          <p:cNvPr id="9" name="TextBox 8"/>
          <p:cNvSpPr txBox="1"/>
          <p:nvPr/>
        </p:nvSpPr>
        <p:spPr>
          <a:xfrm rot="16200000">
            <a:off x="3385066" y="2939534"/>
            <a:ext cx="2286000" cy="369332"/>
          </a:xfrm>
          <a:prstGeom prst="rect">
            <a:avLst/>
          </a:prstGeom>
          <a:noFill/>
        </p:spPr>
        <p:txBody>
          <a:bodyPr wrap="square" rtlCol="0">
            <a:spAutoFit/>
          </a:bodyPr>
          <a:lstStyle/>
          <a:p>
            <a:r>
              <a:rPr lang="en-US" dirty="0" smtClean="0"/>
              <a:t>Height AGL [m]</a:t>
            </a:r>
            <a:endParaRPr lang="en-US" dirty="0"/>
          </a:p>
        </p:txBody>
      </p:sp>
      <p:pic>
        <p:nvPicPr>
          <p:cNvPr id="13" name="Picture 12" descr="Mas20070325.21z12z_wrf_1d.temp.jpg"/>
          <p:cNvPicPr>
            <a:picLocks noChangeAspect="1"/>
          </p:cNvPicPr>
          <p:nvPr/>
        </p:nvPicPr>
        <p:blipFill>
          <a:blip r:embed="rId2" cstate="print"/>
          <a:stretch>
            <a:fillRect/>
          </a:stretch>
        </p:blipFill>
        <p:spPr>
          <a:xfrm>
            <a:off x="1" y="1828800"/>
            <a:ext cx="4495799" cy="3365753"/>
          </a:xfrm>
          <a:prstGeom prst="rect">
            <a:avLst/>
          </a:prstGeom>
        </p:spPr>
      </p:pic>
      <p:pic>
        <p:nvPicPr>
          <p:cNvPr id="14" name="Picture 13" descr="Mas20070325.21z12z_wrf_1d.wndspd.jpg"/>
          <p:cNvPicPr>
            <a:picLocks noChangeAspect="1"/>
          </p:cNvPicPr>
          <p:nvPr/>
        </p:nvPicPr>
        <p:blipFill>
          <a:blip r:embed="rId3" cstate="print"/>
          <a:stretch>
            <a:fillRect/>
          </a:stretch>
        </p:blipFill>
        <p:spPr>
          <a:xfrm>
            <a:off x="4654657" y="1828800"/>
            <a:ext cx="4489343" cy="3352800"/>
          </a:xfrm>
          <a:prstGeom prst="rect">
            <a:avLst/>
          </a:prstGeom>
        </p:spPr>
      </p:pic>
    </p:spTree>
    <p:extLst>
      <p:ext uri="{BB962C8B-B14F-4D97-AF65-F5344CB8AC3E}">
        <p14:creationId xmlns:p14="http://schemas.microsoft.com/office/powerpoint/2010/main" val="1398491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04216"/>
            <a:ext cx="7498080" cy="868362"/>
          </a:xfrm>
        </p:spPr>
        <p:txBody>
          <a:bodyPr>
            <a:normAutofit/>
          </a:bodyPr>
          <a:lstStyle/>
          <a:p>
            <a:r>
              <a:rPr lang="en-US" sz="4000" dirty="0" smtClean="0"/>
              <a:t>Ramp Event 03/25-26/2007</a:t>
            </a:r>
            <a:endParaRPr lang="en-US" sz="4000" dirty="0"/>
          </a:p>
        </p:txBody>
      </p:sp>
      <p:sp>
        <p:nvSpPr>
          <p:cNvPr id="3" name="Content Placeholder 2"/>
          <p:cNvSpPr>
            <a:spLocks noGrp="1"/>
          </p:cNvSpPr>
          <p:nvPr>
            <p:ph idx="1"/>
          </p:nvPr>
        </p:nvSpPr>
        <p:spPr>
          <a:xfrm>
            <a:off x="2743200" y="6248400"/>
            <a:ext cx="2438400" cy="381000"/>
          </a:xfrm>
        </p:spPr>
        <p:txBody>
          <a:bodyPr>
            <a:normAutofit fontScale="55000" lnSpcReduction="20000"/>
          </a:bodyPr>
          <a:lstStyle/>
          <a:p>
            <a:pPr>
              <a:buNone/>
            </a:pPr>
            <a:r>
              <a:rPr lang="en-US" dirty="0" smtClean="0"/>
              <a:t>MYNN with C1=0.05</a:t>
            </a: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
        <p:nvSpPr>
          <p:cNvPr id="10" name="TextBox 9"/>
          <p:cNvSpPr txBox="1"/>
          <p:nvPr/>
        </p:nvSpPr>
        <p:spPr>
          <a:xfrm>
            <a:off x="0" y="5562600"/>
            <a:ext cx="1295400" cy="1077218"/>
          </a:xfrm>
          <a:prstGeom prst="rect">
            <a:avLst/>
          </a:prstGeom>
          <a:noFill/>
        </p:spPr>
        <p:txBody>
          <a:bodyPr wrap="square" rtlCol="0">
            <a:spAutoFit/>
          </a:bodyPr>
          <a:lstStyle/>
          <a:p>
            <a:r>
              <a:rPr lang="en-US" sz="1600" dirty="0" smtClean="0">
                <a:solidFill>
                  <a:schemeClr val="accent1">
                    <a:lumMod val="50000"/>
                  </a:schemeClr>
                </a:solidFill>
              </a:rPr>
              <a:t>21Z  blue</a:t>
            </a:r>
          </a:p>
          <a:p>
            <a:r>
              <a:rPr lang="en-US" sz="1600" dirty="0" smtClean="0">
                <a:solidFill>
                  <a:srgbClr val="FF0000"/>
                </a:solidFill>
              </a:rPr>
              <a:t>02Z  red</a:t>
            </a:r>
          </a:p>
          <a:p>
            <a:r>
              <a:rPr lang="en-US" sz="1600" dirty="0" smtClean="0">
                <a:solidFill>
                  <a:srgbClr val="007635"/>
                </a:solidFill>
              </a:rPr>
              <a:t>07Z  green</a:t>
            </a:r>
          </a:p>
          <a:p>
            <a:r>
              <a:rPr lang="en-US" sz="1600" dirty="0" smtClean="0"/>
              <a:t>12Z  black</a:t>
            </a:r>
            <a:endParaRPr lang="en-US" sz="1600" dirty="0"/>
          </a:p>
        </p:txBody>
      </p:sp>
      <p:sp>
        <p:nvSpPr>
          <p:cNvPr id="9" name="TextBox 8"/>
          <p:cNvSpPr txBox="1"/>
          <p:nvPr/>
        </p:nvSpPr>
        <p:spPr>
          <a:xfrm rot="16200000">
            <a:off x="3472934" y="2939534"/>
            <a:ext cx="2286000" cy="369332"/>
          </a:xfrm>
          <a:prstGeom prst="rect">
            <a:avLst/>
          </a:prstGeom>
          <a:noFill/>
        </p:spPr>
        <p:txBody>
          <a:bodyPr wrap="square" rtlCol="0">
            <a:spAutoFit/>
          </a:bodyPr>
          <a:lstStyle/>
          <a:p>
            <a:r>
              <a:rPr lang="en-US" dirty="0" smtClean="0"/>
              <a:t>Height AGL [m]</a:t>
            </a:r>
            <a:endParaRPr lang="en-US" dirty="0"/>
          </a:p>
        </p:txBody>
      </p:sp>
      <p:pic>
        <p:nvPicPr>
          <p:cNvPr id="14" name="Picture 13" descr="Mas20070325.21z12z_wrf_1d.wndspd.jpg"/>
          <p:cNvPicPr>
            <a:picLocks noChangeAspect="1"/>
          </p:cNvPicPr>
          <p:nvPr/>
        </p:nvPicPr>
        <p:blipFill>
          <a:blip r:embed="rId2" cstate="print"/>
          <a:stretch>
            <a:fillRect/>
          </a:stretch>
        </p:blipFill>
        <p:spPr>
          <a:xfrm>
            <a:off x="4953000" y="3728013"/>
            <a:ext cx="4191000" cy="3129987"/>
          </a:xfrm>
          <a:prstGeom prst="rect">
            <a:avLst/>
          </a:prstGeom>
        </p:spPr>
      </p:pic>
      <p:pic>
        <p:nvPicPr>
          <p:cNvPr id="11" name="Picture 10" descr="Mas20070325.21z12z_wrf_1b.wndspd.jpg"/>
          <p:cNvPicPr>
            <a:picLocks noChangeAspect="1"/>
          </p:cNvPicPr>
          <p:nvPr/>
        </p:nvPicPr>
        <p:blipFill>
          <a:blip r:embed="rId3" cstate="print"/>
          <a:stretch>
            <a:fillRect/>
          </a:stretch>
        </p:blipFill>
        <p:spPr>
          <a:xfrm>
            <a:off x="381000" y="1905000"/>
            <a:ext cx="4114800" cy="3073078"/>
          </a:xfrm>
          <a:prstGeom prst="rect">
            <a:avLst/>
          </a:prstGeom>
        </p:spPr>
      </p:pic>
      <p:pic>
        <p:nvPicPr>
          <p:cNvPr id="12" name="Picture 11" descr="Mas20070325.21z12z_wrf_1c.wndspd.jpg"/>
          <p:cNvPicPr>
            <a:picLocks noChangeAspect="1"/>
          </p:cNvPicPr>
          <p:nvPr/>
        </p:nvPicPr>
        <p:blipFill>
          <a:blip r:embed="rId4" cstate="print"/>
          <a:stretch>
            <a:fillRect/>
          </a:stretch>
        </p:blipFill>
        <p:spPr>
          <a:xfrm>
            <a:off x="4953000" y="838200"/>
            <a:ext cx="4191000" cy="3129988"/>
          </a:xfrm>
          <a:prstGeom prst="rect">
            <a:avLst/>
          </a:prstGeom>
        </p:spPr>
      </p:pic>
      <p:sp>
        <p:nvSpPr>
          <p:cNvPr id="15" name="Content Placeholder 2"/>
          <p:cNvSpPr txBox="1">
            <a:spLocks/>
          </p:cNvSpPr>
          <p:nvPr/>
        </p:nvSpPr>
        <p:spPr>
          <a:xfrm>
            <a:off x="2971800" y="1143000"/>
            <a:ext cx="2438400" cy="381000"/>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MYNN with C1=0.2</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
              <a:tabLst/>
              <a:defRPr/>
            </a:pPr>
            <a:endParaRPr kumimoji="0" lang="en-US" sz="1800" b="0" i="0" u="none" strike="noStrike" kern="1200" cap="none" spc="0" normalizeH="0" baseline="0" noProof="0" dirty="0" smtClean="0">
              <a:ln>
                <a:noFill/>
              </a:ln>
              <a:solidFill>
                <a:srgbClr val="FF0000"/>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rgbClr val="FF0000"/>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Content Placeholder 2"/>
          <p:cNvSpPr txBox="1">
            <a:spLocks/>
          </p:cNvSpPr>
          <p:nvPr/>
        </p:nvSpPr>
        <p:spPr>
          <a:xfrm>
            <a:off x="914400" y="5257800"/>
            <a:ext cx="2895600" cy="457200"/>
          </a:xfrm>
          <a:prstGeom prst="rect">
            <a:avLst/>
          </a:prstGeom>
        </p:spPr>
        <p:txBody>
          <a:bodyPr>
            <a:normAutofit fontScale="5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MYNN original</a:t>
            </a:r>
            <a:r>
              <a:rPr kumimoji="0" lang="en-US" sz="3200" b="0" i="0" u="none" strike="noStrike" kern="1200" cap="none" spc="0" normalizeH="0" noProof="0" dirty="0" smtClean="0">
                <a:ln>
                  <a:noFill/>
                </a:ln>
                <a:solidFill>
                  <a:schemeClr val="tx1"/>
                </a:solidFill>
                <a:effectLst/>
                <a:uLnTx/>
                <a:uFillTx/>
                <a:latin typeface="+mn-lt"/>
                <a:ea typeface="+mn-ea"/>
                <a:cs typeface="+mn-cs"/>
              </a:rPr>
              <a:t> (C1=0.137)</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
              <a:tabLst/>
              <a:defRPr/>
            </a:pPr>
            <a:endParaRPr kumimoji="0" lang="en-US" sz="1800" b="0" i="0" u="none" strike="noStrike" kern="1200" cap="none" spc="0" normalizeH="0" baseline="0" noProof="0" dirty="0" smtClean="0">
              <a:ln>
                <a:noFill/>
              </a:ln>
              <a:solidFill>
                <a:srgbClr val="FF0000"/>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rgbClr val="FF0000"/>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1524000" y="4800600"/>
            <a:ext cx="2286000" cy="369332"/>
          </a:xfrm>
          <a:prstGeom prst="rect">
            <a:avLst/>
          </a:prstGeom>
          <a:noFill/>
        </p:spPr>
        <p:txBody>
          <a:bodyPr wrap="square" rtlCol="0">
            <a:spAutoFit/>
          </a:bodyPr>
          <a:lstStyle/>
          <a:p>
            <a:r>
              <a:rPr lang="en-US" dirty="0" smtClean="0"/>
              <a:t>Wind speed [m/s]</a:t>
            </a:r>
            <a:endParaRPr lang="en-US" dirty="0"/>
          </a:p>
        </p:txBody>
      </p:sp>
    </p:spTree>
    <p:extLst>
      <p:ext uri="{BB962C8B-B14F-4D97-AF65-F5344CB8AC3E}">
        <p14:creationId xmlns:p14="http://schemas.microsoft.com/office/powerpoint/2010/main" val="1398491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04216"/>
            <a:ext cx="7498080" cy="868362"/>
          </a:xfrm>
        </p:spPr>
        <p:txBody>
          <a:bodyPr>
            <a:normAutofit/>
          </a:bodyPr>
          <a:lstStyle/>
          <a:p>
            <a:r>
              <a:rPr lang="en-US" sz="4000" dirty="0" smtClean="0"/>
              <a:t>Ramp Event 06/13-14/2008</a:t>
            </a:r>
            <a:endParaRPr lang="en-US" sz="4000" dirty="0"/>
          </a:p>
        </p:txBody>
      </p:sp>
      <p:sp>
        <p:nvSpPr>
          <p:cNvPr id="3" name="Content Placeholder 2"/>
          <p:cNvSpPr>
            <a:spLocks noGrp="1"/>
          </p:cNvSpPr>
          <p:nvPr>
            <p:ph idx="1"/>
          </p:nvPr>
        </p:nvSpPr>
        <p:spPr>
          <a:xfrm>
            <a:off x="2743200" y="6248400"/>
            <a:ext cx="2438400" cy="381000"/>
          </a:xfrm>
        </p:spPr>
        <p:txBody>
          <a:bodyPr>
            <a:normAutofit fontScale="55000" lnSpcReduction="20000"/>
          </a:bodyPr>
          <a:lstStyle/>
          <a:p>
            <a:pPr>
              <a:buNone/>
            </a:pPr>
            <a:r>
              <a:rPr lang="en-US" dirty="0" smtClean="0"/>
              <a:t>MYNN with C1=0.05</a:t>
            </a: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
        <p:nvSpPr>
          <p:cNvPr id="10" name="TextBox 9"/>
          <p:cNvSpPr txBox="1"/>
          <p:nvPr/>
        </p:nvSpPr>
        <p:spPr>
          <a:xfrm>
            <a:off x="0" y="5562600"/>
            <a:ext cx="1295400" cy="1077218"/>
          </a:xfrm>
          <a:prstGeom prst="rect">
            <a:avLst/>
          </a:prstGeom>
          <a:noFill/>
        </p:spPr>
        <p:txBody>
          <a:bodyPr wrap="square" rtlCol="0">
            <a:spAutoFit/>
          </a:bodyPr>
          <a:lstStyle/>
          <a:p>
            <a:r>
              <a:rPr lang="en-US" sz="1600" dirty="0" smtClean="0">
                <a:solidFill>
                  <a:schemeClr val="accent1">
                    <a:lumMod val="50000"/>
                  </a:schemeClr>
                </a:solidFill>
              </a:rPr>
              <a:t>00Z  blue</a:t>
            </a:r>
          </a:p>
          <a:p>
            <a:r>
              <a:rPr lang="en-US" sz="1600" dirty="0" smtClean="0">
                <a:solidFill>
                  <a:srgbClr val="FF0000"/>
                </a:solidFill>
              </a:rPr>
              <a:t>03Z  red</a:t>
            </a:r>
          </a:p>
          <a:p>
            <a:r>
              <a:rPr lang="en-US" sz="1600" dirty="0" smtClean="0">
                <a:solidFill>
                  <a:srgbClr val="007635"/>
                </a:solidFill>
              </a:rPr>
              <a:t>06Z  green</a:t>
            </a:r>
          </a:p>
          <a:p>
            <a:r>
              <a:rPr lang="en-US" sz="1600" dirty="0" smtClean="0"/>
              <a:t>09Z  black</a:t>
            </a:r>
            <a:endParaRPr lang="en-US" sz="1600" dirty="0"/>
          </a:p>
        </p:txBody>
      </p:sp>
      <p:sp>
        <p:nvSpPr>
          <p:cNvPr id="9" name="TextBox 8"/>
          <p:cNvSpPr txBox="1"/>
          <p:nvPr/>
        </p:nvSpPr>
        <p:spPr>
          <a:xfrm rot="16200000">
            <a:off x="3472934" y="2939534"/>
            <a:ext cx="2286000" cy="369332"/>
          </a:xfrm>
          <a:prstGeom prst="rect">
            <a:avLst/>
          </a:prstGeom>
          <a:noFill/>
        </p:spPr>
        <p:txBody>
          <a:bodyPr wrap="square" rtlCol="0">
            <a:spAutoFit/>
          </a:bodyPr>
          <a:lstStyle/>
          <a:p>
            <a:r>
              <a:rPr lang="en-US" dirty="0" smtClean="0"/>
              <a:t>Height AGL [m]</a:t>
            </a:r>
            <a:endParaRPr lang="en-US" dirty="0"/>
          </a:p>
        </p:txBody>
      </p:sp>
      <p:sp>
        <p:nvSpPr>
          <p:cNvPr id="15" name="Content Placeholder 2"/>
          <p:cNvSpPr txBox="1">
            <a:spLocks/>
          </p:cNvSpPr>
          <p:nvPr/>
        </p:nvSpPr>
        <p:spPr>
          <a:xfrm>
            <a:off x="2819400" y="1143000"/>
            <a:ext cx="2438400" cy="381000"/>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MYNN with C1=0.2</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
              <a:tabLst/>
              <a:defRPr/>
            </a:pPr>
            <a:endParaRPr kumimoji="0" lang="en-US" sz="1800" b="0" i="0" u="none" strike="noStrike" kern="1200" cap="none" spc="0" normalizeH="0" baseline="0" noProof="0" dirty="0" smtClean="0">
              <a:ln>
                <a:noFill/>
              </a:ln>
              <a:solidFill>
                <a:srgbClr val="FF0000"/>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rgbClr val="FF0000"/>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Content Placeholder 2"/>
          <p:cNvSpPr txBox="1">
            <a:spLocks/>
          </p:cNvSpPr>
          <p:nvPr/>
        </p:nvSpPr>
        <p:spPr>
          <a:xfrm>
            <a:off x="914400" y="5257800"/>
            <a:ext cx="2895600" cy="457200"/>
          </a:xfrm>
          <a:prstGeom prst="rect">
            <a:avLst/>
          </a:prstGeom>
        </p:spPr>
        <p:txBody>
          <a:bodyPr>
            <a:normAutofit fontScale="5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MYNN original</a:t>
            </a:r>
            <a:r>
              <a:rPr kumimoji="0" lang="en-US" sz="3200" b="0" i="0" u="none" strike="noStrike" kern="1200" cap="none" spc="0" normalizeH="0" noProof="0" dirty="0" smtClean="0">
                <a:ln>
                  <a:noFill/>
                </a:ln>
                <a:solidFill>
                  <a:schemeClr val="tx1"/>
                </a:solidFill>
                <a:effectLst/>
                <a:uLnTx/>
                <a:uFillTx/>
                <a:latin typeface="+mn-lt"/>
                <a:ea typeface="+mn-ea"/>
                <a:cs typeface="+mn-cs"/>
              </a:rPr>
              <a:t> (C1=0.137)</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
              <a:tabLst/>
              <a:defRPr/>
            </a:pPr>
            <a:endParaRPr kumimoji="0" lang="en-US" sz="1800" b="0" i="0" u="none" strike="noStrike" kern="1200" cap="none" spc="0" normalizeH="0" baseline="0" noProof="0" dirty="0" smtClean="0">
              <a:ln>
                <a:noFill/>
              </a:ln>
              <a:solidFill>
                <a:srgbClr val="FF0000"/>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rgbClr val="FF0000"/>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1524000" y="4800600"/>
            <a:ext cx="2286000" cy="369332"/>
          </a:xfrm>
          <a:prstGeom prst="rect">
            <a:avLst/>
          </a:prstGeom>
          <a:noFill/>
        </p:spPr>
        <p:txBody>
          <a:bodyPr wrap="square" rtlCol="0">
            <a:spAutoFit/>
          </a:bodyPr>
          <a:lstStyle/>
          <a:p>
            <a:r>
              <a:rPr lang="en-US" dirty="0" smtClean="0"/>
              <a:t>Wind speed [m/s]</a:t>
            </a:r>
            <a:endParaRPr lang="en-US" dirty="0"/>
          </a:p>
        </p:txBody>
      </p:sp>
      <p:pic>
        <p:nvPicPr>
          <p:cNvPr id="13" name="Picture 12" descr="Mas20080613.18z12z_wrf_4b.wndspd.jpg"/>
          <p:cNvPicPr/>
          <p:nvPr/>
        </p:nvPicPr>
        <p:blipFill>
          <a:blip r:embed="rId2" cstate="print"/>
          <a:stretch>
            <a:fillRect/>
          </a:stretch>
        </p:blipFill>
        <p:spPr>
          <a:xfrm>
            <a:off x="381000" y="1752600"/>
            <a:ext cx="3962400" cy="3048000"/>
          </a:xfrm>
          <a:prstGeom prst="rect">
            <a:avLst/>
          </a:prstGeom>
        </p:spPr>
      </p:pic>
      <p:pic>
        <p:nvPicPr>
          <p:cNvPr id="17" name="Picture 16" descr="Mas20080613.18z12z_wrf_4c.wndspd.jpg"/>
          <p:cNvPicPr/>
          <p:nvPr/>
        </p:nvPicPr>
        <p:blipFill>
          <a:blip r:embed="rId3" cstate="print"/>
          <a:stretch>
            <a:fillRect/>
          </a:stretch>
        </p:blipFill>
        <p:spPr>
          <a:xfrm>
            <a:off x="5105400" y="914400"/>
            <a:ext cx="3581400" cy="2743200"/>
          </a:xfrm>
          <a:prstGeom prst="rect">
            <a:avLst/>
          </a:prstGeom>
        </p:spPr>
      </p:pic>
      <p:pic>
        <p:nvPicPr>
          <p:cNvPr id="18" name="Picture 17" descr="Mas20080613.18z12z_wrf_4f.wndspd.jpg"/>
          <p:cNvPicPr/>
          <p:nvPr/>
        </p:nvPicPr>
        <p:blipFill>
          <a:blip r:embed="rId4" cstate="print"/>
          <a:stretch>
            <a:fillRect/>
          </a:stretch>
        </p:blipFill>
        <p:spPr>
          <a:xfrm>
            <a:off x="5105400" y="3810000"/>
            <a:ext cx="3810000" cy="2895600"/>
          </a:xfrm>
          <a:prstGeom prst="rect">
            <a:avLst/>
          </a:prstGeom>
        </p:spPr>
      </p:pic>
    </p:spTree>
    <p:extLst>
      <p:ext uri="{BB962C8B-B14F-4D97-AF65-F5344CB8AC3E}">
        <p14:creationId xmlns:p14="http://schemas.microsoft.com/office/powerpoint/2010/main" val="1398491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 Simulation of Ramp Events</a:t>
            </a:r>
            <a:endParaRPr lang="en-US" dirty="0"/>
          </a:p>
        </p:txBody>
      </p:sp>
      <p:sp>
        <p:nvSpPr>
          <p:cNvPr id="3" name="Content Placeholder 2"/>
          <p:cNvSpPr>
            <a:spLocks noGrp="1"/>
          </p:cNvSpPr>
          <p:nvPr>
            <p:ph idx="1"/>
          </p:nvPr>
        </p:nvSpPr>
        <p:spPr>
          <a:xfrm>
            <a:off x="1435608" y="1676400"/>
            <a:ext cx="6641592" cy="4419600"/>
          </a:xfrm>
        </p:spPr>
        <p:txBody>
          <a:bodyPr>
            <a:normAutofit fontScale="77500" lnSpcReduction="20000"/>
          </a:bodyPr>
          <a:lstStyle/>
          <a:p>
            <a:r>
              <a:rPr lang="en-US" sz="3100" dirty="0" smtClean="0"/>
              <a:t>Run WRF model at much higher spatial resolution </a:t>
            </a:r>
            <a:r>
              <a:rPr lang="en-US" sz="3100" i="1" dirty="0" smtClean="0"/>
              <a:t>O(10m) </a:t>
            </a:r>
            <a:r>
              <a:rPr lang="en-US" sz="3100" dirty="0" smtClean="0"/>
              <a:t>as compared to </a:t>
            </a:r>
            <a:r>
              <a:rPr lang="en-US" sz="3100" i="1" dirty="0" smtClean="0"/>
              <a:t>O(1km)</a:t>
            </a:r>
            <a:r>
              <a:rPr lang="en-US" sz="3100" dirty="0" smtClean="0"/>
              <a:t> for </a:t>
            </a:r>
            <a:r>
              <a:rPr lang="en-US" sz="3100" dirty="0" err="1" smtClean="0"/>
              <a:t>mesoscale</a:t>
            </a:r>
            <a:r>
              <a:rPr lang="en-US" sz="3100" dirty="0" smtClean="0"/>
              <a:t> runs</a:t>
            </a:r>
            <a:endParaRPr lang="en-US" sz="3100" i="1" dirty="0" smtClean="0"/>
          </a:p>
          <a:p>
            <a:r>
              <a:rPr lang="en-US" sz="3100" dirty="0" smtClean="0"/>
              <a:t>Explicitly resolve turbulent eddies rather than parameterize the cumulative effect of heat, moisture, and momentum turbulent fluxes</a:t>
            </a:r>
          </a:p>
          <a:p>
            <a:pPr lvl="1"/>
            <a:r>
              <a:rPr lang="en-US" sz="2600" dirty="0" smtClean="0"/>
              <a:t>Calculate covariance flux values directly</a:t>
            </a:r>
          </a:p>
          <a:p>
            <a:pPr lvl="1"/>
            <a:r>
              <a:rPr lang="en-US" sz="2600" dirty="0" smtClean="0"/>
              <a:t>Evaluate assumptions used to formulate PBL scheme for the </a:t>
            </a:r>
            <a:r>
              <a:rPr lang="en-US" sz="2600" dirty="0" err="1" smtClean="0"/>
              <a:t>mesoscale</a:t>
            </a:r>
            <a:endParaRPr lang="en-US" sz="2600" dirty="0" smtClean="0"/>
          </a:p>
          <a:p>
            <a:r>
              <a:rPr lang="en-US" sz="3100" dirty="0" smtClean="0"/>
              <a:t>Requires more computing resources:  </a:t>
            </a:r>
          </a:p>
          <a:p>
            <a:pPr>
              <a:buNone/>
            </a:pPr>
            <a:r>
              <a:rPr lang="en-US" sz="3100" dirty="0" smtClean="0"/>
              <a:t>	100x100x100 = 1M factor more </a:t>
            </a:r>
            <a:r>
              <a:rPr lang="en-US" sz="3100" dirty="0" err="1" smtClean="0"/>
              <a:t>gridpoints</a:t>
            </a:r>
            <a:r>
              <a:rPr lang="en-US" sz="3100" dirty="0" smtClean="0"/>
              <a:t> than </a:t>
            </a:r>
            <a:r>
              <a:rPr lang="en-US" sz="3100" dirty="0" err="1" smtClean="0"/>
              <a:t>mesoscale</a:t>
            </a:r>
            <a:r>
              <a:rPr lang="en-US" sz="3100" dirty="0" smtClean="0"/>
              <a:t> run for same size domain</a:t>
            </a:r>
          </a:p>
          <a:p>
            <a:pPr>
              <a:buNone/>
            </a:pPr>
            <a:r>
              <a:rPr lang="en-US" sz="2800" dirty="0" smtClean="0"/>
              <a:t> </a:t>
            </a:r>
          </a:p>
          <a:p>
            <a:pPr>
              <a:buNone/>
            </a:pPr>
            <a:endParaRPr lang="en-US" sz="2800" dirty="0" smtClean="0"/>
          </a:p>
          <a:p>
            <a:pPr>
              <a:buFont typeface="Wingdings" pitchFamily="2" charset="2"/>
              <a:buChar char="§"/>
            </a:pPr>
            <a:endParaRPr lang="en-US" sz="2800" dirty="0" smtClean="0"/>
          </a:p>
          <a:p>
            <a:pPr>
              <a:buNone/>
            </a:pPr>
            <a:endParaRPr lang="en-US" sz="1600" dirty="0" smtClean="0">
              <a:solidFill>
                <a:srgbClr val="FF0000"/>
              </a:solidFill>
            </a:endParaRPr>
          </a:p>
          <a:p>
            <a:pPr>
              <a:buNone/>
            </a:pPr>
            <a:endParaRPr lang="en-US" sz="1600" dirty="0" smtClean="0">
              <a:solidFill>
                <a:srgbClr val="FF0000"/>
              </a:solidFill>
            </a:endParaRPr>
          </a:p>
          <a:p>
            <a:pPr>
              <a:buNone/>
            </a:pPr>
            <a:endParaRPr lang="en-US" sz="1600" dirty="0" smtClean="0">
              <a:solidFill>
                <a:srgbClr val="FF0000"/>
              </a:solidFill>
            </a:endParaRPr>
          </a:p>
          <a:p>
            <a:pPr>
              <a:buFont typeface="Wingdings" pitchFamily="2" charset="2"/>
              <a:buChar char="§"/>
            </a:pPr>
            <a:endParaRPr lang="en-US" sz="1600" dirty="0" smtClean="0">
              <a:solidFill>
                <a:srgbClr val="FF0000"/>
              </a:solidFill>
            </a:endParaRPr>
          </a:p>
          <a:p>
            <a:pPr>
              <a:buNone/>
            </a:pPr>
            <a:endParaRPr lang="en-US" sz="2800" dirty="0" smtClean="0">
              <a:solidFill>
                <a:srgbClr val="FF0000"/>
              </a:solidFill>
            </a:endParaRPr>
          </a:p>
          <a:p>
            <a:pPr>
              <a:buNone/>
            </a:pPr>
            <a:endParaRPr lang="en-US" sz="2800" dirty="0" smtClean="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8"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0"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2"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3" name="Rectangle 3"/>
          <p:cNvSpPr>
            <a:spLocks noChangeArrowheads="1"/>
          </p:cNvSpPr>
          <p:nvPr/>
        </p:nvSpPr>
        <p:spPr bwMode="auto">
          <a:xfrm>
            <a:off x="0" y="323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8" name="Rectangle 8"/>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1" name="Rectangle 11"/>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7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6" name="Rectangle 16"/>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7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9" name="Rectangle 19"/>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83"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85"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87"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 name="Picture 2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96200" y="3470475"/>
            <a:ext cx="333375" cy="447675"/>
          </a:xfrm>
          <a:prstGeom prst="rect">
            <a:avLst/>
          </a:prstGeom>
          <a:noFill/>
        </p:spPr>
      </p:pic>
      <p:pic>
        <p:nvPicPr>
          <p:cNvPr id="4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00800" y="3505200"/>
            <a:ext cx="514350" cy="400050"/>
          </a:xfrm>
          <a:prstGeom prst="rect">
            <a:avLst/>
          </a:prstGeom>
          <a:noFill/>
        </p:spPr>
      </p:pic>
      <p:pic>
        <p:nvPicPr>
          <p:cNvPr id="45"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86600" y="3505200"/>
            <a:ext cx="428625" cy="4000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and Future Work</a:t>
            </a:r>
            <a:endParaRPr lang="en-US" dirty="0"/>
          </a:p>
        </p:txBody>
      </p:sp>
      <p:sp>
        <p:nvSpPr>
          <p:cNvPr id="3" name="Content Placeholder 2"/>
          <p:cNvSpPr>
            <a:spLocks noGrp="1"/>
          </p:cNvSpPr>
          <p:nvPr>
            <p:ph idx="1"/>
          </p:nvPr>
        </p:nvSpPr>
        <p:spPr>
          <a:xfrm>
            <a:off x="1435608" y="1676400"/>
            <a:ext cx="6641592" cy="4419600"/>
          </a:xfrm>
        </p:spPr>
        <p:txBody>
          <a:bodyPr>
            <a:normAutofit fontScale="70000" lnSpcReduction="20000"/>
          </a:bodyPr>
          <a:lstStyle/>
          <a:p>
            <a:r>
              <a:rPr lang="en-US" sz="3100" dirty="0" smtClean="0"/>
              <a:t>The assumptions/approximations used in MYJ and MYNN schemes present basis for reconsidering the schemes for the SBL and specifically for ramp events</a:t>
            </a:r>
          </a:p>
          <a:p>
            <a:r>
              <a:rPr lang="en-US" sz="3100" dirty="0" smtClean="0"/>
              <a:t>Preliminary results from sensitivity tests reveal significant differences in BL evolution based on coefficients associated with the energy distribution term.  </a:t>
            </a:r>
            <a:endParaRPr lang="en-US" sz="3100" dirty="0"/>
          </a:p>
          <a:p>
            <a:pPr lvl="1"/>
            <a:r>
              <a:rPr lang="en-US" sz="2700" dirty="0" smtClean="0"/>
              <a:t>Need to evaluate other PBL coefficients</a:t>
            </a:r>
          </a:p>
          <a:p>
            <a:pPr lvl="1"/>
            <a:r>
              <a:rPr lang="en-US" sz="2700" dirty="0" smtClean="0"/>
              <a:t>Need to expand the set of wind ramp study cases</a:t>
            </a:r>
          </a:p>
          <a:p>
            <a:r>
              <a:rPr lang="en-US" sz="3100" dirty="0" smtClean="0"/>
              <a:t>Use an LES model to resolve turbulence eddies and provide guidance for modifying PBL schemes for use on the </a:t>
            </a:r>
            <a:r>
              <a:rPr lang="en-US" sz="3100" dirty="0" err="1" smtClean="0"/>
              <a:t>mesoscale</a:t>
            </a:r>
            <a:endParaRPr lang="en-US" sz="3100" dirty="0" smtClean="0"/>
          </a:p>
          <a:p>
            <a:endParaRPr lang="en-US" sz="3100" dirty="0" smtClean="0"/>
          </a:p>
          <a:p>
            <a:pPr>
              <a:buNone/>
            </a:pPr>
            <a:r>
              <a:rPr lang="en-US" sz="2800" dirty="0" smtClean="0"/>
              <a:t> </a:t>
            </a:r>
          </a:p>
          <a:p>
            <a:pPr>
              <a:buNone/>
            </a:pPr>
            <a:endParaRPr lang="en-US" sz="2800" dirty="0" smtClean="0"/>
          </a:p>
          <a:p>
            <a:pPr>
              <a:buFont typeface="Wingdings" pitchFamily="2" charset="2"/>
              <a:buChar char="§"/>
            </a:pPr>
            <a:endParaRPr lang="en-US" sz="2800" dirty="0" smtClean="0"/>
          </a:p>
          <a:p>
            <a:pPr>
              <a:buNone/>
            </a:pPr>
            <a:endParaRPr lang="en-US" sz="1600" dirty="0" smtClean="0">
              <a:solidFill>
                <a:srgbClr val="FF0000"/>
              </a:solidFill>
            </a:endParaRPr>
          </a:p>
          <a:p>
            <a:pPr>
              <a:buNone/>
            </a:pPr>
            <a:endParaRPr lang="en-US" sz="1600" dirty="0" smtClean="0">
              <a:solidFill>
                <a:srgbClr val="FF0000"/>
              </a:solidFill>
            </a:endParaRPr>
          </a:p>
          <a:p>
            <a:pPr>
              <a:buNone/>
            </a:pPr>
            <a:endParaRPr lang="en-US" sz="1600" dirty="0" smtClean="0">
              <a:solidFill>
                <a:srgbClr val="FF0000"/>
              </a:solidFill>
            </a:endParaRPr>
          </a:p>
          <a:p>
            <a:pPr>
              <a:buFont typeface="Wingdings" pitchFamily="2" charset="2"/>
              <a:buChar char="§"/>
            </a:pPr>
            <a:endParaRPr lang="en-US" sz="1600" dirty="0" smtClean="0">
              <a:solidFill>
                <a:srgbClr val="FF0000"/>
              </a:solidFill>
            </a:endParaRPr>
          </a:p>
          <a:p>
            <a:pPr>
              <a:buNone/>
            </a:pPr>
            <a:endParaRPr lang="en-US" sz="2800" dirty="0" smtClean="0">
              <a:solidFill>
                <a:srgbClr val="FF0000"/>
              </a:solidFill>
            </a:endParaRPr>
          </a:p>
          <a:p>
            <a:pPr>
              <a:buNone/>
            </a:pPr>
            <a:endParaRPr lang="en-US" sz="2800" dirty="0" smtClean="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8"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0"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2"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3" name="Rectangle 3"/>
          <p:cNvSpPr>
            <a:spLocks noChangeArrowheads="1"/>
          </p:cNvSpPr>
          <p:nvPr/>
        </p:nvSpPr>
        <p:spPr bwMode="auto">
          <a:xfrm>
            <a:off x="0" y="323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8" name="Rectangle 8"/>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1" name="Rectangle 11"/>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7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6" name="Rectangle 16"/>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7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9" name="Rectangle 19"/>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83"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85"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87"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39111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sz="1400" dirty="0" smtClean="0"/>
              <a:t>AWS Truepower, LLC (2010).  Final Report:  Iowa Tall Tower Wind Assessment Project.  Prepared for Iowa Energy Center, Iowa State University.</a:t>
            </a:r>
          </a:p>
          <a:p>
            <a:r>
              <a:rPr lang="en-US" sz="1400" dirty="0" smtClean="0"/>
              <a:t>Bradford et al (WDT)</a:t>
            </a:r>
          </a:p>
          <a:p>
            <a:r>
              <a:rPr lang="en-US" sz="1400" dirty="0" err="1" smtClean="0"/>
              <a:t>Deppe</a:t>
            </a:r>
            <a:r>
              <a:rPr lang="en-US" sz="1400" dirty="0" smtClean="0"/>
              <a:t>, A., G. </a:t>
            </a:r>
            <a:r>
              <a:rPr lang="en-US" sz="1400" dirty="0" err="1" smtClean="0"/>
              <a:t>Takle</a:t>
            </a:r>
            <a:r>
              <a:rPr lang="en-US" sz="1400" dirty="0" smtClean="0"/>
              <a:t>, W. Gallus, 2013.   A WRF Ensemble for Improved Wind Speed Forecasts at Turbine Height.  </a:t>
            </a:r>
            <a:r>
              <a:rPr lang="en-US" sz="1400" dirty="0" err="1" smtClean="0"/>
              <a:t>Wea</a:t>
            </a:r>
            <a:r>
              <a:rPr lang="en-US" sz="1400" dirty="0" smtClean="0"/>
              <a:t>. &amp; Forecasting.  </a:t>
            </a:r>
            <a:r>
              <a:rPr lang="en-US" sz="1400" b="1" dirty="0" smtClean="0"/>
              <a:t>28</a:t>
            </a:r>
            <a:r>
              <a:rPr lang="en-US" sz="1400" dirty="0" smtClean="0"/>
              <a:t>, </a:t>
            </a:r>
            <a:r>
              <a:rPr lang="en-US" sz="1400" dirty="0" err="1" smtClean="0"/>
              <a:t>pp</a:t>
            </a:r>
            <a:r>
              <a:rPr lang="en-US" sz="1400" dirty="0" smtClean="0"/>
              <a:t> 212-228.</a:t>
            </a:r>
          </a:p>
          <a:p>
            <a:r>
              <a:rPr lang="en-US" sz="1400" dirty="0" smtClean="0"/>
              <a:t>Ely, E., B. Kirby,, 2008.  ERCOT </a:t>
            </a:r>
            <a:r>
              <a:rPr lang="en-US" sz="1400" dirty="0"/>
              <a:t>Event on February 26, 2008: Lessons </a:t>
            </a:r>
            <a:r>
              <a:rPr lang="en-US" sz="1400" dirty="0" smtClean="0"/>
              <a:t>Learned.  Technical Report, NREL/TP-500-43373 , National Renewable Energy Laboratory, 13 pp.</a:t>
            </a:r>
          </a:p>
          <a:p>
            <a:r>
              <a:rPr lang="en-US" sz="1400" dirty="0" smtClean="0"/>
              <a:t>ERCOT Operations Report, 2008</a:t>
            </a:r>
          </a:p>
          <a:p>
            <a:r>
              <a:rPr lang="en-US" sz="1400" dirty="0" smtClean="0"/>
              <a:t>Ferreira, C. et al., 2010.  Report:  A Survey on Wind Power Ramp Forecasting.  Argonne National Laboratory, U.S. Dept. of Energy.  27 pp.</a:t>
            </a:r>
          </a:p>
          <a:p>
            <a:r>
              <a:rPr lang="en-US" sz="1400" dirty="0" smtClean="0"/>
              <a:t>Hong, S-Y, H.-L Pan, 1996:  Nonlocal boundary layer vertical diffusion in a medium-range forecast model.  </a:t>
            </a:r>
            <a:r>
              <a:rPr lang="en-US" sz="1400" i="1" dirty="0" smtClean="0"/>
              <a:t>Mon.  </a:t>
            </a:r>
            <a:r>
              <a:rPr lang="en-US" sz="1400" i="1" dirty="0" err="1" smtClean="0"/>
              <a:t>Wea</a:t>
            </a:r>
            <a:r>
              <a:rPr lang="en-US" sz="1400" i="1" dirty="0" smtClean="0"/>
              <a:t>. Rev., </a:t>
            </a:r>
            <a:r>
              <a:rPr lang="en-US" sz="1400" b="1" i="1" dirty="0" smtClean="0"/>
              <a:t> </a:t>
            </a:r>
            <a:r>
              <a:rPr lang="en-US" sz="1400" b="1" dirty="0" smtClean="0"/>
              <a:t>124</a:t>
            </a:r>
            <a:r>
              <a:rPr lang="en-US" sz="1400" dirty="0" smtClean="0"/>
              <a:t>, pp. 2322-2339</a:t>
            </a:r>
            <a:r>
              <a:rPr lang="en-US" sz="1400" i="1" dirty="0" smtClean="0"/>
              <a:t>.</a:t>
            </a:r>
            <a:endParaRPr lang="en-US" sz="1400" dirty="0" smtClean="0"/>
          </a:p>
          <a:p>
            <a:pPr>
              <a:buFont typeface="Wingdings" pitchFamily="2" charset="2"/>
              <a:buChar char="§"/>
            </a:pPr>
            <a:endParaRPr lang="en-US" dirty="0" smtClean="0"/>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Tree>
    <p:extLst>
      <p:ext uri="{BB962C8B-B14F-4D97-AF65-F5344CB8AC3E}">
        <p14:creationId xmlns:p14="http://schemas.microsoft.com/office/powerpoint/2010/main" val="1398491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sz="1400" dirty="0" err="1" smtClean="0"/>
              <a:t>Janjic</a:t>
            </a:r>
            <a:r>
              <a:rPr lang="en-US" sz="1400" dirty="0" smtClean="0"/>
              <a:t>, Z.I., 1990.  The step-mountain coordinate:  Physical package.  </a:t>
            </a:r>
            <a:r>
              <a:rPr lang="en-US" sz="1400" i="1" dirty="0" smtClean="0"/>
              <a:t>Mon. </a:t>
            </a:r>
            <a:r>
              <a:rPr lang="en-US" sz="1400" i="1" dirty="0" err="1" smtClean="0"/>
              <a:t>Wea</a:t>
            </a:r>
            <a:r>
              <a:rPr lang="en-US" sz="1400" i="1" dirty="0" smtClean="0"/>
              <a:t>. Rev.</a:t>
            </a:r>
            <a:r>
              <a:rPr lang="en-US" sz="1400" dirty="0" smtClean="0"/>
              <a:t>, </a:t>
            </a:r>
            <a:r>
              <a:rPr lang="en-US" sz="1400" b="1" dirty="0" smtClean="0"/>
              <a:t>118</a:t>
            </a:r>
            <a:r>
              <a:rPr lang="en-US" sz="1400" dirty="0" smtClean="0"/>
              <a:t>, pp. 1429-1443.</a:t>
            </a:r>
          </a:p>
          <a:p>
            <a:r>
              <a:rPr lang="en-US" sz="1400" dirty="0" err="1" smtClean="0"/>
              <a:t>Kolmogorov</a:t>
            </a:r>
            <a:r>
              <a:rPr lang="en-US" sz="1400" dirty="0" smtClean="0"/>
              <a:t>, A. N., 1941.  The local structure of turbulence in incompressible viscous fluid for very large Reynolds number. </a:t>
            </a:r>
            <a:r>
              <a:rPr lang="en-US" sz="1400" i="1" dirty="0" err="1" smtClean="0"/>
              <a:t>Dokl</a:t>
            </a:r>
            <a:r>
              <a:rPr lang="en-US" sz="1400" i="1" dirty="0" smtClean="0"/>
              <a:t>. </a:t>
            </a:r>
            <a:r>
              <a:rPr lang="en-US" sz="1400" i="1" dirty="0" err="1" smtClean="0"/>
              <a:t>Akad</a:t>
            </a:r>
            <a:r>
              <a:rPr lang="en-US" sz="1400" i="1" dirty="0" smtClean="0"/>
              <a:t>. </a:t>
            </a:r>
            <a:r>
              <a:rPr lang="en-US" sz="1400" i="1" dirty="0" err="1" smtClean="0"/>
              <a:t>Nauk</a:t>
            </a:r>
            <a:r>
              <a:rPr lang="en-US" sz="1400" i="1" dirty="0" smtClean="0"/>
              <a:t> SSSR</a:t>
            </a:r>
            <a:r>
              <a:rPr lang="en-US" sz="1400" dirty="0" smtClean="0"/>
              <a:t>, </a:t>
            </a:r>
            <a:r>
              <a:rPr lang="en-US" sz="1400" b="1" dirty="0" smtClean="0"/>
              <a:t>30</a:t>
            </a:r>
            <a:r>
              <a:rPr lang="en-US" sz="1400" dirty="0" smtClean="0"/>
              <a:t>, p.301.</a:t>
            </a:r>
          </a:p>
          <a:p>
            <a:r>
              <a:rPr lang="en-US" sz="1400" dirty="0" smtClean="0"/>
              <a:t>Mellor, G., 1973.  Analytic prediction of the properties of stratified planetary surface layers</a:t>
            </a:r>
            <a:r>
              <a:rPr lang="en-US" sz="1400" i="1" dirty="0" smtClean="0"/>
              <a:t>.  J. Atm. Sci.</a:t>
            </a:r>
            <a:r>
              <a:rPr lang="en-US" sz="1400" dirty="0" smtClean="0"/>
              <a:t>, </a:t>
            </a:r>
            <a:r>
              <a:rPr lang="en-US" sz="1400" b="1" dirty="0" smtClean="0"/>
              <a:t>30</a:t>
            </a:r>
            <a:r>
              <a:rPr lang="en-US" sz="1400" dirty="0" smtClean="0"/>
              <a:t>,  pp. 1061-1069.</a:t>
            </a:r>
          </a:p>
          <a:p>
            <a:r>
              <a:rPr lang="en-US" sz="1400" dirty="0" err="1" smtClean="0"/>
              <a:t>Mello,r</a:t>
            </a:r>
            <a:r>
              <a:rPr lang="en-US" sz="1400" dirty="0" smtClean="0"/>
              <a:t> G., T. Yamada, 1974.  A hierarchy of turbulence closure models for planetary boundary layers.  </a:t>
            </a:r>
            <a:r>
              <a:rPr lang="en-US" sz="1400" i="1" dirty="0" smtClean="0"/>
              <a:t>J. Atm. Sci</a:t>
            </a:r>
            <a:r>
              <a:rPr lang="en-US" sz="1400" dirty="0" smtClean="0"/>
              <a:t>., </a:t>
            </a:r>
            <a:r>
              <a:rPr lang="en-US" sz="1400" b="1" dirty="0" smtClean="0"/>
              <a:t>13</a:t>
            </a:r>
            <a:r>
              <a:rPr lang="en-US" sz="1400" dirty="0" smtClean="0"/>
              <a:t>, pp. 1791-1806.</a:t>
            </a:r>
          </a:p>
          <a:p>
            <a:r>
              <a:rPr lang="en-US" sz="1400" dirty="0" err="1" smtClean="0"/>
              <a:t>Mello,r</a:t>
            </a:r>
            <a:r>
              <a:rPr lang="en-US" sz="1400" dirty="0" smtClean="0"/>
              <a:t> G., T. Yamada,  1982.  Development of a turbulence closure model for geophysical fluid problems.  </a:t>
            </a:r>
            <a:r>
              <a:rPr lang="en-US" sz="1400" i="1" dirty="0" smtClean="0"/>
              <a:t>Rev. of </a:t>
            </a:r>
            <a:r>
              <a:rPr lang="en-US" sz="1400" i="1" dirty="0" err="1" smtClean="0"/>
              <a:t>Geophys</a:t>
            </a:r>
            <a:r>
              <a:rPr lang="en-US" sz="1400" i="1" dirty="0" smtClean="0"/>
              <a:t>. And Space Phys.</a:t>
            </a:r>
            <a:r>
              <a:rPr lang="en-US" sz="1400" dirty="0" smtClean="0"/>
              <a:t>, </a:t>
            </a:r>
            <a:r>
              <a:rPr lang="en-US" sz="1400" b="1" dirty="0" smtClean="0"/>
              <a:t>20</a:t>
            </a:r>
            <a:r>
              <a:rPr lang="en-US" sz="1400" dirty="0" smtClean="0"/>
              <a:t>, pp. 851-875.</a:t>
            </a:r>
          </a:p>
          <a:p>
            <a:r>
              <a:rPr lang="en-US" sz="1400" dirty="0" err="1" smtClean="0"/>
              <a:t>Rotta</a:t>
            </a:r>
            <a:r>
              <a:rPr lang="en-US" sz="1400" dirty="0" smtClean="0"/>
              <a:t>, J.C., 1951.  </a:t>
            </a:r>
            <a:r>
              <a:rPr lang="en-US" sz="1400" dirty="0" err="1" smtClean="0"/>
              <a:t>Statistische</a:t>
            </a:r>
            <a:r>
              <a:rPr lang="en-US" sz="1400" dirty="0" smtClean="0"/>
              <a:t> </a:t>
            </a:r>
            <a:r>
              <a:rPr lang="en-US" sz="1400" dirty="0" err="1" smtClean="0"/>
              <a:t>Theorie</a:t>
            </a:r>
            <a:r>
              <a:rPr lang="en-US" sz="1400" dirty="0" smtClean="0"/>
              <a:t> </a:t>
            </a:r>
            <a:r>
              <a:rPr lang="en-US" sz="1400" dirty="0" err="1" smtClean="0"/>
              <a:t>nichthomogener</a:t>
            </a:r>
            <a:r>
              <a:rPr lang="en-US" sz="1400" dirty="0" smtClean="0"/>
              <a:t> </a:t>
            </a:r>
            <a:r>
              <a:rPr lang="en-US" sz="1400" dirty="0" err="1" smtClean="0"/>
              <a:t>Turbulenz</a:t>
            </a:r>
            <a:r>
              <a:rPr lang="en-US" sz="1400" dirty="0" smtClean="0"/>
              <a:t>.  </a:t>
            </a:r>
            <a:r>
              <a:rPr lang="en-US" sz="1400" i="1" dirty="0" err="1" smtClean="0"/>
              <a:t>Zeitschrift</a:t>
            </a:r>
            <a:r>
              <a:rPr lang="en-US" sz="1400" i="1" dirty="0" smtClean="0"/>
              <a:t> fur </a:t>
            </a:r>
            <a:r>
              <a:rPr lang="en-US" sz="1400" i="1" dirty="0" err="1" smtClean="0"/>
              <a:t>Physik</a:t>
            </a:r>
            <a:r>
              <a:rPr lang="en-US" sz="1400" i="1" dirty="0" smtClean="0"/>
              <a:t>.</a:t>
            </a:r>
            <a:r>
              <a:rPr lang="en-US" sz="1400" dirty="0" smtClean="0"/>
              <a:t>  </a:t>
            </a:r>
            <a:r>
              <a:rPr lang="en-US" sz="1400" b="1" dirty="0" smtClean="0"/>
              <a:t>131</a:t>
            </a:r>
            <a:r>
              <a:rPr lang="en-US" sz="1400" dirty="0" smtClean="0"/>
              <a:t>, p. 547-572.</a:t>
            </a:r>
          </a:p>
          <a:p>
            <a:r>
              <a:rPr lang="en-US" sz="1400" dirty="0" smtClean="0"/>
              <a:t>Stull, R. B., 1988.  </a:t>
            </a:r>
            <a:r>
              <a:rPr lang="en-US" sz="1400" i="1" dirty="0" smtClean="0"/>
              <a:t>An Introduction to Boundary Layer Meteorology.</a:t>
            </a:r>
            <a:r>
              <a:rPr lang="en-US" sz="1400" dirty="0" smtClean="0"/>
              <a:t>  </a:t>
            </a:r>
            <a:r>
              <a:rPr lang="en-US" sz="1400" dirty="0" err="1" smtClean="0"/>
              <a:t>Kluwer</a:t>
            </a:r>
            <a:r>
              <a:rPr lang="en-US" sz="1400" dirty="0" smtClean="0"/>
              <a:t> Academic, 666 pp.</a:t>
            </a:r>
          </a:p>
          <a:p>
            <a:pPr>
              <a:buFont typeface="Wingdings" pitchFamily="2" charset="2"/>
              <a:buChar char="§"/>
            </a:pPr>
            <a:endParaRPr lang="en-US" dirty="0" smtClean="0"/>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Tree>
    <p:extLst>
      <p:ext uri="{BB962C8B-B14F-4D97-AF65-F5344CB8AC3E}">
        <p14:creationId xmlns:p14="http://schemas.microsoft.com/office/powerpoint/2010/main" val="22576703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47500" lnSpcReduction="20000"/>
          </a:bodyPr>
          <a:lstStyle/>
          <a:p>
            <a:pPr>
              <a:buNone/>
            </a:pPr>
            <a:endParaRPr lang="en-US" dirty="0" smtClean="0"/>
          </a:p>
          <a:p>
            <a:pPr>
              <a:buFont typeface="Wingdings" pitchFamily="2" charset="2"/>
              <a:buChar char="§"/>
            </a:pPr>
            <a:r>
              <a:rPr lang="en-US" dirty="0" smtClean="0"/>
              <a:t>Large fluctuation of wind power due to wind ramps are of concern to electric utilities especially with the continued increase in integration of wind energy as part of the electric grid</a:t>
            </a:r>
          </a:p>
          <a:p>
            <a:pPr>
              <a:buFont typeface="Wingdings" pitchFamily="2" charset="2"/>
              <a:buChar char="§"/>
            </a:pPr>
            <a:r>
              <a:rPr lang="en-US" dirty="0" smtClean="0"/>
              <a:t>Wind ramps present the need to plan for a relatively large upswing/downswing in wind power occurring  over a relatively short time (1-4 hours)</a:t>
            </a:r>
          </a:p>
          <a:p>
            <a:pPr lvl="1">
              <a:buFont typeface="Wingdings" pitchFamily="2" charset="2"/>
              <a:buChar char="§"/>
            </a:pPr>
            <a:r>
              <a:rPr lang="en-US" dirty="0" smtClean="0"/>
              <a:t>Value for day-ahead market planning to schedule anticipated unit generation, including wind power, to meet forecast load</a:t>
            </a:r>
          </a:p>
          <a:p>
            <a:pPr lvl="1">
              <a:buFont typeface="Wingdings" pitchFamily="2" charset="2"/>
              <a:buChar char="§"/>
            </a:pPr>
            <a:r>
              <a:rPr lang="en-US" dirty="0" smtClean="0"/>
              <a:t>Value for near real-time operations, with updated wind forecast in order to anticipate need to bring on-line slow start-up units several hours before an anticipated ramp</a:t>
            </a:r>
          </a:p>
          <a:p>
            <a:pPr lvl="1">
              <a:buFont typeface="Wingdings" pitchFamily="2" charset="2"/>
              <a:buChar char="§"/>
            </a:pPr>
            <a:r>
              <a:rPr lang="en-US" dirty="0" smtClean="0"/>
              <a:t>Goal:  maintain generation that matches load and alleviate fluctuations in power frequency </a:t>
            </a:r>
          </a:p>
          <a:p>
            <a:pPr>
              <a:buFont typeface="Wingdings" pitchFamily="2" charset="2"/>
              <a:buChar char="§"/>
            </a:pPr>
            <a:r>
              <a:rPr lang="en-US" smtClean="0"/>
              <a:t>Maintaining additional generation reserve is an operational cost consideration</a:t>
            </a:r>
          </a:p>
          <a:p>
            <a:pPr>
              <a:buFont typeface="Wingdings" pitchFamily="2" charset="2"/>
              <a:buChar char="§"/>
            </a:pPr>
            <a:r>
              <a:rPr lang="en-US" smtClean="0"/>
              <a:t>Response to wind ramps is over longer period of time than the nearly instantaneous response required by grid operations in the event of the failure of conventional generation units, thus there is flexibility by operators to utilize less costly resolution such as using non-spinning reserves</a:t>
            </a:r>
          </a:p>
          <a:p>
            <a:pPr>
              <a:buFont typeface="Wingdings" pitchFamily="2" charset="2"/>
              <a:buChar char="§"/>
            </a:pPr>
            <a:r>
              <a:rPr lang="en-US" u="sng" smtClean="0"/>
              <a:t>There </a:t>
            </a:r>
            <a:r>
              <a:rPr lang="en-US" u="sng" dirty="0" smtClean="0"/>
              <a:t>is need for accurate wind forecasts at turbine height, from several hours ahead to several days ahead</a:t>
            </a:r>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Tree>
    <p:extLst>
      <p:ext uri="{BB962C8B-B14F-4D97-AF65-F5344CB8AC3E}">
        <p14:creationId xmlns:p14="http://schemas.microsoft.com/office/powerpoint/2010/main" val="912606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Example Impact of Wind Ramp:  ERCOT Feb. 256, 2008</a:t>
            </a:r>
            <a:endParaRPr lang="en-US" dirty="0"/>
          </a:p>
        </p:txBody>
      </p:sp>
      <p:sp>
        <p:nvSpPr>
          <p:cNvPr id="3" name="Content Placeholder 2"/>
          <p:cNvSpPr>
            <a:spLocks noGrp="1"/>
          </p:cNvSpPr>
          <p:nvPr>
            <p:ph idx="1"/>
          </p:nvPr>
        </p:nvSpPr>
        <p:spPr>
          <a:xfrm>
            <a:off x="1435608" y="1447800"/>
            <a:ext cx="7498080" cy="4114800"/>
          </a:xfrm>
        </p:spPr>
        <p:txBody>
          <a:bodyPr>
            <a:normAutofit fontScale="70000" lnSpcReduction="20000"/>
          </a:bodyPr>
          <a:lstStyle/>
          <a:p>
            <a:pPr>
              <a:buNone/>
            </a:pPr>
            <a:endParaRPr lang="en-US" dirty="0" smtClean="0"/>
          </a:p>
          <a:p>
            <a:pPr>
              <a:buFont typeface="Wingdings" pitchFamily="2" charset="2"/>
              <a:buChar char="§"/>
            </a:pPr>
            <a:r>
              <a:rPr lang="en-US" dirty="0" smtClean="0"/>
              <a:t>Significant ramp down of wind generation followed by a ramp up couple hours later</a:t>
            </a:r>
          </a:p>
          <a:p>
            <a:pPr lvl="1">
              <a:buFont typeface="Wingdings" pitchFamily="2" charset="2"/>
              <a:buChar char="§"/>
            </a:pPr>
            <a:r>
              <a:rPr lang="en-US" dirty="0" smtClean="0"/>
              <a:t>2000MW wind power reduced to 360MW in 3.5 hrs., was forecast 1-day ahead, but 2 hours later</a:t>
            </a:r>
          </a:p>
          <a:p>
            <a:pPr lvl="1">
              <a:buFont typeface="Wingdings" pitchFamily="2" charset="2"/>
              <a:buChar char="§"/>
            </a:pPr>
            <a:r>
              <a:rPr lang="en-US" dirty="0" smtClean="0"/>
              <a:t>3800 MW load ramp up in 1.5 hrs. to load of 35,750MW was load forecast by hour-ahead, but 25-min. later</a:t>
            </a:r>
          </a:p>
          <a:p>
            <a:pPr>
              <a:buFont typeface="Wingdings" pitchFamily="2" charset="2"/>
              <a:buChar char="§"/>
            </a:pPr>
            <a:r>
              <a:rPr lang="en-US" dirty="0" smtClean="0"/>
              <a:t>Required an Emergency Electricity Curtailment Plan (when reserves are below 1750MW)</a:t>
            </a:r>
          </a:p>
          <a:p>
            <a:pPr>
              <a:buFont typeface="Wingdings" pitchFamily="2" charset="2"/>
              <a:buChar char="§"/>
            </a:pPr>
            <a:r>
              <a:rPr lang="en-US" dirty="0" smtClean="0"/>
              <a:t>Some electric power purchased from Mexico (30MW)</a:t>
            </a:r>
          </a:p>
          <a:p>
            <a:pPr>
              <a:buFont typeface="Wingdings" pitchFamily="2" charset="2"/>
              <a:buChar char="§"/>
            </a:pPr>
            <a:r>
              <a:rPr lang="en-US" dirty="0" smtClean="0"/>
              <a:t>Ramp </a:t>
            </a:r>
            <a:r>
              <a:rPr lang="en-US" dirty="0"/>
              <a:t>down event caused by stabilization of the lowest </a:t>
            </a:r>
            <a:r>
              <a:rPr lang="en-US" dirty="0" err="1"/>
              <a:t>atm</a:t>
            </a:r>
            <a:r>
              <a:rPr lang="en-US" dirty="0"/>
              <a:t> layer after losing daytime heating after sunset </a:t>
            </a:r>
            <a:r>
              <a:rPr lang="en-US" dirty="0" smtClean="0"/>
              <a:t>(decoupled from mixing with higher-momentum air aloft)</a:t>
            </a:r>
          </a:p>
          <a:p>
            <a:pPr>
              <a:buFont typeface="Wingdings" pitchFamily="2" charset="2"/>
              <a:buChar char="§"/>
            </a:pPr>
            <a:endParaRPr lang="en-US" dirty="0" smtClean="0"/>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
        <p:nvSpPr>
          <p:cNvPr id="4" name="TextBox 3"/>
          <p:cNvSpPr txBox="1"/>
          <p:nvPr/>
        </p:nvSpPr>
        <p:spPr>
          <a:xfrm>
            <a:off x="1447800" y="5867400"/>
            <a:ext cx="7391400" cy="646331"/>
          </a:xfrm>
          <a:prstGeom prst="rect">
            <a:avLst/>
          </a:prstGeom>
          <a:noFill/>
        </p:spPr>
        <p:txBody>
          <a:bodyPr wrap="square" rtlCol="0">
            <a:spAutoFit/>
          </a:bodyPr>
          <a:lstStyle/>
          <a:p>
            <a:r>
              <a:rPr lang="en-US" dirty="0" smtClean="0"/>
              <a:t>References</a:t>
            </a:r>
          </a:p>
          <a:p>
            <a:r>
              <a:rPr lang="en-US" dirty="0" err="1" smtClean="0"/>
              <a:t>Ela</a:t>
            </a:r>
            <a:r>
              <a:rPr lang="en-US" dirty="0"/>
              <a:t> </a:t>
            </a:r>
            <a:r>
              <a:rPr lang="en-US" dirty="0" smtClean="0"/>
              <a:t>and Kirby 2008, ERCOT </a:t>
            </a:r>
            <a:r>
              <a:rPr lang="en-US" dirty="0" err="1" smtClean="0"/>
              <a:t>Oper</a:t>
            </a:r>
            <a:r>
              <a:rPr lang="en-US" dirty="0" smtClean="0"/>
              <a:t>. Rpt. 2008, Bradford et. Al.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Frequency of ramp events</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AWS </a:t>
            </a:r>
            <a:r>
              <a:rPr lang="en-US" dirty="0" err="1" smtClean="0"/>
              <a:t>Truewind</a:t>
            </a:r>
            <a:r>
              <a:rPr lang="en-US" dirty="0" smtClean="0"/>
              <a:t> report 2008 for ERCOT</a:t>
            </a:r>
          </a:p>
          <a:p>
            <a:pPr lvl="1">
              <a:buFont typeface="Wingdings" pitchFamily="2" charset="2"/>
              <a:buChar char="§"/>
            </a:pPr>
            <a:r>
              <a:rPr lang="en-US" dirty="0" smtClean="0"/>
              <a:t>For system of15,000 MW wind power</a:t>
            </a:r>
          </a:p>
          <a:p>
            <a:pPr lvl="2">
              <a:buFont typeface="Wingdings" pitchFamily="2" charset="2"/>
              <a:buChar char="§"/>
            </a:pPr>
            <a:r>
              <a:rPr lang="en-US" dirty="0" smtClean="0"/>
              <a:t>1 – 2,800MW/30min. Wind ramp per year</a:t>
            </a:r>
          </a:p>
          <a:p>
            <a:pPr lvl="2">
              <a:buFont typeface="Wingdings" pitchFamily="2" charset="2"/>
              <a:buChar char="§"/>
            </a:pPr>
            <a:r>
              <a:rPr lang="en-US" dirty="0" smtClean="0"/>
              <a:t>2-4 – 1,300MW/30min. Wind ramp per year</a:t>
            </a:r>
          </a:p>
          <a:p>
            <a:pPr>
              <a:buNone/>
            </a:pPr>
            <a:endParaRPr lang="en-US" dirty="0" smtClean="0"/>
          </a:p>
          <a:p>
            <a:pPr>
              <a:buFont typeface="Wingdings" pitchFamily="2" charset="2"/>
              <a:buChar char="§"/>
            </a:pPr>
            <a:endParaRPr lang="en-US" dirty="0" smtClean="0"/>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498080" cy="1143000"/>
          </a:xfrm>
        </p:spPr>
        <p:txBody>
          <a:bodyPr>
            <a:normAutofit/>
          </a:bodyPr>
          <a:lstStyle/>
          <a:p>
            <a:r>
              <a:rPr lang="en-US" sz="3700" dirty="0" smtClean="0"/>
              <a:t>Definition of Wind Ramp</a:t>
            </a:r>
            <a:endParaRPr lang="en-US" sz="3700" dirty="0"/>
          </a:p>
        </p:txBody>
      </p:sp>
      <p:sp>
        <p:nvSpPr>
          <p:cNvPr id="3" name="Content Placeholder 2"/>
          <p:cNvSpPr>
            <a:spLocks noGrp="1"/>
          </p:cNvSpPr>
          <p:nvPr>
            <p:ph idx="1"/>
          </p:nvPr>
        </p:nvSpPr>
        <p:spPr>
          <a:xfrm>
            <a:off x="1295400" y="1600200"/>
            <a:ext cx="7498080" cy="1752600"/>
          </a:xfrm>
        </p:spPr>
        <p:txBody>
          <a:bodyPr numCol="1">
            <a:normAutofit fontScale="25000" lnSpcReduction="20000"/>
          </a:bodyPr>
          <a:lstStyle/>
          <a:p>
            <a:pPr>
              <a:buNone/>
            </a:pPr>
            <a:endParaRPr lang="en-US" sz="9600" dirty="0" smtClean="0"/>
          </a:p>
          <a:p>
            <a:pPr>
              <a:buFont typeface="Wingdings" pitchFamily="2" charset="2"/>
              <a:buChar char="§"/>
            </a:pPr>
            <a:r>
              <a:rPr lang="en-US" sz="9600" dirty="0" smtClean="0"/>
              <a:t>For 1.5MW turbine, a wind ramp translates to a change in wind 3 m/s over 1-4 hrs.</a:t>
            </a:r>
          </a:p>
          <a:p>
            <a:pPr>
              <a:buFont typeface="Wingdings" pitchFamily="2" charset="2"/>
              <a:buChar char="§"/>
            </a:pPr>
            <a:r>
              <a:rPr lang="en-US" sz="9600" dirty="0" smtClean="0"/>
              <a:t>In this study, used change of &gt;= 3 m/s in &lt;= 1 hr.</a:t>
            </a:r>
          </a:p>
          <a:p>
            <a:pPr>
              <a:buNone/>
            </a:pPr>
            <a:endParaRPr lang="en-US" sz="3600" dirty="0" smtClean="0">
              <a:solidFill>
                <a:srgbClr val="FF0000"/>
              </a:solidFill>
            </a:endParaRPr>
          </a:p>
          <a:p>
            <a:pPr>
              <a:buNone/>
            </a:pPr>
            <a:endParaRPr lang="en-US" sz="4800" dirty="0" smtClean="0">
              <a:solidFill>
                <a:srgbClr val="FF0000"/>
              </a:solidFill>
            </a:endParaRPr>
          </a:p>
          <a:p>
            <a:pPr>
              <a:buNone/>
            </a:pPr>
            <a:endParaRPr lang="en-US" sz="4800" dirty="0" smtClean="0"/>
          </a:p>
          <a:p>
            <a:pPr>
              <a:buFont typeface="Wingdings" pitchFamily="2" charset="2"/>
              <a:buChar char="§"/>
            </a:pPr>
            <a:endParaRPr lang="en-US" dirty="0"/>
          </a:p>
        </p:txBody>
      </p:sp>
      <p:pic>
        <p:nvPicPr>
          <p:cNvPr id="1026" name="Picture 1"/>
          <p:cNvPicPr>
            <a:picLocks noChangeAspect="1" noChangeArrowheads="1"/>
          </p:cNvPicPr>
          <p:nvPr/>
        </p:nvPicPr>
        <p:blipFill>
          <a:blip r:embed="rId2" cstate="print"/>
          <a:srcRect/>
          <a:stretch>
            <a:fillRect/>
          </a:stretch>
        </p:blipFill>
        <p:spPr bwMode="auto">
          <a:xfrm>
            <a:off x="1832264" y="3276600"/>
            <a:ext cx="4725939" cy="3048000"/>
          </a:xfrm>
          <a:prstGeom prst="rect">
            <a:avLst/>
          </a:prstGeom>
          <a:noFill/>
          <a:ln w="9525">
            <a:noFill/>
            <a:miter lim="800000"/>
            <a:headEnd/>
            <a:tailEnd/>
          </a:ln>
        </p:spPr>
      </p:pic>
      <p:sp>
        <p:nvSpPr>
          <p:cNvPr id="5" name="TextBox 4"/>
          <p:cNvSpPr txBox="1"/>
          <p:nvPr/>
        </p:nvSpPr>
        <p:spPr>
          <a:xfrm>
            <a:off x="7010400" y="4572000"/>
            <a:ext cx="1676400" cy="830997"/>
          </a:xfrm>
          <a:prstGeom prst="rect">
            <a:avLst/>
          </a:prstGeom>
          <a:noFill/>
        </p:spPr>
        <p:txBody>
          <a:bodyPr wrap="square" rtlCol="0">
            <a:spAutoFit/>
          </a:bodyPr>
          <a:lstStyle/>
          <a:p>
            <a:r>
              <a:rPr lang="en-US" sz="1600" dirty="0" smtClean="0"/>
              <a:t>Figure taken from </a:t>
            </a:r>
            <a:r>
              <a:rPr lang="en-US" sz="1600" dirty="0" err="1" smtClean="0"/>
              <a:t>Deppe</a:t>
            </a:r>
            <a:r>
              <a:rPr lang="en-US" sz="1600" dirty="0" smtClean="0"/>
              <a:t> , Gallus &amp; </a:t>
            </a:r>
            <a:r>
              <a:rPr lang="en-US" sz="1600" dirty="0" err="1" smtClean="0"/>
              <a:t>Takle</a:t>
            </a:r>
            <a:r>
              <a:rPr lang="en-US" sz="1600" dirty="0" smtClean="0"/>
              <a:t> (2013)</a:t>
            </a:r>
            <a:endParaRPr lang="en-US"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Creating a Numerical Forecast</a:t>
            </a:r>
            <a:endParaRPr lang="en-US" dirty="0"/>
          </a:p>
        </p:txBody>
      </p:sp>
      <p:sp>
        <p:nvSpPr>
          <p:cNvPr id="3" name="Content Placeholder 2"/>
          <p:cNvSpPr>
            <a:spLocks noGrp="1"/>
          </p:cNvSpPr>
          <p:nvPr>
            <p:ph idx="1"/>
          </p:nvPr>
        </p:nvSpPr>
        <p:spPr>
          <a:xfrm>
            <a:off x="1143000" y="1566980"/>
            <a:ext cx="4724400" cy="3157420"/>
          </a:xfrm>
        </p:spPr>
        <p:txBody>
          <a:bodyPr>
            <a:normAutofit fontScale="92500"/>
          </a:bodyPr>
          <a:lstStyle/>
          <a:p>
            <a:pPr>
              <a:buFont typeface="Wingdings" pitchFamily="2" charset="2"/>
              <a:buChar char="§"/>
            </a:pPr>
            <a:r>
              <a:rPr lang="en-US" dirty="0" smtClean="0"/>
              <a:t>Select desired domain</a:t>
            </a:r>
          </a:p>
          <a:p>
            <a:pPr>
              <a:buFont typeface="Wingdings" pitchFamily="2" charset="2"/>
              <a:buChar char="§"/>
            </a:pPr>
            <a:r>
              <a:rPr lang="en-US" dirty="0" smtClean="0"/>
              <a:t>Initialize 3D domain with values of weather variables (wind speed and direction, temperature, air moisture) at each grid point</a:t>
            </a:r>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
        <p:nvSpPr>
          <p:cNvPr id="5" name="TextBox 4"/>
          <p:cNvSpPr txBox="1"/>
          <p:nvPr/>
        </p:nvSpPr>
        <p:spPr>
          <a:xfrm>
            <a:off x="4724400" y="6550223"/>
            <a:ext cx="4419600" cy="307777"/>
          </a:xfrm>
          <a:prstGeom prst="rect">
            <a:avLst/>
          </a:prstGeom>
          <a:noFill/>
        </p:spPr>
        <p:txBody>
          <a:bodyPr wrap="square" rtlCol="0">
            <a:spAutoFit/>
          </a:bodyPr>
          <a:lstStyle/>
          <a:p>
            <a:r>
              <a:rPr lang="en-US" sz="1400" dirty="0" smtClean="0"/>
              <a:t>Image from www.e-education.psu.edu/worldofweather   </a:t>
            </a:r>
            <a:endParaRPr lang="en-US" sz="1400" dirty="0"/>
          </a:p>
        </p:txBody>
      </p:sp>
      <p:sp>
        <p:nvSpPr>
          <p:cNvPr id="1026" name="AutoShape 2" descr="data:image/jpeg;base64,/9j/4AAQSkZJRgABAQAAAQABAAD/2wCEAAkGBxQTEhUUExQWFRUWGRobGBgYFx8ZGBgaHxggHRsbGx0bICggGiElHhgbIjMjJSkrLi4uHCIzODMsNygtLisBCgoKDg0OGhAQGzUkHyQsLC0vLCwsNCwsNDcsLCwsLCwsLCw4LCwsLDQsLCw0LCwsLCwsLCwsNCwsLCwsLCwsLP/AABEIAK4BIgMBIgACEQEDEQH/xAAbAAACAwEBAQAAAAAAAAAAAAAABAECAwUGB//EAEYQAAIABAQCBgUJBwMCBwAAAAECAAMRIQQSMUEiUQUTMmFxgRQjQlKRM1NigpKxwdHSBgcVcpOhohdD8CThRGN0ssLT8f/EABgBAQEBAQEAAAAAAAAAAAAAAAABAgME/8QAIBEBAAICAwEBAQEBAAAAAAAAAAERAhIhMVFBA2Fxgf/aAAwDAQACEQMRAD8A+3KooLCJyjkIF0ETARlHIQZRyETBARlHIQZRyETBARlHIQZRyETBARlHIQZRyETBARlHIQZRyETBAI9LY5ZMvMcuZjlQMQoLnQE8rEnuBjlSXkAXmSnOrMStWJ1Px2202iE6UkzXM0zZeWmWWM69nd9dXIH1QuhJjf0+T87K+2v5x6sMNYYuymMxUhV4TJLscq1ykVO57gAWPcOdIvh5GGVQo6o03OQknUk95NSfGMsHi5LkzTMl3FJYLLZNa66uQD4BRqDDnpcj35X2l/ONzxwhXGtJAAQSc7HKtlIBpUse5QCe+lNxGkjB4ZVChZJoKXCknvJ3J5xjgpslyZpaXxCiAlbJse4t2j3ZQezDZnSPelfFYTxwFcbKk0CIsnO9gcqcI9p9Nhp3lRvG0vo/DKAolyaAADhU2HedYxwXUtWa3V8dMoOXhQdm2xNSx3uB7MMu2HAJPUgAVJ4bDeE30FMdhZBpLVJQZ61IVeFB2m01uFHewOgMNLgMOBQSpNB9BfyjDASpRrMYSwz0NKLVUHYU99yT3sRsIYmCQoLMJQABJNFsAKmEz8CuNwUhistZcriuxCLZBrtq1lHiSOzDfoEg/wC1K+wv5QtgcJKoXdJQZzUgheEeyvkNfpFjvG86Vh1UsySqAEnhU2HleEz8GGIwElmWWsqWNGchFsoNhp7TCngGhv8Ahkn5mX/TX8oVwfR8kCrS5WZzmYZVNLUCjwAA7yCd40n4fDopYypVAK2RanuFrk6Ac4TPyxSb0fKaYEEpAFoz0QfUXTcgk9ygaNDP8MlfMy/sL+ULYToqSF45UkuxzNwKRU7C2gso7gIticHh0Ut1Mo00ARasSaBRbUkgecP+ipwEtplBKQLLu1EF2I4V02BzEd6Q1/DpXzSfYH5Qvheh5KqA0qUW1Y9Wt2JqaWsKmw2FInFYKUiEiRKJ0UZFuxNFGlqki+2sJ/1VVwMtpppLXLLFDRQMzkA8vZWndVzusM/w+X82v2RGOH6FkqoHVS2I1Yy1qx1J03NTEYno6Uo4ZMrOxCp6te0edtBdj3AxLj0oz0XhV60uqgKKyxQUBOrk7GhAUV0Ktzjs5RyEL4fDLLWWiDhQUHw1NtT5QzHlzyubaiEZRyEGUchEwRlVMo5QRMEBK6CJiF0ETAEEEEAQQQQBBBBAEEEEARxunMcmYSC6rUZplWA9WSQFufbII8A2hpHQ6RxqyZZdtqACtMzE0VamwqSBfnHIw05FBLTJZdjmc5hdjyvoAAo7gI6/lj9ZmfjQY+V87L+2v5wnjMZKdhK6yXlIrM4l7FaBNfbIIP0Q2lRDOJ6QlopbMjHZQwqxJoAPEkCIweRFu6FmOZzUXY8u4AADuAj0Rxyi/psn5yX9tfzhTF4uVMYSusl5aZpnEt1rZNfaINfoqw3ENYnGy0UtVTTQAirEmgUd5JA84rggirdkLsczkEXY8u4AADuAhHHIv6RJ96X9pYUxU6U7CXml5bNMutxXhT6xBr3KQe0IbxOJRFLGhpoARViTQKO8kgecUwclFXiKF2OZzahY607gAAO4CEejTrZXOX8VhWf1buEGTKtGc2vfhXzIqe5aHtQxiZstFLEKaaAUqSTQAd5JA84phMKirxdWzE1c0F2OtO4WA7gIR6NssrlL/tCc9JTzAlJeVaO9hc14F+IzH+UbNDGJaUilsqGmgAWrEmiqO8kgecVwuDlqvEJZY3Y0F2OtO4aDuAhHo16uVyl/BYUmyZTzAuWXlSjNZbt7C+XaPgnON8UJSKWyIaaABasSaKo8SQPOIwmBlqoBWWWNSxyi7G5p3bAbAAQ/o06iV7sv4LCz4eU8wLll5Zd2st3I4V8gcx8UjbFLKRS3VodABQcTE0UeZIERhej5aqAVlk3LHKLsTUnuFTYbC0QX9Dk/Nyvsr+ULHBynmU6uXll68K3ciw09lTX645RviZUpFLCWhOgGUcTE0UaWqSBXaIw3RcpVAMuWx1LZBdiasdLVJNtotlL+gSPmpX2F/KFR0dJeafVSssu3YW7kX29lTT655Rti8LKRSRJllrBRkF2Joo0sKm52FTE4foeSqheqlsRqxlrVjqSbbmp84X/Upb+FyPmZX9NfyjTono+X1rTFlooQFFKoBVjQubDagXxziMMTgJSrwyJRYkBQZa0LGwrbTc9wMdvA4VZUtZa6KKaUrzNrVJv5xz/TOo7WI5XcXXxP3eH4j8I0iji6+J+7wt8R+EXjzNiCCCArBBBASugiYhdBEwBBBBAEEEEAQQQQBBBHO6WnE0lISGcVYjVE3NRoW7I8z7MXGLmiSsycJszPUZEJEsc20Z/vUd2Y3DCNcq939oyHR8oWEqX9gflCuNwiGktJaBn3CCqIO02mt6DvIOgMeqIjqGFpaLMfOQMiEqlhdtGfyuo+vqCIb6pPdX4CM5fRsoAASkAAAAyCwGg0jn40y+xLkjM9QGCJYDtOK+7W1RQkrsY1HPR0YlyUmTM2VckskLYcT6M31boO8v3Q36MnuL9kQjLwklQFGFFAABwSzYaam8L4gyyoEvDjM9lPVy7Dd9bgC/InKN4tWhqXhkmTM2RckskLwi76MdPZFV8S/IQ56KnuJ9kQjKwslVCjDCigAVSWTQcyTfxhfE9VlGTDLmeyVly+VcxFdAKt32G4hVhpMKkyZXImSWSBwjimUox09kEr4s3uiHPQk+bT7A/KOfKwUhFA9GFFGpSWTbcmtz3xniVlBBkwy5nslZSakVqRXQAFiOQMKsMrg0eZXq1yy6gcIu5FDtooNPFm3WGvQJfzSfYH5RzpeCw6IB6MKKLky5ZJpqSa3O5iuKlyVXhwqZmsgMpLsRvvQAEnuBhVhhcFLeb8mmWVbsC8wi+2iqaeLHdYbOAl/NJ9gflHPlYORLQDqBRRcmWlTzJ5km/iYjFpJVbYdCxsoMpaFjpXu3PcDCpGq9Hy3mfJJll27Au5F9tFU08WO6w1/DZXzMv+mv5QhKweHRQDIU0tUylqSTqbakn+8GKlyFUkYZCxsoMpaFjYA20rryFTCpGo6OlPMPqpeWXb5NbuRfb2VNPFzyhn+FyfmZX9NfyhGTgsOiqpkKdBUyVqxOp03NTE4lJKqSMOhbRR1QoWNgNLCuvIVhyLJ0bJeaT1MvLLt8mt3Ivt7KkDxZuUN/wuT8zL/pr+UIycFh0VVMlSdKmSKsdSdN7mDFSsOqkjDoToo6nVjZR2ecOQ/wBF9HS+uLrLRRL4QVQAl2HEbDZaD6zDaO5HHwONkyUSUA9gaUksKnVmoBapNeV4a/iqcpn9J/0x5s4yym6aijbi6+J+7w/KLwjK6QR5ioM2ajNxS2WwoDcrT2huIejnMTHbQgggiCsEEEBK6CJiF0ETAEEEEAQQQQBBBBAZYrELLQu2g5ak6AAbkmgA3JEcRcArkvOlo8xrsSobLyRSRoot3mp1JjbGET3oby5ZpqRmmDU22TT+avuiKegJyP22/OPR+cax/WZ5ZzcBIRSxlSgAKk9Wug8oywXRMuhZ5MvM9yMi8I9lNNhr3ljFGwKTJlKNklkFuNuKZqo19mzeJXkYam4SWoJOag+m/wABxax1v+s0V6SwslVoJUsWJY5VGVBq1Tp3eZ2hLBdHoau2GUFqUUqnAg7K0rY7nvNLgCKNhc75SjWo0z1hI+hL7Wg1PlbjhyZKVRUpM/qHyA49THWOIpGM7CS+yJCjdjlQUXxraunxO0UwWDRqzDhxxAZBlThTa1bFtT9UezGczCZj1ZRzXim+stlvRO3oaU/lVucOTJKgVKTP6pvyHb1Ji2Uzm4WWTlGHHNuGX2eWu9KeFYywmEluTN9HBBFJYyy+x72vtG/gFik3CVpLyTMz8UwiabLuBx79gV2zHaG3kKor1c3w60+AA9Z5QsUm4OWxy+jimrcMvTYa7kfAd8Z4fCy3Yv6OMvZThS4rxNruRQdwBHais3C2CBZud6liJpsLZiPWbAhR4ryhlpKqtpc0AUAAmkDkAKTLQsZvg5bNT0cUF24U8hr5ny5xWThJbOX6gZVqq8Ka14215jKPA+9ETsPRQgWbnc69abe83ymw0rvlG8ath1RQFlzbUCjrjTkBaZp+ELA2Fls1OoFFueFNdhrtr8IylYSW8wt1AypVV4Uu3ttrt2Ryo/OCdh8qhVWdnY0B609ogktTrdgC1O6kaNhVRQFSdyUdc2u2kzzPnCxIwsst8hZe5Lt8dgfie6KJhkeYT1PClQLLd/aOuw4fEuIJ0nIgCrOzHhWs5rsdyBM8WPcDFjhQiBVWdXQVnNc8zSZfdj5wsSMNLZq9TZbCy9rc67aeZjJcNLeYT1PDLtot3IudfZWg+sw2i06SESyTydFBntdjYVpM3Op8TEDBBECgT8xtXrmFSbs1BMpXVvHxhY0TCyyxPUmgsLD6x1528jzicLLXrsyyWpLFKgDtsL77Kf8AM8orOkqiVCTzSgVeve5NlX5S1SQI2ztLlLJWXNzNbNVc17zHqXJrcmp3IjOUjXC4oszTOrmU7KWHZGp19pviFWGxiz83M+A/OKJiCAAJEwACgAyUAGgHHENMMxllZHXPXMTl7Apn7LE3qF7iwO0cpaN9ErmpOI+U7NdRLAOX41LfWptHVjNtV8/ujSPJlNzbUCCCCIqsEEEBK6CJiF0ETAEEEEAQQQQBCPSuJKgIhpMeoB91R2n8qin0io0JhudNCKWY0VQSTyA1McFZDuxms7oz04QEORR2V4lJrck31J2pHT88bm5SZWldHIqhVMwACg9a/wCqMsbJygBWfO5ypWY9K7seLRQCTzpTUiNjh3+ff7Mv9EK4LDO560zXuKS6rLqE1r2LFiA3gFBuI9Me2y3kdGKqhQ03f/ca5JqSb6kkk+Mc/pEUNutcKaKOtPFMJoBc6DntxH2YdxiuoAWbMLNoAJem5uo0r8SI5eGlOzZgZuRKrLtKudGbv0oDyzGpDRvCPsyk+N8Ngcq0PXE6sespmY6ntW8NhQbRlPUCrkTiqaATbs+lBxXNTlHMnuEbTessA03MdLSbDc6bfeRzjCVKdmoGm5JRoLSrvSh2uFB7+InQrG49RphMEyirCbnY1YibaulBxaAAAdw5xExBd264JLqT6zcantbC3jXkI1ndYKANNzHS0nzOm330G8LdU7MEDTckuha0ntWKDS9O0fqc4DXCYVgCzLOztc+sFh7K9v2R/ep3iTLqSx60Klf9wUqNTXNoBUfHlFp3WCgDzcx0tJ8zpsPwG8LzZLsRKDTsoAL2k9mvCO/MQa11AYHWA0wcgmsxhOq9KDOKhB2QeLW5Y8ixGwi6yczV9dRagesHa0J7W2nxiZ3WWAadU6Wk+Z02H4DeMMRKc5ZQadRhxWk2QWNwNTUDzJ2gLYSSXJmeuobJxjsc+17R4vDLyjRZBZq+uothxjXQnteXxiZwmAAB5tTYWk25nTYfgN4yxCzAFlq04FrC0myjtNpsND7xXnAGHlF2L+uoKqnGuleI9rdh8FBGsaJJLNX11BYcY10Y9ry8jziGluqhVaaNFUZZNAB4DYfgIrPExFCo03MaKlRK1prpegBPfSAJMos5b1xVaqvGuvtntc+H6rc40lyyWLeuoLDiXnxHtcxTy74p1TqqorzhsLStNzprS9efjEz86JwtNrZUFJVCTZRppzOwqYCFlF5lfW0l2HEvbIuddlNPrMNovLlkkt66mi8S+Z13I/sOcZiS6KEV5tTvSVW5qzaa3J8TF5xdErmnWAAAEm50VRbc0HnAWw4Jm1yzXWXsWQjORbVh2VP+Y5QxhsSzM0zqphB4U7HZGpHH7TfEKsZdY6S1lBJnWPXMwyA1N5jijW1NNgSoh5J5AAEmYABQAZKADQDjjllKwn0pvmZv+H64a6FXMDOII6ymUHZBpoSOIktUbFeUJTJrTCsrI6mZUEnLZB2zwsSLWB2LLHfVQBQCgGg5Rw/WaimoVc3XxP3eP5xeKObr4n7vG/wP4xeODQggggKwQQQEroImIXQRMAQQQQBBBBAIdKYVphRVdVAOYhkLBiKZdGWlCc3iB55+gzvnZf8ASb/7Y6B7Q8D94i8bjOYioSnGxXRM11ymbLykjMOqbiG6n1uh0PMVG8Xn4aYiszTpQVQST1TWAuf92OtHD6VxeaYJeVmSWQzFVqC+qr9WznvKciI3hlllNJMRDkMMS4YlWUuKWRaquwH/AFFjQk9xPcI1JmovZCoo+bUBVA/9RYACOkMZ9CZ9gwnPxYmPkyTMiEF+A3axVP7hj9UXBMemMpZqCck4kgtkKswt6pTlHs2M8X3IO5ptGkpZstAApCqNSi+JJJxGupJ8YfxHSaopZkmUH0Dck0AHeSQPOON1Zmtlm9fU8U1VMwIoNcssAEA95pov0qw2yn4VDfCvPbjKEZuyDLFl2sZ4IJ1I202i+HlTkWlOZZjLW5NyT6+34C2gjVpMsXPpX9Sd+qFJ2GRyJR9JNqzeOcRlNaJQtfMQR4K2hIibZT8KhphGnt6zL2uz6sdjY3n2La08BtFpEqcuaxJZixJlL4D/AH9AAB5ROJlIBb0rMbD1k7X7UYYjDI2WVXFGorMOed2OVM3tEFfANuBDbKfhUL4SZPf1mWzdn1Y7Gx+Xtm18Kco0lypwZmpUtT/aFgBZR6/TU+LGLPJlgf8Aiq7DrJ9zy7UKYqSrMkoHFXFZhzzuxpSmb2jb48obZTPRUNsLMnPx5bHs+qF15/Le1r4ZY0WVOzFtyAB6oWHIeu3OvgOUTMw8sC3pVdAOsn0/93/KRhjJKcMsHFVbtHPPNEHaNK71C/WrtDbKZ6KhfCvOfjpY2Q9VqvvfLe0b+AWL9VOz5uQoB1WlTUn5bei/DvMQ8mWBRfSgdBxYi3lXYbd0Z4qVLOVFOKq2vHiLIKZjSveF8WB2htlfRUJw0yc1XpY2U9VWq8/ltz8QFi7S5pZWPs1oOptU2r8trSo+sYl8PKACr6UNhx4iwHIV2H4Rni5UuyKcUGc+/iLKKZzryNB3sIbZTPRUJwzzWq+xsvqTdefyu5+ICxuufOhcEhSSFErLVqUBqZhrSptTkdoXMmWGCr6UBQUAbEWAJrS/8oimNSXwopxQZzTtYmyjtNrsLaG5ENsp+HB3C4zMzTOrmUPCnD7A1OvtG/eAkODF/QmfYjl+jShRVOKAHJsRYbAD+3kYk4JHKy0fFBnNKmZPUBR2mq1BYad5EZn/ABXc6GXPWdQ8Vkrsg3+sanvATlHTjyeL/ZeUgCy2xzEAUVcfiAOSgkzQFFia/RpQkgRjgf2RzAhsVjBlOViuNxF2pU5azbAVAFRsSdRTy5Tc21D1zm6+J+7x/A/jGkeO6I6F6vHEJPxTy5C5n6zFTpgLuOCWVZyhyrV60rxJ4n2MZUQQQQFYIIICV0ETELoImAIIIIAggggKEcQ8D947vx+O14zYcY8G+9d6fiPA7XZgASTQDUnQQCXTGO6pLXdjlQBS1/eIW5Ci58KbiOXh8VLRQoE225kzKkk1LHg1JJJ7zFZXSUuYxmtMUVFEBN1T8CxGY/VB7Mb/AMQlfOJ9oR6sMNYqmLYYrpZVXhWYWJogMqYAW+xoKEnuBi2FnoihfWE3JJlTKsxNSTw7n4aQvhekZTuZpmpS6yxmHZ3f6xFvoge8YOkelkoElzUzvYHMOAe058BpzJHfG5iviWXxXSKOxYiYySjRFCOOsnaahbZTwjvLH2RG+Gly1FzOLm7sFngM25pTSwA7gBtC2ExcjMKFRLljLLAmLc6M92H8oP8AObhhDU/pWSB26E27YP3N/wA8IkxXxbY4zGooLZp5p2VCPVm0oODmQvifCLYJgq8TzS7XciVNoWptw1oAABXYCMZWIltMr10sLLsBmJGamgOcVCC1d2ZtMsNzMdL0E6XU79Ybd/ahrUdFs2xKAl2aZRRb1U7zp37ePlE4NqDMxcO12HVzjTkta3yi3xO8ZHEy3cL1kvJLoT640L+yNfZs3iV5GNcXjZZAXrE4zlqJx4RQ1OvL+58Ya1HRYTFqRnZmCgVr1c6gFKk68rfGM+jiVDO2cvMOY1WapUU4UsprlHfqWjSbipDOqCaoRKM3rbW7Ca92Y8sq+9GmK6Rk2UTkBY0r11gKa9ryArv3Q1qOi1Dj0FWcTANAR1lKbmpA/wCCFcN0gKPM6ueGbTMJgAUHhWpvuWPexFdItiXwzMsszEIpWYTNrVRYJdqcRGnJW0qI3ebh6gLPUV360Gg7iTUcgK/dDWo6LY4LFK5LtNm2tREmZAO5ihJ01rysIzkY9QWcljmplzdaHyg2WgWhrUt4tTasL4nFyZjdT1iKl8zmYPkwBw5SaDMbUpdamG+ulMcvXKqEX/6ipIqagioCVFNDzpSl2tR0WckY6U3Hmeh0tM0+G+vw5QthOk5DFphmG9l7dkGh+satXkV5QljEwmcIrI2b5QlwxCihJzE1JPZ1PartDjej5gJU1JdRxFZooVFcqUJI1J8q84a1HRZkT1rnHWEnbLN7O1DTXfzMKyccrMZpEyhqEs9cgFzpSjG9a6BIzx2MkywVWeM0w3pNoEWnE1jY0sDTtEbRdsXLOQCairrTraUAFhct+FhDWo6LMrjlFys0Fuav5CwJJpsBrWNcHObK+IMtyoU5CXyjILsRXiBYjQi4VYVWbKJok8PMeiArNLso9prE0NKmwArlFLx2pZk1WWrZQoHAWZSALKMrEGm/kOccv0mopY5UmSZ3CA4VnapAJJCgjMczGllovZNyNK1hPpDpD0WQ9FLzZYY5TMZQ++etGbjJAAAY52y7EhGd0jKk5s04AyzNRUR3dlXPZBLlANWgWgzVsKRl0ZhHn4xQ6AS5CiaSwbrC5YiUr52bZRMoTmBVdiI4NPTdAYFpUkdZea5MyaResxrkA7hRRB9FRHRgggCCCCArBBBASugiYhdBEwBBBBAEEEEBmw4we5tu9d6fiPA7czpXEB36moyijTb6j2U89SPdFCKPDXSOJ6ujAZmIKoPeYkUFaWFqm9gCaGlkJWCUDiAdjdmKirMdTfTuGwoNBHX88fssy264e8PjCmNnByJQYcQrMNdE0p4uQV8Ax1Ai+Jly0UsZa22CipJNAo7ySAO8xTB9HKoJZELsczUUUrSlBbQAADnSupMd4rtDE7FIilmYBVFTfQARyrtdmyzp/JqGVKG1jqAe/jfkItisPKmOQyqJMnimGlKuBUCovRBxHvy8jF8H0QhBd0IZ9sxBVR2VJB1FSTrdm2pEiuw4FlouoVVHvkAADx2EITywuCOsc5ZYLngFDc86CrG/0RrfVuiJRalDRbm9b6jWumvwhXBYJXczMhZCKLZez/Y1btHuyDUGEV2cuhJQIoApRRqZzV7ybXJ1J3NYwnziq5qAuxAReuYXPZB7hcnkK8oscFKLUEo0FzY67DXz+HOMMPhJTuX6rhWqpwm9+NviMo/lJ0aEV2cmsOqy1pxGl2brO0dWbtDU1OkYdbQNNLEeyqliW1oF7WrNbleNGwcomnVGgueE+Q/HyHOE8Lg0eawEtcsotrUVZib6eyvDrqW5RIiJkP4aRkXimjMas5BN239rQaDuAiHoFZ3mGlKkVqaDQUrc93MxVujlJp1aClzqfAbePl3wtPwKtMC5UyJdzlNmpVRqdO1elODnQ2omRtgvVikzMWarEiZYfRJzDsrQVpekbrMoC7VFqnNNIoo50J0F/EmM16GkghVlgAULHc8q99q+XfGOL6OlZgoliijO+pt7C6+0wr4KecKiZOVcEw6ouxbPMFWu3BuAae7cke8W5w2swanrKt/5hFLEgdsbA+dYqOiZVVXIOECuvkPiK+XfCmO6PlMyS1lhqkmZTZBYi5pxEhaa0LEaQqJk6WRmZTMBZc9wTMqyyx2QAW3qWNTUZiORG+FwfCAWOg1c7WHCpA/ubwPg5JPyRoLtwny1+NuUY4rAI2VVRVz6EdrL7TX7IpYd7LpComTmEdGSJbZ5paozMFIYjhU0rYipJWteQWNyslaF2GYknimEkWsKkk8hqPwjKZ0Nh8wRZKVABOvCNF8NNuXjBiOh5YCqEUs7FV4ahSQSW0NaAFrm5FK3pEmpk5arjZUvPOmGYFHAnbA+kVJIBLMKUBNpYMZ4bEB3Ysk0FwQJbFiz66MDSXlNVPEdKmlieX+2nQISU4kZ2UqobDjqchC2UetoferctRjvlo/+ymGSZNmszktKYZEL1eWGli7EKp95Rc2BuTZfPlNy1DpYToyRgsNnKBOql1cpmqaCrBb5jU6DU1hv9ncE0uVWZ8tNJmTb1o7U4a7hFCoDuEEK46UJuJlyBUpKpOnVYkEg+pShO7KZnd1a+9HdjKiCCCAIIIICsEEEBK6CJiF0ETAEEEEAQQQQC2KwiTGXOtaBqd2g1/7/APan8Mle5/c/nDJ7Q8D94i8XaYKJN0TJNKoDS4ubHnrHL/aFUlIFlJmnzTklC5ofamMK3VFqx50A1YR3p01VUsxCqoJJNgABUknYARxuhZDTmbFzMymYMsldDLkVqKg6M54237KnsRdsvUqGOG6IwqIsspOagFSwnEsdSzUsWJ4q84vPwmFArxgkgDNMnKKk0GrDeOw0qgJLsALkkigHwhGXgVnETHLMlPVq230yCNTaldByJIhtl6VDnYvo/C0EsPdwQzGc1AvtEgtQk1sDz0IBjdsHg1XhYHkPSHuft/3jpDoxBoXHgxH3Qt0XJD1mh5mQ2l1ctVff4qji2+iAfaIhtl6VDOV0fhaAZwTz65rnn24hujcKq20FAFE5wOQAo1APujqnD13P9vyjBMKGYmpoLCw13Onl8ecNsvSoIS8BhABVxXc9e1z9uKYbomQc8xVOSuVAsx+K5qe17Tkjlau5jp4wFEJVmzGyi12NlGnMwvh+ikFAGmZUGVfWNqBQ77afGG2XpUJl9BSgLhid/WPr9qKzOhJCqTka+o6x+Im3vXJsIYPRaHXMfE1++OR0hgpbs0uVKDstMxAVQtdywykkLXhBqaitBeG2XpUMhgJOHZZUwFiwJUrMZTUag1cAW9rhFqa0EUPR8l2L1ZFHsy2aYzNWxcjMtaBQFvSuulOrh8EyA0Ukm7M7qGY0pUkK2wHcKRGGabNobKNe2TrdbZB7JBp3jcQ2y9Kgph+iJOrDEOTreYi13tw12F66eManoyStT6PNFgPldhoPla7mg74cxEqeqMwmCoUkDJWpA0rm/CKnCNMNDPmFRQnLkUE6i4WvfruIbZelQ5OI6OpwhFUm9p8x5vkgBAppmJItcQJ0IiHOwEoKD2nmFjW5sJuX4itdhSOnM6GIuk1wPcsqHyQDwuD4GKScOocKQZZG+SXlJ9kBlSnfQ0OlobZelQwkdBSlUMZrAG5CsoQ+dCe6tdo2/gkhWEwGYbG/WuwpTYEkCtBpSvfpDU2RKlksWoTeyJmY9wCZmPcKkwkOj880GjS1BzcNFdjSxfIvPau19aRNp9KU6QwmWW0uSlZripC8IFxq60yGhtcE0JGhjndCdADCyvScTllzZaMZjSwBUAVYmgtmyglRU1tmN6+okYLIKK7AEknsmpOpJK1J8Y5nSCGbiJeHzMyJSdOBy0oG9ShoAeJ1LeEog6xFM/s9hGSUXmik6c3WTAblSQAqV+ggVO/LXeOpBBAEEEEAQQQQFYIIICV0ETELoImAIIIIAggggMz2h4N96xpGZPEPBvvXv/D4bp9N9ImTLqoDzXISUlaZ5h0B5AAFmOyqx2gOZ03iEnzhhTMVZaZXxBLAFj2pckV1rQOw90AEEPHWQg6YgnwMs/8AxhT9nsE0uTTOrMXcu5Q1mPnOZzxbkWGgFALAQ7iJZoS2Q93V1qdALtubQCcyUZxyZ2ModonLx0Oll7NRTvodhxdDqW+cb4L+mKSJDqO0nfRDTwHFoBQDwi7ZgCSy0H0D+qAynSmNFEx762Ww3PZ12H/aMx0UoJIZlrrkolfHKBXXeN5Mt7klanXhNuQ7W331i5Di5ZPsn9UAk+CcUVcRO4jYHqzRd7lK7i5JOkb+hNQATpigCgoJf4oYtJRzxErU/QNhsO15+fdGuV/eX7B/VAcnpGXMV5ISYzvVqBlStKcT1AAFAco73HOG0SaAAAaDm6/oMZSg7zg6svCCpOU0ytQgdrtEhW7lpzjoZX95fsn9UBxumZk8KqBgpmuiAhwWFTxEDqx7Ia4NQKnaOphsH1ahEYhVFAAF/KOckp5ZeezCZcgZZLs+UsLKA5sKDQXy5tSSU3/acrPEkrMZ2AyyxIYNuSzEsECUpxVpUMDQikB1elA2USwzEzDSnD2fa23stdswO0Ny8OQKZ2+C67nTnHHE7EzHWYkqXRQQC7EdrKSQATypehBrbndMDimJLzJYFTShmE0qaDheWBQUGh8YDqTVIBOdj3UW50A03MLdDyW6lOM3FRSh4fZrUa5afhaEGwU4NUiXPRdRRw1foiZMZTQUsSBc3tSNsJgJhF1WSlLJmdqdxVXyKNRlFRpfaA6c1SoJLtbuW/dpHN6Sm5JTLm6yY+UZSFKl3YIuY5eyGIrvlFgdIym4fKxzypRVT21lg66ZgWzWB0GbY20jpjBUVlAlqG7QVMtbUrZtaDXugF8H0WskM+Zi5HHMIUu1BuaVpagH43jdJDDLVjmJJNlsafy8rbaQlLxkw4j0d/ZQTFmZOGYAaUs1mU0JFPdI1oOi6vVeJd/ZPL+aApi3EtGmPNKoilmYhaBQKknh5CFf2dw7CWZs0ETZ56xwdVqAEQ7DKgUGls2Y7xh0oGnTpeGJBW02dQU4Fb1aHiPbcaUoVluI7kAQQQQBBBBAEEEEBWCCCAldBExRXsInPAWgiueDPAWgiueDPAVZuIX9lt+9e/8AA+I34nRWbETTi7dXQphgfcrxTfGYQKfQC6ZmhD9v+lhKSWjZurmkibl7RlgrmQVNOKoUnUKzUIMJL+83DAACTNAFgAFoB9qFj1pwrgkowSpqQLqSdTQ6He1Kk1NYyTBZjVgsylRV7knQ7UAGlAANY8tM/edIIoJU4Hnw2576xKfvNwwAAkzaD+X9ULHp50jqqTECIAQGC1ClSaEsNLVrm2AO1YZOdmpw0WldbtqB5WPw5R46Z+83DkEdTNNQRQhSPPi0jLBfvIkJLVDKnEqACeG53Ou5qYWPecf0f7xxcd08mfq09cwNHSSDMK8QFHI4UoTUhiLKbGPJdMft7KnlFyzlkcQnIMlZgI4VrqorfMpB5cw1gf3iYWUgRJExRyUIBXewMLHr8Li8Q4BMjquYmuuYeUouDT+YeMLS+inzkvNaY7jiozIirXRVBqoJtQsd72jg/wCp+H+anf4/qikv95eHFSZU2pN+z5DtbD8YWPWr0co9hK61qS1edda98K4zoeW7IWlq7iuVmZmKilyCxNNbciRHn/8AU/D/ADU7/H9UUT95eHqSZU2p07Nht7Xn/wDkLHp16LcAKJszKvZHW6eJyZm+sTCo6CSWUKJRhQA9dMJYg1BctxPS54jeprWscX/U/D/NTv8AH9UZj95eHzZjKm6UHZsN/a3P3CFj2yBwAAq2+kf0xE2bMA7KVNhxHX7Pn4R47/U/D/NTv8f1RQ/vMw+aplTaAW7Ou57XL8YWPaSldQBRfHMbnc9ncwTZrqK5V8MxudAOzuY8d/qfh/mp3+P6oo/7y8OSD1U2g/l1+1yr8e6Fj1OPwU2ZJMsMqMaHOGNQwYNXTmOcZ9H9JuS8tpbI0q3rCazAFUlkYLSYOIXG5oQDaPO/6n4f5qd/j+qMMV+8XCzKBpExgDWjBDeltT3wsepbDTTmM3qwvbDBiGRh7VStBlFRuCLEUrm1fGOJSzJmRBlzMcx4eCpPZtTzjws39upLcLjEdVXsAoSwrUAtZgNqVJIpfWOrh/2ml9IzEw8tXRa55uanFLW+QUPtNlBrbLmG8LHoP2ZkP1ZnTflZ5ztUUKrSktKbZUpUe8WO8diK54M8BaCK54M8BaCK54M8BaCK54M8AQRXPB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4"/>
          <p:cNvPicPr>
            <a:picLocks noChangeAspect="1" noChangeArrowheads="1"/>
          </p:cNvPicPr>
          <p:nvPr/>
        </p:nvPicPr>
        <p:blipFill>
          <a:blip r:embed="rId2" cstate="print"/>
          <a:srcRect/>
          <a:stretch>
            <a:fillRect/>
          </a:stretch>
        </p:blipFill>
        <p:spPr bwMode="auto">
          <a:xfrm>
            <a:off x="5751576" y="1219200"/>
            <a:ext cx="3074282" cy="3233620"/>
          </a:xfrm>
          <a:prstGeom prst="rect">
            <a:avLst/>
          </a:prstGeom>
          <a:noFill/>
          <a:ln w="9525">
            <a:noFill/>
            <a:miter lim="800000"/>
            <a:headEnd/>
            <a:tailEnd/>
          </a:ln>
        </p:spPr>
      </p:pic>
      <p:sp>
        <p:nvSpPr>
          <p:cNvPr id="8" name="Content Placeholder 2"/>
          <p:cNvSpPr txBox="1">
            <a:spLocks/>
          </p:cNvSpPr>
          <p:nvPr/>
        </p:nvSpPr>
        <p:spPr>
          <a:xfrm>
            <a:off x="1118616" y="4419600"/>
            <a:ext cx="5943600" cy="1371600"/>
          </a:xfrm>
          <a:prstGeom prst="rect">
            <a:avLst/>
          </a:prstGeom>
        </p:spPr>
        <p:txBody>
          <a:bodyPr>
            <a:normAutofit fontScale="925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Font typeface="Wingdings" pitchFamily="2" charset="2"/>
              <a:buChar char="§"/>
            </a:pPr>
            <a:r>
              <a:rPr lang="en-US" dirty="0" smtClean="0"/>
              <a:t>Run the mathematical atmospheric model forward in time to achieve desired forecast horizon</a:t>
            </a:r>
          </a:p>
          <a:p>
            <a:pPr>
              <a:buFont typeface="Wingdings 2"/>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Font typeface="Wingdings 2"/>
              <a:buNone/>
            </a:pPr>
            <a:endParaRPr lang="en-US" dirty="0" smtClean="0">
              <a:solidFill>
                <a:srgbClr val="FF0000"/>
              </a:solidFill>
            </a:endParaRPr>
          </a:p>
          <a:p>
            <a:pPr>
              <a:buFont typeface="Wingdings 2"/>
              <a:buNone/>
            </a:pPr>
            <a:endParaRPr lang="en-US" dirty="0" smtClean="0"/>
          </a:p>
          <a:p>
            <a:pPr>
              <a:buFont typeface="Wingdings" pitchFamily="2" charset="2"/>
              <a:buChar char="§"/>
            </a:pPr>
            <a:endParaRPr lang="en-US" dirty="0"/>
          </a:p>
        </p:txBody>
      </p:sp>
    </p:spTree>
    <p:extLst>
      <p:ext uri="{BB962C8B-B14F-4D97-AF65-F5344CB8AC3E}">
        <p14:creationId xmlns:p14="http://schemas.microsoft.com/office/powerpoint/2010/main" val="991220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Causes of wind ramps</a:t>
            </a:r>
            <a:endParaRPr lang="en-US" dirty="0"/>
          </a:p>
        </p:txBody>
      </p:sp>
      <p:sp>
        <p:nvSpPr>
          <p:cNvPr id="3" name="Content Placeholder 2"/>
          <p:cNvSpPr>
            <a:spLocks noGrp="1"/>
          </p:cNvSpPr>
          <p:nvPr>
            <p:ph idx="1"/>
          </p:nvPr>
        </p:nvSpPr>
        <p:spPr>
          <a:xfrm>
            <a:off x="1435608" y="1447800"/>
            <a:ext cx="7498080" cy="4495800"/>
          </a:xfrm>
        </p:spPr>
        <p:txBody>
          <a:bodyPr>
            <a:normAutofit fontScale="77500" lnSpcReduction="20000"/>
          </a:bodyPr>
          <a:lstStyle/>
          <a:p>
            <a:pPr>
              <a:buNone/>
            </a:pPr>
            <a:r>
              <a:rPr lang="en-US" b="1" dirty="0" smtClean="0"/>
              <a:t>Fronts</a:t>
            </a:r>
          </a:p>
          <a:p>
            <a:pPr>
              <a:buFont typeface="Wingdings" pitchFamily="2" charset="2"/>
              <a:buChar char="§"/>
            </a:pPr>
            <a:r>
              <a:rPr lang="en-US" dirty="0" smtClean="0"/>
              <a:t>Mesoscale models do well in identifying fronts, although timing can be an issue</a:t>
            </a:r>
          </a:p>
          <a:p>
            <a:pPr>
              <a:buNone/>
            </a:pPr>
            <a:r>
              <a:rPr lang="en-US" b="1" dirty="0" smtClean="0"/>
              <a:t>Storm outflow</a:t>
            </a:r>
          </a:p>
          <a:p>
            <a:pPr>
              <a:buFont typeface="Wingdings" pitchFamily="2" charset="2"/>
              <a:buChar char="§"/>
            </a:pPr>
            <a:r>
              <a:rPr lang="en-US" dirty="0" smtClean="0"/>
              <a:t>Storm initiation is an issue and can be of various scales (local or regional)</a:t>
            </a:r>
          </a:p>
          <a:p>
            <a:pPr>
              <a:buFont typeface="Wingdings" pitchFamily="2" charset="2"/>
              <a:buChar char="§"/>
            </a:pPr>
            <a:r>
              <a:rPr lang="en-US" dirty="0" smtClean="0"/>
              <a:t>Strength of storm downdraft determines strength of storm outflow (related to microphysics)</a:t>
            </a:r>
          </a:p>
          <a:p>
            <a:pPr>
              <a:buNone/>
            </a:pPr>
            <a:r>
              <a:rPr lang="en-US" b="1" dirty="0" smtClean="0"/>
              <a:t>Nocturnal low-level jet (LLJ)</a:t>
            </a:r>
          </a:p>
          <a:p>
            <a:pPr>
              <a:buFont typeface="Wingdings" pitchFamily="2" charset="2"/>
              <a:buChar char="§"/>
            </a:pPr>
            <a:r>
              <a:rPr lang="en-US" dirty="0" smtClean="0"/>
              <a:t>Develops as layer just above BL is decoupled from surface friction effects and winds increase (inertial oscillation)</a:t>
            </a:r>
          </a:p>
          <a:p>
            <a:pPr>
              <a:buFont typeface="Wingdings" pitchFamily="2" charset="2"/>
              <a:buChar char="§"/>
            </a:pPr>
            <a:endParaRPr lang="en-US" dirty="0" smtClean="0"/>
          </a:p>
          <a:p>
            <a:pPr>
              <a:buFont typeface="Wingdings" pitchFamily="2" charset="2"/>
              <a:buChar char="§"/>
            </a:pPr>
            <a:endParaRPr lang="en-US" dirty="0" smtClean="0"/>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
        <p:nvSpPr>
          <p:cNvPr id="4" name="TextBox 3"/>
          <p:cNvSpPr txBox="1"/>
          <p:nvPr/>
        </p:nvSpPr>
        <p:spPr>
          <a:xfrm>
            <a:off x="1524000" y="5791200"/>
            <a:ext cx="7924800" cy="830997"/>
          </a:xfrm>
          <a:prstGeom prst="rect">
            <a:avLst/>
          </a:prstGeom>
          <a:noFill/>
        </p:spPr>
        <p:txBody>
          <a:bodyPr wrap="square" rtlCol="0">
            <a:spAutoFit/>
          </a:bodyPr>
          <a:lstStyle/>
          <a:p>
            <a:r>
              <a:rPr lang="en-US" sz="2400" b="1" dirty="0" smtClean="0">
                <a:solidFill>
                  <a:srgbClr val="0070C0"/>
                </a:solidFill>
              </a:rPr>
              <a:t>Ramp events can be caused by various weather situations, each with its own forecast issues.</a:t>
            </a:r>
            <a:endParaRPr lang="en-US" sz="2400" b="1" dirty="0">
              <a:solidFill>
                <a:srgbClr val="0070C0"/>
              </a:solidFill>
            </a:endParaRPr>
          </a:p>
        </p:txBody>
      </p:sp>
    </p:spTree>
    <p:extLst>
      <p:ext uri="{BB962C8B-B14F-4D97-AF65-F5344CB8AC3E}">
        <p14:creationId xmlns:p14="http://schemas.microsoft.com/office/powerpoint/2010/main" val="2677701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Accuracy of Wind Ramp NWP Forecasts</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pPr>
              <a:buFont typeface="Wingdings" pitchFamily="2" charset="2"/>
              <a:buChar char="§"/>
            </a:pPr>
            <a:r>
              <a:rPr lang="en-US" dirty="0" smtClean="0"/>
              <a:t>Given that turbine-height is often in the PBL, wind ramp NWP forecasts are sensitive to the chosen PBL scheme</a:t>
            </a:r>
          </a:p>
          <a:p>
            <a:pPr>
              <a:buFont typeface="Wingdings" pitchFamily="2" charset="2"/>
              <a:buChar char="§"/>
            </a:pPr>
            <a:r>
              <a:rPr lang="en-US" dirty="0" smtClean="0"/>
              <a:t>Study by </a:t>
            </a:r>
            <a:r>
              <a:rPr lang="en-US" dirty="0" err="1" smtClean="0"/>
              <a:t>Deppe</a:t>
            </a:r>
            <a:r>
              <a:rPr lang="en-US" dirty="0" smtClean="0"/>
              <a:t>, Gallus, </a:t>
            </a:r>
            <a:r>
              <a:rPr lang="en-US" dirty="0" err="1" smtClean="0"/>
              <a:t>Takle</a:t>
            </a:r>
            <a:r>
              <a:rPr lang="en-US" dirty="0" smtClean="0"/>
              <a:t> (2013)</a:t>
            </a:r>
          </a:p>
          <a:p>
            <a:pPr lvl="1">
              <a:buFont typeface="Wingdings" pitchFamily="2" charset="2"/>
              <a:buChar char="§"/>
            </a:pPr>
            <a:r>
              <a:rPr lang="en-US" dirty="0" smtClean="0"/>
              <a:t>Evaluated 6 different PBL schemes</a:t>
            </a:r>
          </a:p>
          <a:p>
            <a:pPr lvl="2">
              <a:buFont typeface="Wingdings" pitchFamily="2" charset="2"/>
              <a:buChar char="§"/>
            </a:pPr>
            <a:r>
              <a:rPr lang="en-US" dirty="0" smtClean="0"/>
              <a:t>Local mixing scheme (MYJ, MYNN)</a:t>
            </a:r>
          </a:p>
          <a:p>
            <a:pPr lvl="2">
              <a:buFont typeface="Wingdings" pitchFamily="2" charset="2"/>
              <a:buChar char="§"/>
            </a:pPr>
            <a:r>
              <a:rPr lang="en-US" dirty="0" smtClean="0"/>
              <a:t>Non-local mixing scheme (YSU)</a:t>
            </a:r>
          </a:p>
          <a:p>
            <a:pPr lvl="1">
              <a:buFont typeface="Wingdings" pitchFamily="2" charset="2"/>
              <a:buChar char="§"/>
            </a:pPr>
            <a:r>
              <a:rPr lang="en-US" dirty="0" smtClean="0"/>
              <a:t>General results</a:t>
            </a:r>
          </a:p>
          <a:p>
            <a:pPr lvl="2">
              <a:buFont typeface="Wingdings" pitchFamily="2" charset="2"/>
              <a:buChar char="§"/>
            </a:pPr>
            <a:r>
              <a:rPr lang="en-US" dirty="0" smtClean="0"/>
              <a:t>Non-local mixing scheme performed best for 80m height wind forecasts</a:t>
            </a:r>
          </a:p>
          <a:p>
            <a:pPr lvl="2">
              <a:buFont typeface="Wingdings" pitchFamily="2" charset="2"/>
              <a:buChar char="§"/>
            </a:pPr>
            <a:r>
              <a:rPr lang="en-US" dirty="0"/>
              <a:t>L</a:t>
            </a:r>
            <a:r>
              <a:rPr lang="en-US" dirty="0" smtClean="0"/>
              <a:t>ocal mixing scheme performed best for wind ramp forecasting</a:t>
            </a:r>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Tree>
    <p:extLst>
      <p:ext uri="{BB962C8B-B14F-4D97-AF65-F5344CB8AC3E}">
        <p14:creationId xmlns:p14="http://schemas.microsoft.com/office/powerpoint/2010/main" val="31456257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Accuracy of Wind Ramp NWP Forecasts</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pPr>
              <a:buFont typeface="Wingdings" pitchFamily="2" charset="2"/>
              <a:buChar char="§"/>
            </a:pPr>
            <a:r>
              <a:rPr lang="en-US" dirty="0" smtClean="0"/>
              <a:t>Given that turbine-height is often in the PBL, wind ramp NWP forecasts are sensitive to the chosen PBL scheme</a:t>
            </a:r>
          </a:p>
          <a:p>
            <a:pPr>
              <a:buFont typeface="Wingdings" pitchFamily="2" charset="2"/>
              <a:buChar char="§"/>
            </a:pPr>
            <a:r>
              <a:rPr lang="en-US" dirty="0" smtClean="0"/>
              <a:t>Study by </a:t>
            </a:r>
            <a:r>
              <a:rPr lang="en-US" dirty="0" err="1" smtClean="0"/>
              <a:t>Deppe</a:t>
            </a:r>
            <a:r>
              <a:rPr lang="en-US" dirty="0" smtClean="0"/>
              <a:t>, Gallus, </a:t>
            </a:r>
            <a:r>
              <a:rPr lang="en-US" dirty="0" err="1" smtClean="0"/>
              <a:t>Takle</a:t>
            </a:r>
            <a:r>
              <a:rPr lang="en-US" dirty="0" smtClean="0"/>
              <a:t> (2013)</a:t>
            </a:r>
          </a:p>
          <a:p>
            <a:pPr lvl="1">
              <a:buFont typeface="Wingdings" pitchFamily="2" charset="2"/>
              <a:buChar char="§"/>
            </a:pPr>
            <a:r>
              <a:rPr lang="en-US" dirty="0" smtClean="0"/>
              <a:t>Evaluated 6 different PBL schemes</a:t>
            </a:r>
          </a:p>
          <a:p>
            <a:pPr lvl="1">
              <a:buFont typeface="Wingdings" pitchFamily="2" charset="2"/>
              <a:buChar char="§"/>
            </a:pPr>
            <a:r>
              <a:rPr lang="en-US" dirty="0" smtClean="0"/>
              <a:t>Wind speed neg. bias 0.5-1.0 m/s for 12-18 hr. forecasts at 80m</a:t>
            </a:r>
          </a:p>
          <a:p>
            <a:pPr lvl="1">
              <a:buFont typeface="Wingdings" pitchFamily="2" charset="2"/>
              <a:buChar char="§"/>
            </a:pPr>
            <a:r>
              <a:rPr lang="en-US" dirty="0" smtClean="0"/>
              <a:t>Number of wind ramp events underestimated</a:t>
            </a:r>
          </a:p>
          <a:p>
            <a:pPr>
              <a:buFont typeface="Wingdings" pitchFamily="2" charset="2"/>
              <a:buChar char="§"/>
            </a:pPr>
            <a:r>
              <a:rPr lang="en-US" dirty="0" smtClean="0"/>
              <a:t>Value of improving wind forecasting by 1 m/s would result in savings of $12M over life of wind farm</a:t>
            </a:r>
            <a:r>
              <a:rPr lang="en-US" sz="2000" baseline="30000" dirty="0" smtClean="0"/>
              <a:t>**</a:t>
            </a:r>
            <a:endParaRPr lang="en-US" baseline="30000" dirty="0" smtClean="0"/>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
        <p:nvSpPr>
          <p:cNvPr id="4" name="TextBox 3"/>
          <p:cNvSpPr txBox="1"/>
          <p:nvPr/>
        </p:nvSpPr>
        <p:spPr>
          <a:xfrm>
            <a:off x="1828800" y="6096000"/>
            <a:ext cx="6553200" cy="584775"/>
          </a:xfrm>
          <a:prstGeom prst="rect">
            <a:avLst/>
          </a:prstGeom>
          <a:noFill/>
        </p:spPr>
        <p:txBody>
          <a:bodyPr wrap="square" rtlCol="0">
            <a:spAutoFit/>
          </a:bodyPr>
          <a:lstStyle/>
          <a:p>
            <a:pPr>
              <a:buNone/>
            </a:pPr>
            <a:r>
              <a:rPr lang="en-US" baseline="30000" dirty="0" smtClean="0"/>
              <a:t>** </a:t>
            </a:r>
            <a:r>
              <a:rPr lang="en-US" sz="1600" dirty="0" smtClean="0"/>
              <a:t>DOE Workshop on Research Needs for Wind Resource Characterization, 14-16 Jan 2008, Broomfield, CO</a:t>
            </a:r>
            <a:endParaRPr lang="en-US" dirty="0" smtClean="0"/>
          </a:p>
        </p:txBody>
      </p:sp>
    </p:spTree>
    <p:extLst>
      <p:ext uri="{BB962C8B-B14F-4D97-AF65-F5344CB8AC3E}">
        <p14:creationId xmlns:p14="http://schemas.microsoft.com/office/powerpoint/2010/main" val="3447329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MYJ PBL Scheme:  Assumptions</a:t>
            </a:r>
            <a:endParaRPr lang="en-US"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8"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0"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2"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4"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5" name="Rectangle 29"/>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242" name="Object 2"/>
          <p:cNvGraphicFramePr>
            <a:graphicFrameLocks noChangeAspect="1"/>
          </p:cNvGraphicFramePr>
          <p:nvPr/>
        </p:nvGraphicFramePr>
        <p:xfrm>
          <a:off x="1143000" y="1576388"/>
          <a:ext cx="7929563" cy="5426075"/>
        </p:xfrm>
        <a:graphic>
          <a:graphicData uri="http://schemas.openxmlformats.org/presentationml/2006/ole">
            <mc:AlternateContent xmlns:mc="http://schemas.openxmlformats.org/markup-compatibility/2006">
              <mc:Choice xmlns:v="urn:schemas-microsoft-com:vml" Requires="v">
                <p:oleObj spid="_x0000_s83974" name="Document" r:id="rId4" imgW="7233832" imgH="4937625" progId="Word.Document.12">
                  <p:embed/>
                </p:oleObj>
              </mc:Choice>
              <mc:Fallback>
                <p:oleObj name="Document" r:id="rId4" imgW="7233832" imgH="4937625"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576388"/>
                        <a:ext cx="7929563"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Ramp Event 03/25-26/2007</a:t>
            </a:r>
            <a:endParaRPr lang="en-US" dirty="0"/>
          </a:p>
        </p:txBody>
      </p:sp>
      <p:sp>
        <p:nvSpPr>
          <p:cNvPr id="3" name="Content Placeholder 2"/>
          <p:cNvSpPr>
            <a:spLocks noGrp="1"/>
          </p:cNvSpPr>
          <p:nvPr>
            <p:ph idx="1"/>
          </p:nvPr>
        </p:nvSpPr>
        <p:spPr>
          <a:xfrm>
            <a:off x="1435608" y="1447800"/>
            <a:ext cx="6641592" cy="4800600"/>
          </a:xfrm>
        </p:spPr>
        <p:txBody>
          <a:bodyPr>
            <a:normAutofit/>
          </a:bodyPr>
          <a:lstStyle/>
          <a:p>
            <a:pPr>
              <a:buNone/>
            </a:pPr>
            <a:r>
              <a:rPr lang="en-US" sz="2800" dirty="0" smtClean="0"/>
              <a:t>Mason City, IA</a:t>
            </a:r>
          </a:p>
          <a:p>
            <a:pPr>
              <a:buNone/>
            </a:pPr>
            <a:r>
              <a:rPr lang="en-US" sz="2800" dirty="0" smtClean="0"/>
              <a:t>3/25/2007  9:30-10:30 PM 9.0-14.4 m/s</a:t>
            </a:r>
          </a:p>
          <a:p>
            <a:pPr>
              <a:buNone/>
            </a:pPr>
            <a:endParaRPr lang="en-US" dirty="0" smtClean="0"/>
          </a:p>
          <a:p>
            <a:pPr>
              <a:buNone/>
            </a:pPr>
            <a:endParaRPr lang="en-US" dirty="0" smtClean="0"/>
          </a:p>
          <a:p>
            <a:pPr>
              <a:buNone/>
            </a:pPr>
            <a:r>
              <a:rPr lang="en-US" sz="1800" dirty="0" smtClean="0">
                <a:solidFill>
                  <a:srgbClr val="FF0000"/>
                </a:solidFill>
              </a:rPr>
              <a:t>Note:  get 100m WRF cross section of winds</a:t>
            </a: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pic>
        <p:nvPicPr>
          <p:cNvPr id="4" name="Picture 2" descr="U:\djahn\Research\AWS Metr Tower Data\IEC_Data_Request\Photos\Homestead\1HomesteadTwrBa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4648200"/>
            <a:ext cx="254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150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ntact the instructor if you have difficulty viewing this image"/>
          <p:cNvPicPr>
            <a:picLocks noChangeAspect="1" noChangeArrowheads="1"/>
          </p:cNvPicPr>
          <p:nvPr/>
        </p:nvPicPr>
        <p:blipFill>
          <a:blip r:embed="rId2" cstate="print"/>
          <a:srcRect/>
          <a:stretch>
            <a:fillRect/>
          </a:stretch>
        </p:blipFill>
        <p:spPr bwMode="auto">
          <a:xfrm>
            <a:off x="5341953" y="4419600"/>
            <a:ext cx="3802047" cy="2276476"/>
          </a:xfrm>
          <a:prstGeom prst="rect">
            <a:avLst/>
          </a:prstGeom>
          <a:noFill/>
        </p:spPr>
      </p:pic>
      <p:sp>
        <p:nvSpPr>
          <p:cNvPr id="2" name="Title 1"/>
          <p:cNvSpPr>
            <a:spLocks noGrp="1"/>
          </p:cNvSpPr>
          <p:nvPr>
            <p:ph type="title"/>
          </p:nvPr>
        </p:nvSpPr>
        <p:spPr>
          <a:xfrm>
            <a:off x="1200912" y="274638"/>
            <a:ext cx="7943088" cy="1143000"/>
          </a:xfrm>
        </p:spPr>
        <p:txBody>
          <a:bodyPr>
            <a:normAutofit fontScale="90000"/>
          </a:bodyPr>
          <a:lstStyle/>
          <a:p>
            <a:r>
              <a:rPr lang="en-US" dirty="0" smtClean="0"/>
              <a:t>Numerical Weather Prediction (NWP)</a:t>
            </a:r>
            <a:endParaRPr lang="en-US" dirty="0"/>
          </a:p>
        </p:txBody>
      </p:sp>
      <p:sp>
        <p:nvSpPr>
          <p:cNvPr id="3" name="Content Placeholder 2"/>
          <p:cNvSpPr>
            <a:spLocks noGrp="1"/>
          </p:cNvSpPr>
          <p:nvPr>
            <p:ph idx="1"/>
          </p:nvPr>
        </p:nvSpPr>
        <p:spPr>
          <a:xfrm>
            <a:off x="1447800" y="914400"/>
            <a:ext cx="7498080" cy="4800600"/>
          </a:xfrm>
        </p:spPr>
        <p:txBody>
          <a:bodyPr>
            <a:normAutofit/>
          </a:bodyPr>
          <a:lstStyle/>
          <a:p>
            <a:pPr>
              <a:buNone/>
            </a:pPr>
            <a:endParaRPr lang="en-US" dirty="0" smtClean="0"/>
          </a:p>
          <a:p>
            <a:pPr>
              <a:buFont typeface="Wingdings" pitchFamily="2" charset="2"/>
              <a:buChar char="§"/>
            </a:pPr>
            <a:r>
              <a:rPr lang="en-US" sz="2800" dirty="0" smtClean="0"/>
              <a:t>Mathematical model based on governing equations representing:  laws of conservation of energy, mass, and momentum </a:t>
            </a:r>
            <a:r>
              <a:rPr lang="en-US" sz="2000" dirty="0" smtClean="0"/>
              <a:t>(</a:t>
            </a:r>
            <a:r>
              <a:rPr lang="en-US" sz="2000" dirty="0" err="1" smtClean="0"/>
              <a:t>i.e</a:t>
            </a:r>
            <a:r>
              <a:rPr lang="en-US" sz="2000" dirty="0" smtClean="0"/>
              <a:t>, the </a:t>
            </a:r>
            <a:r>
              <a:rPr lang="en-US" sz="2000" dirty="0" err="1" smtClean="0"/>
              <a:t>Navier</a:t>
            </a:r>
            <a:r>
              <a:rPr lang="en-US" sz="2000" dirty="0" smtClean="0"/>
              <a:t>-Stokes equations)</a:t>
            </a:r>
            <a:endParaRPr lang="en-US" sz="2800" dirty="0" smtClean="0"/>
          </a:p>
          <a:p>
            <a:pPr>
              <a:buFont typeface="Wingdings" pitchFamily="2" charset="2"/>
              <a:buChar char="§"/>
            </a:pPr>
            <a:r>
              <a:rPr lang="en-US" sz="2800" dirty="0" smtClean="0"/>
              <a:t>Model equations are discretized for execution on </a:t>
            </a:r>
            <a:r>
              <a:rPr lang="en-US" sz="2800" dirty="0"/>
              <a:t>a 3D </a:t>
            </a:r>
            <a:r>
              <a:rPr lang="en-US" sz="2800" dirty="0" smtClean="0"/>
              <a:t>gridded domain</a:t>
            </a:r>
          </a:p>
          <a:p>
            <a:pPr>
              <a:buFont typeface="Wingdings" pitchFamily="2" charset="2"/>
              <a:buChar char="§"/>
            </a:pPr>
            <a:r>
              <a:rPr lang="en-US" sz="2800" dirty="0" smtClean="0"/>
              <a:t>Meteorological variables are</a:t>
            </a:r>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
        <p:nvSpPr>
          <p:cNvPr id="5" name="TextBox 4"/>
          <p:cNvSpPr txBox="1"/>
          <p:nvPr/>
        </p:nvSpPr>
        <p:spPr>
          <a:xfrm>
            <a:off x="1828800" y="4572000"/>
            <a:ext cx="4267200" cy="1384995"/>
          </a:xfrm>
          <a:prstGeom prst="rect">
            <a:avLst/>
          </a:prstGeom>
          <a:noFill/>
        </p:spPr>
        <p:txBody>
          <a:bodyPr wrap="square" rtlCol="0">
            <a:spAutoFit/>
          </a:bodyPr>
          <a:lstStyle/>
          <a:p>
            <a:r>
              <a:rPr lang="en-US" sz="2800" dirty="0"/>
              <a:t>calculated at each </a:t>
            </a:r>
            <a:r>
              <a:rPr lang="en-US" sz="2800" dirty="0" err="1"/>
              <a:t>gridpoint</a:t>
            </a:r>
            <a:r>
              <a:rPr lang="en-US" sz="2800" dirty="0"/>
              <a:t> (winds, temperature, moisture &amp; precipitation)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NWP:  </a:t>
            </a:r>
            <a:r>
              <a:rPr lang="en-US" dirty="0" err="1" smtClean="0"/>
              <a:t>Subgrid</a:t>
            </a:r>
            <a:r>
              <a:rPr lang="en-US" dirty="0" smtClean="0"/>
              <a:t> Parameterizations</a:t>
            </a:r>
            <a:endParaRPr lang="en-US" dirty="0"/>
          </a:p>
        </p:txBody>
      </p:sp>
      <p:sp>
        <p:nvSpPr>
          <p:cNvPr id="3" name="Content Placeholder 2"/>
          <p:cNvSpPr>
            <a:spLocks noGrp="1"/>
          </p:cNvSpPr>
          <p:nvPr>
            <p:ph idx="1"/>
          </p:nvPr>
        </p:nvSpPr>
        <p:spPr>
          <a:xfrm>
            <a:off x="1447800" y="914400"/>
            <a:ext cx="7498080" cy="4800600"/>
          </a:xfrm>
        </p:spPr>
        <p:txBody>
          <a:bodyPr>
            <a:normAutofit fontScale="85000" lnSpcReduction="10000"/>
          </a:bodyPr>
          <a:lstStyle/>
          <a:p>
            <a:pPr marL="82296" indent="0">
              <a:buNone/>
            </a:pPr>
            <a:endParaRPr lang="en-US" dirty="0" smtClean="0"/>
          </a:p>
          <a:p>
            <a:pPr>
              <a:buFont typeface="Wingdings" pitchFamily="2" charset="2"/>
              <a:buChar char="§"/>
            </a:pPr>
            <a:r>
              <a:rPr lang="en-US" dirty="0" smtClean="0"/>
              <a:t>Model explicitly solves for variables P, T, wind, moisture/</a:t>
            </a:r>
            <a:r>
              <a:rPr lang="en-US" dirty="0" err="1" smtClean="0"/>
              <a:t>precip</a:t>
            </a:r>
            <a:r>
              <a:rPr lang="en-US" dirty="0" smtClean="0"/>
              <a:t>.  for atmospheric processes resolved by the grid.   For 10-km grid resolution this includes frontal boundaries and storm complexes. </a:t>
            </a:r>
          </a:p>
          <a:p>
            <a:pPr>
              <a:buFont typeface="Wingdings" pitchFamily="2" charset="2"/>
              <a:buChar char="§"/>
            </a:pPr>
            <a:r>
              <a:rPr lang="en-US" dirty="0" smtClean="0"/>
              <a:t>The processes not resolved by grid (sub-grid), such as turbulence, must be parameterized.</a:t>
            </a:r>
          </a:p>
          <a:p>
            <a:pPr>
              <a:buFont typeface="Wingdings" pitchFamily="2" charset="2"/>
              <a:buChar char="§"/>
            </a:pPr>
            <a:r>
              <a:rPr lang="en-US" dirty="0" smtClean="0"/>
              <a:t>Planetary Boundary Layer (PBL) parameterization schemes represent the surface effects on the overlying atmosphere including the vertical flux of heat, moisture, and momentum.</a:t>
            </a:r>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Accuracy of Wind Ramp NWP Forecasts</a:t>
            </a:r>
            <a:endParaRPr lang="en-US" dirty="0"/>
          </a:p>
        </p:txBody>
      </p:sp>
      <p:sp>
        <p:nvSpPr>
          <p:cNvPr id="3" name="Content Placeholder 2"/>
          <p:cNvSpPr>
            <a:spLocks noGrp="1"/>
          </p:cNvSpPr>
          <p:nvPr>
            <p:ph idx="1"/>
          </p:nvPr>
        </p:nvSpPr>
        <p:spPr>
          <a:xfrm>
            <a:off x="1435608" y="1143000"/>
            <a:ext cx="7498080" cy="4800600"/>
          </a:xfrm>
        </p:spPr>
        <p:txBody>
          <a:bodyPr>
            <a:normAutofit fontScale="92500" lnSpcReduction="20000"/>
          </a:bodyPr>
          <a:lstStyle/>
          <a:p>
            <a:pPr>
              <a:buNone/>
            </a:pPr>
            <a:endParaRPr lang="en-US" dirty="0" smtClean="0"/>
          </a:p>
          <a:p>
            <a:pPr>
              <a:buFont typeface="Wingdings" pitchFamily="2" charset="2"/>
              <a:buChar char="§"/>
            </a:pPr>
            <a:r>
              <a:rPr lang="en-US" dirty="0" smtClean="0"/>
              <a:t>Given that turbine-height is often in the PBL, wind ramp NWP forecasts are sensitive to the chosen PBL scheme</a:t>
            </a:r>
          </a:p>
          <a:p>
            <a:pPr>
              <a:buFont typeface="Wingdings" pitchFamily="2" charset="2"/>
              <a:buChar char="§"/>
            </a:pPr>
            <a:r>
              <a:rPr lang="en-US" dirty="0" smtClean="0"/>
              <a:t>Study by </a:t>
            </a:r>
            <a:r>
              <a:rPr lang="en-US" dirty="0" err="1" smtClean="0"/>
              <a:t>Deppe</a:t>
            </a:r>
            <a:r>
              <a:rPr lang="en-US" dirty="0" smtClean="0"/>
              <a:t>, Gallus, </a:t>
            </a:r>
            <a:r>
              <a:rPr lang="en-US" dirty="0" err="1" smtClean="0"/>
              <a:t>Takle</a:t>
            </a:r>
            <a:r>
              <a:rPr lang="en-US" dirty="0" smtClean="0"/>
              <a:t> (2013)</a:t>
            </a:r>
          </a:p>
          <a:p>
            <a:pPr lvl="1">
              <a:buFont typeface="Wingdings" pitchFamily="2" charset="2"/>
              <a:buChar char="§"/>
            </a:pPr>
            <a:r>
              <a:rPr lang="en-US" dirty="0" smtClean="0"/>
              <a:t>Evaluated </a:t>
            </a:r>
            <a:r>
              <a:rPr lang="en-US" dirty="0" smtClean="0"/>
              <a:t>several</a:t>
            </a:r>
            <a:r>
              <a:rPr lang="en-US" dirty="0" smtClean="0"/>
              <a:t> </a:t>
            </a:r>
            <a:r>
              <a:rPr lang="en-US" dirty="0" smtClean="0"/>
              <a:t>PBL schemes</a:t>
            </a:r>
          </a:p>
          <a:p>
            <a:pPr lvl="2">
              <a:buFont typeface="Wingdings" pitchFamily="2" charset="2"/>
              <a:buChar char="§"/>
            </a:pPr>
            <a:r>
              <a:rPr lang="en-US" dirty="0" smtClean="0"/>
              <a:t>Local mixing scheme (MYJ, MYNN)</a:t>
            </a:r>
          </a:p>
          <a:p>
            <a:pPr lvl="2">
              <a:buFont typeface="Wingdings" pitchFamily="2" charset="2"/>
              <a:buChar char="§"/>
            </a:pPr>
            <a:r>
              <a:rPr lang="en-US" dirty="0" smtClean="0"/>
              <a:t>Non-local mixing scheme (YSU)</a:t>
            </a:r>
          </a:p>
          <a:p>
            <a:pPr lvl="1">
              <a:buFont typeface="Wingdings" pitchFamily="2" charset="2"/>
              <a:buChar char="§"/>
            </a:pPr>
            <a:r>
              <a:rPr lang="en-US" dirty="0" smtClean="0"/>
              <a:t>General results</a:t>
            </a:r>
          </a:p>
          <a:p>
            <a:pPr lvl="2">
              <a:buFont typeface="Wingdings" pitchFamily="2" charset="2"/>
              <a:buChar char="§"/>
            </a:pPr>
            <a:r>
              <a:rPr lang="en-US" dirty="0" smtClean="0"/>
              <a:t>Non-local mixing scheme performed best for 80m height wind forecasts</a:t>
            </a:r>
          </a:p>
          <a:p>
            <a:pPr lvl="2">
              <a:buFont typeface="Wingdings" pitchFamily="2" charset="2"/>
              <a:buChar char="§"/>
            </a:pPr>
            <a:r>
              <a:rPr lang="en-US" dirty="0"/>
              <a:t>L</a:t>
            </a:r>
            <a:r>
              <a:rPr lang="en-US" dirty="0" smtClean="0"/>
              <a:t>ocal mixing scheme performed best for wind ramp forecasting</a:t>
            </a:r>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spTree>
    <p:extLst>
      <p:ext uri="{BB962C8B-B14F-4D97-AF65-F5344CB8AC3E}">
        <p14:creationId xmlns:p14="http://schemas.microsoft.com/office/powerpoint/2010/main" val="437042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Causes of wind ramps</a:t>
            </a:r>
            <a:endParaRPr lang="en-US" dirty="0"/>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436688"/>
            <a:ext cx="85629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77088" y="5715000"/>
            <a:ext cx="1676400" cy="830997"/>
          </a:xfrm>
          <a:prstGeom prst="rect">
            <a:avLst/>
          </a:prstGeom>
          <a:noFill/>
        </p:spPr>
        <p:txBody>
          <a:bodyPr wrap="square" rtlCol="0">
            <a:spAutoFit/>
          </a:bodyPr>
          <a:lstStyle/>
          <a:p>
            <a:r>
              <a:rPr lang="en-US" sz="1600" dirty="0" smtClean="0"/>
              <a:t>Figure taken from </a:t>
            </a:r>
            <a:r>
              <a:rPr lang="en-US" sz="1600" dirty="0" err="1" smtClean="0"/>
              <a:t>Deppe</a:t>
            </a:r>
            <a:r>
              <a:rPr lang="en-US" sz="1600" dirty="0" smtClean="0"/>
              <a:t> , Gallus &amp; </a:t>
            </a:r>
            <a:r>
              <a:rPr lang="en-US" sz="1600" dirty="0" err="1" smtClean="0"/>
              <a:t>Takle</a:t>
            </a:r>
            <a:r>
              <a:rPr lang="en-US" sz="1600" dirty="0" smtClean="0"/>
              <a:t> (2013)</a:t>
            </a:r>
            <a:endParaRPr lang="en-US" sz="1600" dirty="0"/>
          </a:p>
        </p:txBody>
      </p:sp>
      <p:sp>
        <p:nvSpPr>
          <p:cNvPr id="5" name="TextBox 4"/>
          <p:cNvSpPr txBox="1"/>
          <p:nvPr/>
        </p:nvSpPr>
        <p:spPr>
          <a:xfrm>
            <a:off x="1219200" y="6019800"/>
            <a:ext cx="5029200" cy="381000"/>
          </a:xfrm>
          <a:prstGeom prst="rect">
            <a:avLst/>
          </a:prstGeom>
          <a:noFill/>
        </p:spPr>
        <p:txBody>
          <a:bodyPr wrap="square" rtlCol="0">
            <a:spAutoFit/>
          </a:bodyPr>
          <a:lstStyle/>
          <a:p>
            <a:r>
              <a:rPr lang="en-US" dirty="0" smtClean="0"/>
              <a:t>Based on 58 wind ramp cases between 06/08-06/09</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Focus on SBL</a:t>
            </a:r>
            <a:endParaRPr lang="en-US" dirty="0"/>
          </a:p>
        </p:txBody>
      </p:sp>
      <p:sp>
        <p:nvSpPr>
          <p:cNvPr id="3" name="Content Placeholder 2"/>
          <p:cNvSpPr>
            <a:spLocks noGrp="1"/>
          </p:cNvSpPr>
          <p:nvPr>
            <p:ph idx="1"/>
          </p:nvPr>
        </p:nvSpPr>
        <p:spPr>
          <a:xfrm>
            <a:off x="1435608" y="1447800"/>
            <a:ext cx="7498080" cy="3962400"/>
          </a:xfrm>
        </p:spPr>
        <p:txBody>
          <a:bodyPr>
            <a:normAutofit/>
          </a:bodyPr>
          <a:lstStyle/>
          <a:p>
            <a:pPr>
              <a:buFont typeface="Wingdings" pitchFamily="2" charset="2"/>
              <a:buChar char="§"/>
            </a:pPr>
            <a:endParaRPr lang="en-US" dirty="0" smtClean="0"/>
          </a:p>
          <a:p>
            <a:pPr>
              <a:buNone/>
            </a:pPr>
            <a:endParaRPr lang="en-US" sz="1800" dirty="0" smtClean="0">
              <a:solidFill>
                <a:srgbClr val="FF0000"/>
              </a:solidFill>
            </a:endParaRPr>
          </a:p>
          <a:p>
            <a:pPr>
              <a:buFont typeface="Wingdings" pitchFamily="2" charset="2"/>
              <a:buChar char="§"/>
            </a:pPr>
            <a:endParaRPr lang="en-US" sz="1800" dirty="0" smtClean="0">
              <a:solidFill>
                <a:srgbClr val="FF0000"/>
              </a:solidFill>
            </a:endParaRPr>
          </a:p>
          <a:p>
            <a:pPr>
              <a:buNone/>
            </a:pPr>
            <a:endParaRPr lang="en-US" dirty="0" smtClean="0">
              <a:solidFill>
                <a:srgbClr val="FF0000"/>
              </a:solidFill>
            </a:endParaRPr>
          </a:p>
          <a:p>
            <a:pPr>
              <a:buNone/>
            </a:pPr>
            <a:endParaRPr lang="en-US" dirty="0" smtClean="0"/>
          </a:p>
          <a:p>
            <a:pPr>
              <a:buFont typeface="Wingdings" pitchFamily="2" charset="2"/>
              <a:buChar char="§"/>
            </a:pPr>
            <a:endParaRPr lang="en-US" dirty="0"/>
          </a:p>
        </p:txBody>
      </p:sp>
      <p:pic>
        <p:nvPicPr>
          <p:cNvPr id="21505" name="Picture 1"/>
          <p:cNvPicPr>
            <a:picLocks noChangeAspect="1" noChangeArrowheads="1"/>
          </p:cNvPicPr>
          <p:nvPr/>
        </p:nvPicPr>
        <p:blipFill>
          <a:blip r:embed="rId2" cstate="print"/>
          <a:srcRect/>
          <a:stretch>
            <a:fillRect/>
          </a:stretch>
        </p:blipFill>
        <p:spPr bwMode="auto">
          <a:xfrm>
            <a:off x="1447800" y="1295400"/>
            <a:ext cx="6769987" cy="4354851"/>
          </a:xfrm>
          <a:prstGeom prst="rect">
            <a:avLst/>
          </a:prstGeom>
          <a:noFill/>
          <a:ln w="9525">
            <a:noFill/>
            <a:miter lim="800000"/>
            <a:headEnd/>
            <a:tailEnd/>
          </a:ln>
        </p:spPr>
      </p:pic>
      <p:sp>
        <p:nvSpPr>
          <p:cNvPr id="5" name="TextBox 4"/>
          <p:cNvSpPr txBox="1"/>
          <p:nvPr/>
        </p:nvSpPr>
        <p:spPr>
          <a:xfrm>
            <a:off x="1371600" y="5943600"/>
            <a:ext cx="5867400" cy="369332"/>
          </a:xfrm>
          <a:prstGeom prst="rect">
            <a:avLst/>
          </a:prstGeom>
          <a:noFill/>
        </p:spPr>
        <p:txBody>
          <a:bodyPr wrap="square" rtlCol="0">
            <a:spAutoFit/>
          </a:bodyPr>
          <a:lstStyle/>
          <a:p>
            <a:r>
              <a:rPr lang="en-US" dirty="0" smtClean="0"/>
              <a:t>Diagram from Stull (1988)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4914</TotalTime>
  <Words>2926</Words>
  <Application>Microsoft Office PowerPoint</Application>
  <PresentationFormat>On-screen Show (4:3)</PresentationFormat>
  <Paragraphs>588</Paragraphs>
  <Slides>45</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Solstice</vt:lpstr>
      <vt:lpstr>Document</vt:lpstr>
      <vt:lpstr>Modification of a Mesoscale Model Planetary Boundary Layer Parameterization Scheme for the Numerical Forecast of Wind Ramp Events within a Stable Boundary Layer</vt:lpstr>
      <vt:lpstr>Background</vt:lpstr>
      <vt:lpstr>Definition of Wind Ramp</vt:lpstr>
      <vt:lpstr>Definition of Wind Ramp</vt:lpstr>
      <vt:lpstr>Numerical Weather Prediction (NWP)</vt:lpstr>
      <vt:lpstr>NWP:  Subgrid Parameterizations</vt:lpstr>
      <vt:lpstr>Accuracy of Wind Ramp NWP Forecasts</vt:lpstr>
      <vt:lpstr>Causes of wind ramps</vt:lpstr>
      <vt:lpstr>Focus on SBL</vt:lpstr>
      <vt:lpstr>Causes of wind ramps</vt:lpstr>
      <vt:lpstr>Impetus:  Questions left unanswered</vt:lpstr>
      <vt:lpstr>Objective</vt:lpstr>
      <vt:lpstr>Goals</vt:lpstr>
      <vt:lpstr>Methodology</vt:lpstr>
      <vt:lpstr>Methodology</vt:lpstr>
      <vt:lpstr>Definitions</vt:lpstr>
      <vt:lpstr>MYJ Scheme:  Example Governing Eq. for Mean Flow (Navier-Stokes)</vt:lpstr>
      <vt:lpstr>MYJ Scheme:  Example Governing Eq. for Mean Flow (Navier-Stokes)</vt:lpstr>
      <vt:lpstr>MYJ Scheme:  Governing Eqs.</vt:lpstr>
      <vt:lpstr>MYJ Scheme:  Template of Terms for Governing Eqs.</vt:lpstr>
      <vt:lpstr>MYJ Scheme:  SimplifiedTerms for Governing Eqs.</vt:lpstr>
      <vt:lpstr>MYJ PBL Scheme</vt:lpstr>
      <vt:lpstr>Methodology:  Sensitivity Tests Based on Mesoscale Modeling</vt:lpstr>
      <vt:lpstr>Numerical Forecast of a Ramp Event</vt:lpstr>
      <vt:lpstr>Sensitivity Tests</vt:lpstr>
      <vt:lpstr>Mesoscale Numerical Forecasts of a Ramp Event</vt:lpstr>
      <vt:lpstr>Ramp Event 03/25-26/2007</vt:lpstr>
      <vt:lpstr>Ramp Event 03/25-26/2007</vt:lpstr>
      <vt:lpstr>Ramp Event 03/25-26/2007</vt:lpstr>
      <vt:lpstr>Ramp Event 03/25-26/2007</vt:lpstr>
      <vt:lpstr>Ramp Event 03/25-26/2007</vt:lpstr>
      <vt:lpstr>Ramp Event 06/13-14/2008</vt:lpstr>
      <vt:lpstr>LES Simulation of Ramp Events</vt:lpstr>
      <vt:lpstr>Summary and Future Work</vt:lpstr>
      <vt:lpstr>References</vt:lpstr>
      <vt:lpstr>References</vt:lpstr>
      <vt:lpstr>Background</vt:lpstr>
      <vt:lpstr>Background:  Example Impact of Wind Ramp:  ERCOT Feb. 256, 2008</vt:lpstr>
      <vt:lpstr>Background:  Frequency of ramp events</vt:lpstr>
      <vt:lpstr>Creating a Numerical Forecast</vt:lpstr>
      <vt:lpstr>Causes of wind ramps</vt:lpstr>
      <vt:lpstr>Accuracy of Wind Ramp NWP Forecasts</vt:lpstr>
      <vt:lpstr>Accuracy of Wind Ramp NWP Forecasts</vt:lpstr>
      <vt:lpstr>MYJ PBL Scheme:  Assumptions</vt:lpstr>
      <vt:lpstr>Ramp Event 03/25-26/2007</vt:lpstr>
    </vt:vector>
  </TitlesOfParts>
  <Company>ISU Department of Agronomy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Model to Alleviate  Wind Shear-Induced Asymmetric Rotor Load  Using Individual Blade Pitch</dc:title>
  <dc:creator>djahn</dc:creator>
  <cp:lastModifiedBy>Jahn, David [GE AT]</cp:lastModifiedBy>
  <cp:revision>245</cp:revision>
  <dcterms:created xsi:type="dcterms:W3CDTF">2013-04-15T13:47:17Z</dcterms:created>
  <dcterms:modified xsi:type="dcterms:W3CDTF">2013-10-04T16:54:13Z</dcterms:modified>
</cp:coreProperties>
</file>