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7" r:id="rId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83BF03-3EDD-4DE3-957D-201FF0EDB9FB}">
          <p14:sldIdLst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FF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49" autoAdjust="0"/>
  </p:normalViewPr>
  <p:slideViewPr>
    <p:cSldViewPr snapToGrid="0">
      <p:cViewPr varScale="1">
        <p:scale>
          <a:sx n="67" d="100"/>
          <a:sy n="67" d="100"/>
        </p:scale>
        <p:origin x="1267" y="3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5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588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test 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5/11/2019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398A706-285B-494B-B3C5-1EFB5A426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9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A706-285B-494B-B3C5-1EFB5A426B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48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93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06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6550453"/>
            <a:ext cx="12191999" cy="309349"/>
            <a:chOff x="0" y="6528343"/>
            <a:chExt cx="12191999" cy="341091"/>
          </a:xfrm>
        </p:grpSpPr>
        <p:sp>
          <p:nvSpPr>
            <p:cNvPr id="7" name="Rectangle 6"/>
            <p:cNvSpPr/>
            <p:nvPr/>
          </p:nvSpPr>
          <p:spPr>
            <a:xfrm>
              <a:off x="8204034" y="6528352"/>
              <a:ext cx="3987965" cy="341080"/>
            </a:xfrm>
            <a:prstGeom prst="rect">
              <a:avLst/>
            </a:prstGeom>
            <a:solidFill>
              <a:srgbClr val="E574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December 2, 2013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28343"/>
              <a:ext cx="4073236" cy="3391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Generation Expansion Planning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73236" y="6528352"/>
              <a:ext cx="4130799" cy="3410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IE 534 Linear Programing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3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91271"/>
            <a:ext cx="1047750" cy="798976"/>
          </a:xfrm>
          <a:prstGeom prst="rect">
            <a:avLst/>
          </a:prstGeom>
          <a:solidFill>
            <a:srgbClr val="FDFDF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73515"/>
            <a:ext cx="10515600" cy="1678408"/>
          </a:xfrm>
          <a:noFill/>
        </p:spPr>
        <p:txBody>
          <a:bodyPr wrap="square" rtlCol="0">
            <a:spAutoFit/>
          </a:bodyPr>
          <a:lstStyle>
            <a:lvl1pPr>
              <a:buClrTx/>
              <a:defRPr lang="en-US" sz="2400" dirty="0" smtClean="0"/>
            </a:lvl1pPr>
            <a:lvl2pPr>
              <a:buClrTx/>
              <a:defRPr lang="en-US" sz="1800" dirty="0" smtClean="0"/>
            </a:lvl2pPr>
            <a:lvl3pPr>
              <a:buClrTx/>
              <a:defRPr lang="en-US" sz="1800" dirty="0" smtClean="0"/>
            </a:lvl3pPr>
            <a:lvl4pPr>
              <a:buClrTx/>
              <a:defRPr lang="en-US" dirty="0" smtClean="0"/>
            </a:lvl4pPr>
            <a:lvl5pPr>
              <a:buClrTx/>
              <a:defRPr lang="en-US" dirty="0"/>
            </a:lvl5pPr>
          </a:lstStyle>
          <a:p>
            <a:pPr marL="342900" lvl="0" indent="-342900"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r>
              <a:rPr lang="en-US" dirty="0"/>
              <a:t>Third level</a:t>
            </a:r>
          </a:p>
          <a:p>
            <a:pPr marL="1371600" lvl="3"/>
            <a:r>
              <a:rPr lang="en-US" dirty="0"/>
              <a:t>Fourth level</a:t>
            </a:r>
          </a:p>
          <a:p>
            <a:pPr marL="1828800"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9958" y="283033"/>
            <a:ext cx="12032042" cy="807213"/>
          </a:xfrm>
          <a:solidFill>
            <a:srgbClr val="FDFDFD"/>
          </a:solidFill>
        </p:spPr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2157"/>
            <a:ext cx="12192001" cy="2734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17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78408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900" lvl="0" indent="-342900">
              <a:buClrTx/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marL="457200" lvl="1">
              <a:buClrTx/>
            </a:pPr>
            <a:r>
              <a:rPr lang="en-US"/>
              <a:t>Second level</a:t>
            </a:r>
          </a:p>
          <a:p>
            <a:pPr marL="914400" lvl="2">
              <a:buClrTx/>
            </a:pPr>
            <a:r>
              <a:rPr lang="en-US"/>
              <a:t>Third level</a:t>
            </a:r>
          </a:p>
          <a:p>
            <a:pPr marL="1371600" lvl="3">
              <a:buClrTx/>
            </a:pPr>
            <a:r>
              <a:rPr lang="en-US"/>
              <a:t>Fourth level</a:t>
            </a:r>
          </a:p>
          <a:p>
            <a:pPr marL="1828800" lvl="4">
              <a:buClrTx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678408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900" lvl="0" indent="-342900">
              <a:buClrTx/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marL="457200" lvl="1">
              <a:buClrTx/>
            </a:pPr>
            <a:r>
              <a:rPr lang="en-US"/>
              <a:t>Second level</a:t>
            </a:r>
          </a:p>
          <a:p>
            <a:pPr marL="914400" lvl="2">
              <a:buClrTx/>
            </a:pPr>
            <a:r>
              <a:rPr lang="en-US"/>
              <a:t>Third level</a:t>
            </a:r>
          </a:p>
          <a:p>
            <a:pPr marL="1371600" lvl="3">
              <a:buClrTx/>
            </a:pPr>
            <a:r>
              <a:rPr lang="en-US"/>
              <a:t>Fourth level</a:t>
            </a:r>
          </a:p>
          <a:p>
            <a:pPr marL="1828800" lvl="4">
              <a:buClrTx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6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678408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900" lvl="0" indent="-342900">
              <a:buClrTx/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marL="457200" lvl="1">
              <a:buClrTx/>
            </a:pPr>
            <a:r>
              <a:rPr lang="en-US"/>
              <a:t>Second level</a:t>
            </a:r>
          </a:p>
          <a:p>
            <a:pPr marL="914400" lvl="2">
              <a:buClrTx/>
            </a:pPr>
            <a:r>
              <a:rPr lang="en-US"/>
              <a:t>Third level</a:t>
            </a:r>
          </a:p>
          <a:p>
            <a:pPr marL="1371600" lvl="3">
              <a:buClrTx/>
            </a:pPr>
            <a:r>
              <a:rPr lang="en-US"/>
              <a:t>Fourth level</a:t>
            </a:r>
          </a:p>
          <a:p>
            <a:pPr marL="1828800" lvl="4">
              <a:buClrTx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678408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900" lvl="0" indent="-342900">
              <a:buClrTx/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marL="457200" lvl="1">
              <a:buClrTx/>
            </a:pPr>
            <a:r>
              <a:rPr lang="en-US"/>
              <a:t>Second level</a:t>
            </a:r>
          </a:p>
          <a:p>
            <a:pPr marL="914400" lvl="2">
              <a:buClrTx/>
            </a:pPr>
            <a:r>
              <a:rPr lang="en-US"/>
              <a:t>Third level</a:t>
            </a:r>
          </a:p>
          <a:p>
            <a:pPr marL="1371600" lvl="3">
              <a:buClrTx/>
            </a:pPr>
            <a:r>
              <a:rPr lang="en-US"/>
              <a:t>Fourth level</a:t>
            </a:r>
          </a:p>
          <a:p>
            <a:pPr marL="1828800" lvl="4">
              <a:buClrTx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40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047750" cy="923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11849099" cy="923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93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64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1678408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900" lvl="0" indent="-342900">
              <a:buClrTx/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marL="457200" lvl="1">
              <a:buClrTx/>
            </a:pPr>
            <a:r>
              <a:rPr lang="en-US"/>
              <a:t>Second level</a:t>
            </a:r>
          </a:p>
          <a:p>
            <a:pPr marL="914400" lvl="2">
              <a:buClrTx/>
            </a:pPr>
            <a:r>
              <a:rPr lang="en-US"/>
              <a:t>Third level</a:t>
            </a:r>
          </a:p>
          <a:p>
            <a:pPr marL="1371600" lvl="3">
              <a:buClrTx/>
            </a:pPr>
            <a:r>
              <a:rPr lang="en-US"/>
              <a:t>Fourth level</a:t>
            </a:r>
          </a:p>
          <a:p>
            <a:pPr marL="1828800" lvl="4">
              <a:buClrTx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5381" y="1799747"/>
            <a:ext cx="7338419" cy="1678408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900" lvl="0" indent="-342900">
              <a:buClrTx/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marL="457200" lvl="1">
              <a:buClrTx/>
            </a:pPr>
            <a:r>
              <a:rPr lang="en-US"/>
              <a:t>Second level</a:t>
            </a:r>
          </a:p>
          <a:p>
            <a:pPr marL="914400" lvl="2">
              <a:buClrTx/>
            </a:pPr>
            <a:r>
              <a:rPr lang="en-US"/>
              <a:t>Third level</a:t>
            </a:r>
          </a:p>
          <a:p>
            <a:pPr marL="1371600" lvl="3">
              <a:buClrTx/>
            </a:pPr>
            <a:r>
              <a:rPr lang="en-US"/>
              <a:t>Fourth level</a:t>
            </a:r>
          </a:p>
          <a:p>
            <a:pPr marL="1828800" lvl="4">
              <a:buClrTx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11849099" cy="923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747"/>
            <a:ext cx="10515600" cy="16784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buClrTx/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  <a:p>
            <a:pPr marL="457200" lvl="1">
              <a:buClrTx/>
            </a:pPr>
            <a:r>
              <a:rPr lang="en-US" dirty="0"/>
              <a:t>Second level</a:t>
            </a:r>
          </a:p>
          <a:p>
            <a:pPr marL="914400" lvl="2">
              <a:buClrTx/>
            </a:pPr>
            <a:r>
              <a:rPr lang="en-US" dirty="0"/>
              <a:t>Third level</a:t>
            </a:r>
          </a:p>
          <a:p>
            <a:pPr marL="1371600" lvl="3">
              <a:buClrTx/>
            </a:pPr>
            <a:r>
              <a:rPr lang="en-US" dirty="0"/>
              <a:t>Fourth level</a:t>
            </a:r>
          </a:p>
          <a:p>
            <a:pPr marL="1828800" lvl="4">
              <a:buClrTx/>
            </a:pPr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3709" y="6562291"/>
            <a:ext cx="849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990F14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20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22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Calibri" panose="020F050202020403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15" y="4025322"/>
            <a:ext cx="4873119" cy="27411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958" y="384146"/>
            <a:ext cx="12032042" cy="80721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</a:t>
            </a:r>
            <a:r>
              <a:rPr lang="en-US" dirty="0" err="1"/>
              <a:t>abc</a:t>
            </a:r>
            <a:r>
              <a:rPr lang="en-US" dirty="0"/>
              <a:t> to d-q (Park) and </a:t>
            </a:r>
            <a:br>
              <a:rPr lang="en-US" dirty="0"/>
            </a:br>
            <a:r>
              <a:rPr lang="el-GR" dirty="0"/>
              <a:t>α</a:t>
            </a:r>
            <a:r>
              <a:rPr lang="en-US" dirty="0"/>
              <a:t>-</a:t>
            </a:r>
            <a:r>
              <a:rPr lang="el-GR" dirty="0"/>
              <a:t>β</a:t>
            </a:r>
            <a:r>
              <a:rPr lang="en-US" dirty="0"/>
              <a:t> (Clarke) transformation.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F2F01-1014-4570-BFA2-6E3A4F11334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990F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990F1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6" y="2007074"/>
            <a:ext cx="5055735" cy="28438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00" y="933339"/>
            <a:ext cx="4845155" cy="2725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0401" y="6531064"/>
            <a:ext cx="3606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[24] https://www.youtube.com/watch?v=vdeVVTltr1M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9958" y="3612268"/>
            <a:ext cx="5194831" cy="245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92299</TotalTime>
  <Words>36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1_Office Theme</vt:lpstr>
      <vt:lpstr>Comparison of abc to d-q (Park) and  α-β (Clarke) transformation.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Qian [E CPE]</dc:creator>
  <cp:lastModifiedBy>McCalley, James D [E CPE]</cp:lastModifiedBy>
  <cp:revision>2022</cp:revision>
  <cp:lastPrinted>2019-05-13T03:22:42Z</cp:lastPrinted>
  <dcterms:created xsi:type="dcterms:W3CDTF">2019-03-29T22:01:16Z</dcterms:created>
  <dcterms:modified xsi:type="dcterms:W3CDTF">2023-02-28T15:30:39Z</dcterms:modified>
</cp:coreProperties>
</file>