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8"/>
  </p:notesMasterIdLst>
  <p:handoutMasterIdLst>
    <p:handoutMasterId r:id="rId19"/>
  </p:handoutMasterIdLst>
  <p:sldIdLst>
    <p:sldId id="334" r:id="rId3"/>
    <p:sldId id="447" r:id="rId4"/>
    <p:sldId id="483" r:id="rId5"/>
    <p:sldId id="484" r:id="rId6"/>
    <p:sldId id="485" r:id="rId7"/>
    <p:sldId id="486" r:id="rId8"/>
    <p:sldId id="487" r:id="rId9"/>
    <p:sldId id="488" r:id="rId10"/>
    <p:sldId id="489" r:id="rId11"/>
    <p:sldId id="490" r:id="rId12"/>
    <p:sldId id="491" r:id="rId13"/>
    <p:sldId id="492" r:id="rId14"/>
    <p:sldId id="493" r:id="rId15"/>
    <p:sldId id="482" r:id="rId16"/>
    <p:sldId id="494" r:id="rId1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4600" autoAdjust="0"/>
    <p:restoredTop sz="86683" autoAdjust="0"/>
  </p:normalViewPr>
  <p:slideViewPr>
    <p:cSldViewPr snapToGrid="0">
      <p:cViewPr>
        <p:scale>
          <a:sx n="50" d="100"/>
          <a:sy n="50" d="100"/>
        </p:scale>
        <p:origin x="-240" y="-5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4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-2490" y="-8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3F2CB58C-3C1B-47B1-9D71-BDF67466CA0D}" type="datetimeFigureOut">
              <a:rPr lang="en-US"/>
              <a:pPr>
                <a:defRPr/>
              </a:pPr>
              <a:t>10/1/2012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3E68B021-1A91-482E-AFDC-4622138C54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0109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4699AC88-354B-4208-97FC-CE63A143661D}" type="datetimeFigureOut">
              <a:rPr lang="en-US"/>
              <a:pPr>
                <a:defRPr/>
              </a:pPr>
              <a:t>10/1/2012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47" tIns="48324" rIns="96647" bIns="4832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913283CD-6041-4B80-A49A-850A22CFF3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8451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D8D2568-7359-4C05-80EC-504DF94DF7C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C2483E-224F-4AD7-8274-14A315DDA9B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F824B6A-556F-4545-94FC-DAE60AE4D41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247284B-B45C-4408-B046-4F54361CCBF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DAA516-EC24-4A16-817D-5EF0ACB03BC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3A2F7B4-6D83-4942-AE03-B1EBA771380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31090F-FC95-4E21-910E-802B1169D33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EB27D2-BE90-4587-B8F7-821C3FEC7F9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ABE7C6-A131-4543-90D8-0BABC0C2B47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8678D61-1CD2-4B37-9B17-A6F2187BE76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3C2B2E-CED9-4F41-8115-2A3005715C1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7072D35-45E6-4438-BF9E-C4D27C497BE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9A03D14-C0DA-4CCD-B491-604795ABE6E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3CBC5A-F3D8-41DF-9021-E539B4890F0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5E62C08-ADD0-4C9E-AEF3-1D201255FC0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84183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3995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BD7F4-D174-42CC-85E3-EA30C4266F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B5978-96A9-4852-A900-8D6920322F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05890-3481-4801-AFCB-2022C38BC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DBA53-438A-4B30-857B-9DD22E9B53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3ED6B-E60D-4BB5-A951-A850F8D6F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E6CB7-45F9-4095-A37E-222D3BC47C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A2501-9169-42E1-9D9D-155740A95D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305E65-ACD3-4B53-95C5-161C0D2E93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6AB61-4C19-4E58-8E73-3E7AE290B2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0333E-19AD-4544-81F8-9B05A3347F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F37DE-A5C1-47FB-BA97-EABA9C12B7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 flipV="1">
            <a:off x="130175" y="1144588"/>
            <a:ext cx="8931275" cy="2381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86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6242"/>
            <a:ext cx="8229600" cy="490047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9CA71-D70D-431A-B399-D80654B9BA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E293F-C39C-4CEF-91E1-2DFB94780C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565A2-C3B2-4DD4-B4C3-EA3549200D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AC235-366B-4AC4-9245-979E3E4898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C794D-27AA-4613-B9C1-D695B709E6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4CCB97-DD38-4F09-9F67-37251FA2E5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 flipV="1">
            <a:off x="130175" y="1144588"/>
            <a:ext cx="8931275" cy="2381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86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87262"/>
            <a:ext cx="4038600" cy="48389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87262"/>
            <a:ext cx="4038600" cy="48389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ABE48-90BA-4F9C-86A8-22658A5DD7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V="1">
            <a:off x="130175" y="1403350"/>
            <a:ext cx="8931275" cy="2222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4714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F8C20-9FC9-4A28-A490-5011C82F95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 flipV="1">
            <a:off x="130175" y="1144588"/>
            <a:ext cx="8931275" cy="2381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956" y="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84165-2176-4A18-B0A1-7B0625F13E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 flipV="1">
            <a:off x="130175" y="1068388"/>
            <a:ext cx="8931275" cy="2381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1CDD6-03DF-456F-9E42-9AFF09956A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0350E-3654-446B-A8A9-F8403B0061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E04D7-BB5B-4941-A617-919B646C56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7493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292350"/>
            <a:ext cx="8229600" cy="333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2588" y="6297613"/>
            <a:ext cx="7889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D7FE5E-8719-4DC9-912B-9F595B8408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6" r:id="rId1"/>
    <p:sldLayoutId id="2147484138" r:id="rId2"/>
    <p:sldLayoutId id="2147484139" r:id="rId3"/>
    <p:sldLayoutId id="2147484140" r:id="rId4"/>
    <p:sldLayoutId id="2147484141" r:id="rId5"/>
    <p:sldLayoutId id="2147484142" r:id="rId6"/>
    <p:sldLayoutId id="2147484143" r:id="rId7"/>
    <p:sldLayoutId id="2147484144" r:id="rId8"/>
    <p:sldLayoutId id="2147484145" r:id="rId9"/>
    <p:sldLayoutId id="2147484146" r:id="rId10"/>
    <p:sldLayoutId id="2147484147" r:id="rId11"/>
    <p:sldLayoutId id="2147484148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970732B-C1C0-4376-96D1-D8F20F497C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7" r:id="rId1"/>
    <p:sldLayoutId id="2147484128" r:id="rId2"/>
    <p:sldLayoutId id="2147484129" r:id="rId3"/>
    <p:sldLayoutId id="2147484130" r:id="rId4"/>
    <p:sldLayoutId id="2147484131" r:id="rId5"/>
    <p:sldLayoutId id="2147484132" r:id="rId6"/>
    <p:sldLayoutId id="2147484133" r:id="rId7"/>
    <p:sldLayoutId id="2147484134" r:id="rId8"/>
    <p:sldLayoutId id="2147484135" r:id="rId9"/>
    <p:sldLayoutId id="2147484136" r:id="rId10"/>
    <p:sldLayoutId id="214748413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indeis.anl.gov/guide/photos/photo6.html" TargetMode="External"/><Relationship Id="rId5" Type="http://schemas.openxmlformats.org/officeDocument/2006/relationships/image" Target="../media/image2.jpeg"/><Relationship Id="rId4" Type="http://schemas.openxmlformats.org/officeDocument/2006/relationships/hyperlink" Target="http://americanhistory.si.edu/csr/powering/images/gallry49.htm" TargetMode="Externa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9.wmf"/><Relationship Id="rId4" Type="http://schemas.openxmlformats.org/officeDocument/2006/relationships/image" Target="../media/image20.png"/><Relationship Id="rId9" Type="http://schemas.openxmlformats.org/officeDocument/2006/relationships/oleObject" Target="../embeddings/oleObject14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5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4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6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hyperlink" Target="http://www.nerc.com/files/BAL-001-0_1a.pdf" TargetMode="External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5.wmf"/><Relationship Id="rId12" Type="http://schemas.openxmlformats.org/officeDocument/2006/relationships/image" Target="../media/image13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12.wmf"/><Relationship Id="rId5" Type="http://schemas.openxmlformats.org/officeDocument/2006/relationships/image" Target="../media/image14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16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5.wmf"/><Relationship Id="rId12" Type="http://schemas.openxmlformats.org/officeDocument/2006/relationships/image" Target="../media/image13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2.wmf"/><Relationship Id="rId5" Type="http://schemas.openxmlformats.org/officeDocument/2006/relationships/image" Target="../media/image14.wmf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1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8" descr="http://z.about.com/d/geography/1/0/9/H/usa3.jpg"/>
          <p:cNvPicPr>
            <a:picLocks noChangeAspect="1" noChangeArrowheads="1"/>
          </p:cNvPicPr>
          <p:nvPr/>
        </p:nvPicPr>
        <p:blipFill>
          <a:blip r:embed="rId3" cstate="print">
            <a:lum bright="40000"/>
          </a:blip>
          <a:srcRect/>
          <a:stretch>
            <a:fillRect/>
          </a:stretch>
        </p:blipFill>
        <p:spPr bwMode="auto">
          <a:xfrm>
            <a:off x="0" y="15875"/>
            <a:ext cx="9104313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Subtitle 2"/>
          <p:cNvSpPr>
            <a:spLocks noGrp="1"/>
          </p:cNvSpPr>
          <p:nvPr>
            <p:ph type="subTitle" idx="1"/>
          </p:nvPr>
        </p:nvSpPr>
        <p:spPr>
          <a:xfrm>
            <a:off x="0" y="171450"/>
            <a:ext cx="9144000" cy="2171700"/>
          </a:xfrm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chemeClr val="tx1"/>
                </a:solidFill>
              </a:rPr>
              <a:t>Impact of Variability on               Control Performance Metrics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0" y="2552700"/>
            <a:ext cx="9144000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  <a:defRPr/>
            </a:pPr>
            <a:r>
              <a:rPr lang="en-US" sz="3000" b="1" dirty="0">
                <a:latin typeface="+mn-lt"/>
              </a:rPr>
              <a:t>James D. McCalley</a:t>
            </a:r>
          </a:p>
          <a:p>
            <a:pPr algn="ctr">
              <a:spcBef>
                <a:spcPct val="20000"/>
              </a:spcBef>
              <a:buFont typeface="Arial" charset="0"/>
              <a:buNone/>
              <a:defRPr/>
            </a:pPr>
            <a:r>
              <a:rPr lang="en-US" sz="3000" b="1" dirty="0" err="1">
                <a:latin typeface="+mn-lt"/>
              </a:rPr>
              <a:t>Harpole</a:t>
            </a:r>
            <a:r>
              <a:rPr lang="en-US" sz="3000" b="1" dirty="0">
                <a:latin typeface="+mn-lt"/>
              </a:rPr>
              <a:t> Professor of Electrical &amp; Computer Engineering</a:t>
            </a:r>
          </a:p>
          <a:p>
            <a:pPr algn="ctr">
              <a:spcBef>
                <a:spcPct val="20000"/>
              </a:spcBef>
              <a:buFont typeface="Arial" charset="0"/>
              <a:buNone/>
              <a:defRPr/>
            </a:pPr>
            <a:r>
              <a:rPr lang="en-US" sz="3000" b="1" dirty="0">
                <a:latin typeface="+mn-lt"/>
              </a:rPr>
              <a:t>Iowa State University</a:t>
            </a:r>
          </a:p>
        </p:txBody>
      </p:sp>
      <p:pic>
        <p:nvPicPr>
          <p:cNvPr id="18437" name="Picture 6" descr="Link to photo of wind farm.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5250" y="4648200"/>
            <a:ext cx="2359025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2" descr="Wind turbines">
            <a:hlinkClick r:id="rId6" tooltip="Go to photo 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29400" y="4572000"/>
            <a:ext cx="246062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1502F7-2FB4-43FA-A30E-E30469046B54}" type="slidenum">
              <a:rPr lang="en-US" sz="1600" b="1" smtClean="0">
                <a:solidFill>
                  <a:schemeClr val="tx1"/>
                </a:solidFill>
              </a:rPr>
              <a:pPr>
                <a:defRPr/>
              </a:pPr>
              <a:t>1</a:t>
            </a:fld>
            <a:endParaRPr lang="en-US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6"/>
          <p:cNvSpPr txBox="1">
            <a:spLocks noChangeArrowheads="1"/>
          </p:cNvSpPr>
          <p:nvPr/>
        </p:nvSpPr>
        <p:spPr bwMode="auto">
          <a:xfrm>
            <a:off x="0" y="38100"/>
            <a:ext cx="9144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600" b="1" u="sng"/>
              <a:t>2 Area Simulation System</a:t>
            </a:r>
            <a:endParaRPr lang="en-US" sz="3600" b="1"/>
          </a:p>
        </p:txBody>
      </p:sp>
      <p:pic>
        <p:nvPicPr>
          <p:cNvPr id="33795" name="Picture 18" descr="2AreaAGCSystem.bmp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6588"/>
            <a:ext cx="9144000" cy="598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val 1"/>
          <p:cNvSpPr/>
          <p:nvPr/>
        </p:nvSpPr>
        <p:spPr>
          <a:xfrm>
            <a:off x="4999038" y="762000"/>
            <a:ext cx="2514600" cy="111283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79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3798" name="Object 5"/>
          <p:cNvGraphicFramePr>
            <a:graphicFrameLocks noChangeAspect="1"/>
          </p:cNvGraphicFramePr>
          <p:nvPr/>
        </p:nvGraphicFramePr>
        <p:xfrm>
          <a:off x="239713" y="3400425"/>
          <a:ext cx="3390900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tion" r:id="rId5" imgW="1816100" imgH="241300" progId="Equation.3">
                  <p:embed/>
                </p:oleObj>
              </mc:Choice>
              <mc:Fallback>
                <p:oleObj name="Equation" r:id="rId5" imgW="18161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713" y="3400425"/>
                        <a:ext cx="3390900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9" name="Object 6"/>
          <p:cNvGraphicFramePr>
            <a:graphicFrameLocks noChangeAspect="1"/>
          </p:cNvGraphicFramePr>
          <p:nvPr/>
        </p:nvGraphicFramePr>
        <p:xfrm>
          <a:off x="5303838" y="865188"/>
          <a:ext cx="852487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7" imgW="457200" imgH="241200" progId="Equation.3">
                  <p:embed/>
                </p:oleObj>
              </mc:Choice>
              <mc:Fallback>
                <p:oleObj name="Equation" r:id="rId7" imgW="4572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3838" y="865188"/>
                        <a:ext cx="852487" cy="452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0" name="Object 7"/>
          <p:cNvGraphicFramePr>
            <a:graphicFrameLocks noChangeAspect="1"/>
          </p:cNvGraphicFramePr>
          <p:nvPr/>
        </p:nvGraphicFramePr>
        <p:xfrm>
          <a:off x="5403850" y="5756275"/>
          <a:ext cx="852488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9" imgW="457200" imgH="241200" progId="Equation.3">
                  <p:embed/>
                </p:oleObj>
              </mc:Choice>
              <mc:Fallback>
                <p:oleObj name="Equation" r:id="rId9" imgW="4572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3850" y="5756275"/>
                        <a:ext cx="852488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Oval 10"/>
          <p:cNvSpPr/>
          <p:nvPr/>
        </p:nvSpPr>
        <p:spPr>
          <a:xfrm>
            <a:off x="5303838" y="5505450"/>
            <a:ext cx="2514600" cy="111283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802" name="TextBox 2"/>
          <p:cNvSpPr txBox="1">
            <a:spLocks noChangeArrowheads="1"/>
          </p:cNvSpPr>
          <p:nvPr/>
        </p:nvSpPr>
        <p:spPr bwMode="auto">
          <a:xfrm>
            <a:off x="201613" y="6562725"/>
            <a:ext cx="87407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/>
              <a:t>C. Wang and J. McCalley, “Impact of Wind Power on Control Performance Standards,” under review, IEEE Trans on Pwr Sys.</a:t>
            </a:r>
          </a:p>
        </p:txBody>
      </p:sp>
    </p:spTree>
    <p:extLst>
      <p:ext uri="{BB962C8B-B14F-4D97-AF65-F5344CB8AC3E}">
        <p14:creationId xmlns:p14="http://schemas.microsoft.com/office/powerpoint/2010/main" val="308966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utoUpdateAnimBg="0"/>
      <p:bldP spid="11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4819" name="Object 5"/>
          <p:cNvGraphicFramePr>
            <a:graphicFrameLocks noChangeAspect="1"/>
          </p:cNvGraphicFramePr>
          <p:nvPr/>
        </p:nvGraphicFramePr>
        <p:xfrm>
          <a:off x="268288" y="2355850"/>
          <a:ext cx="4527550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Equation" r:id="rId4" imgW="2425680" imgH="1015920" progId="Equation.3">
                  <p:embed/>
                </p:oleObj>
              </mc:Choice>
              <mc:Fallback>
                <p:oleObj name="Equation" r:id="rId4" imgW="2425680" imgH="1015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288" y="2355850"/>
                        <a:ext cx="4527550" cy="190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0" name="Object 7"/>
          <p:cNvGraphicFramePr>
            <a:graphicFrameLocks noChangeAspect="1"/>
          </p:cNvGraphicFramePr>
          <p:nvPr/>
        </p:nvGraphicFramePr>
        <p:xfrm>
          <a:off x="5262563" y="2295525"/>
          <a:ext cx="3651250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Equation" r:id="rId6" imgW="1955520" imgH="1015920" progId="Equation.3">
                  <p:embed/>
                </p:oleObj>
              </mc:Choice>
              <mc:Fallback>
                <p:oleObj name="Equation" r:id="rId6" imgW="1955520" imgH="1015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2563" y="2295525"/>
                        <a:ext cx="3651250" cy="190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1" name="TextBox 4"/>
          <p:cNvSpPr txBox="1">
            <a:spLocks noChangeArrowheads="1"/>
          </p:cNvSpPr>
          <p:nvPr/>
        </p:nvSpPr>
        <p:spPr bwMode="auto">
          <a:xfrm>
            <a:off x="549275" y="1798638"/>
            <a:ext cx="35496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800" b="1"/>
              <a:t>Area 1 input</a:t>
            </a:r>
          </a:p>
        </p:txBody>
      </p:sp>
      <p:sp>
        <p:nvSpPr>
          <p:cNvPr id="34822" name="TextBox 9"/>
          <p:cNvSpPr txBox="1">
            <a:spLocks noChangeArrowheads="1"/>
          </p:cNvSpPr>
          <p:nvPr/>
        </p:nvSpPr>
        <p:spPr bwMode="auto">
          <a:xfrm>
            <a:off x="5105400" y="1773238"/>
            <a:ext cx="355123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800" b="1"/>
              <a:t>Area 2 input</a:t>
            </a:r>
          </a:p>
        </p:txBody>
      </p:sp>
      <p:sp>
        <p:nvSpPr>
          <p:cNvPr id="34823" name="TextBox 16"/>
          <p:cNvSpPr txBox="1">
            <a:spLocks noChangeArrowheads="1"/>
          </p:cNvSpPr>
          <p:nvPr/>
        </p:nvSpPr>
        <p:spPr bwMode="auto">
          <a:xfrm>
            <a:off x="0" y="38100"/>
            <a:ext cx="9144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600" b="1" u="sng"/>
              <a:t>Inputs for 2 Area Simulation System</a:t>
            </a:r>
            <a:endParaRPr lang="en-US" sz="3600" b="1"/>
          </a:p>
        </p:txBody>
      </p:sp>
      <p:sp>
        <p:nvSpPr>
          <p:cNvPr id="34824" name="TextBox 11"/>
          <p:cNvSpPr txBox="1">
            <a:spLocks noChangeArrowheads="1"/>
          </p:cNvSpPr>
          <p:nvPr/>
        </p:nvSpPr>
        <p:spPr bwMode="auto">
          <a:xfrm>
            <a:off x="381000" y="4770438"/>
            <a:ext cx="8564563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/>
              <a:t>The sec-by-sec generation levels in each case (P</a:t>
            </a:r>
            <a:r>
              <a:rPr lang="en-US" sz="2800" b="1" baseline="-25000"/>
              <a:t>G1,RTED</a:t>
            </a:r>
            <a:r>
              <a:rPr lang="en-US" sz="2800" b="1"/>
              <a:t> and P</a:t>
            </a:r>
            <a:r>
              <a:rPr lang="en-US" sz="2800" b="1" baseline="-25000"/>
              <a:t>G2,RTED</a:t>
            </a:r>
            <a:r>
              <a:rPr lang="en-US" sz="2800" b="1"/>
              <a:t>) are determined by linearly interpolating between their respective 5 minute load and wind forecasts. </a:t>
            </a:r>
          </a:p>
        </p:txBody>
      </p:sp>
      <p:sp>
        <p:nvSpPr>
          <p:cNvPr id="34825" name="TextBox 2"/>
          <p:cNvSpPr txBox="1">
            <a:spLocks noChangeArrowheads="1"/>
          </p:cNvSpPr>
          <p:nvPr/>
        </p:nvSpPr>
        <p:spPr bwMode="auto">
          <a:xfrm>
            <a:off x="201613" y="6532563"/>
            <a:ext cx="87407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/>
              <a:t>C. Wang and J. McCalley, “Impact of Wind Power on Control Performance Standards,” under review, IEEE Trans on Pwr Sys.</a:t>
            </a:r>
          </a:p>
        </p:txBody>
      </p:sp>
    </p:spTree>
    <p:extLst>
      <p:ext uri="{BB962C8B-B14F-4D97-AF65-F5344CB8AC3E}">
        <p14:creationId xmlns:p14="http://schemas.microsoft.com/office/powerpoint/2010/main" val="296323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16"/>
          <p:cNvSpPr txBox="1">
            <a:spLocks noChangeArrowheads="1"/>
          </p:cNvSpPr>
          <p:nvPr/>
        </p:nvSpPr>
        <p:spPr bwMode="auto">
          <a:xfrm>
            <a:off x="0" y="38100"/>
            <a:ext cx="91440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4400" b="1" u="sng"/>
              <a:t>Study results</a:t>
            </a:r>
            <a:endParaRPr lang="en-US" sz="2500" b="1"/>
          </a:p>
        </p:txBody>
      </p:sp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4163" y="595313"/>
            <a:ext cx="6546851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7263" y="3763963"/>
            <a:ext cx="5530850" cy="288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5" name="TextBox 1"/>
          <p:cNvSpPr txBox="1">
            <a:spLocks noChangeArrowheads="1"/>
          </p:cNvSpPr>
          <p:nvPr/>
        </p:nvSpPr>
        <p:spPr bwMode="auto">
          <a:xfrm>
            <a:off x="1006475" y="1995488"/>
            <a:ext cx="21637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Normalized CPS1</a:t>
            </a:r>
          </a:p>
        </p:txBody>
      </p:sp>
      <p:sp>
        <p:nvSpPr>
          <p:cNvPr id="35846" name="TextBox 7"/>
          <p:cNvSpPr txBox="1">
            <a:spLocks noChangeArrowheads="1"/>
          </p:cNvSpPr>
          <p:nvPr/>
        </p:nvSpPr>
        <p:spPr bwMode="auto">
          <a:xfrm>
            <a:off x="4389438" y="4835525"/>
            <a:ext cx="21637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Normalized CPS2</a:t>
            </a:r>
          </a:p>
        </p:txBody>
      </p:sp>
      <p:sp>
        <p:nvSpPr>
          <p:cNvPr id="35847" name="TextBox 8"/>
          <p:cNvSpPr txBox="1">
            <a:spLocks noChangeArrowheads="1"/>
          </p:cNvSpPr>
          <p:nvPr/>
        </p:nvSpPr>
        <p:spPr bwMode="auto">
          <a:xfrm>
            <a:off x="6049963" y="1157288"/>
            <a:ext cx="2978150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Case A: Area 1, Area 2 have same size.</a:t>
            </a:r>
          </a:p>
          <a:p>
            <a:pPr eaLnBrk="1" hangingPunct="1"/>
            <a:r>
              <a:rPr lang="en-US"/>
              <a:t>Case B: Area 1 unchanged. Area 2 load and gen scaled up by 10.</a:t>
            </a:r>
          </a:p>
        </p:txBody>
      </p:sp>
      <p:sp>
        <p:nvSpPr>
          <p:cNvPr id="10" name="Slide Number Placeholder 21"/>
          <p:cNvSpPr>
            <a:spLocks noGrp="1"/>
          </p:cNvSpPr>
          <p:nvPr>
            <p:ph type="sldNum" sz="quarter" idx="10"/>
          </p:nvPr>
        </p:nvSpPr>
        <p:spPr>
          <a:xfrm>
            <a:off x="8355013" y="6511925"/>
            <a:ext cx="788987" cy="365125"/>
          </a:xfrm>
        </p:spPr>
        <p:txBody>
          <a:bodyPr/>
          <a:lstStyle/>
          <a:p>
            <a:pPr>
              <a:defRPr/>
            </a:pPr>
            <a:fld id="{D464EA24-902E-489A-8209-D1EDD8F6493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0" y="4237038"/>
            <a:ext cx="3840163" cy="1476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Arial" pitchFamily="34" charset="0"/>
              </a:rPr>
              <a:t>Conclusions: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</a:rPr>
              <a:t>CPS1 and CPS2 deteriorates with increasing wind penetration.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</a:rPr>
              <a:t>The effect is larger for “smaller” interconnections.</a:t>
            </a:r>
          </a:p>
        </p:txBody>
      </p:sp>
      <p:sp>
        <p:nvSpPr>
          <p:cNvPr id="35850" name="TextBox 2"/>
          <p:cNvSpPr txBox="1">
            <a:spLocks noChangeArrowheads="1"/>
          </p:cNvSpPr>
          <p:nvPr/>
        </p:nvSpPr>
        <p:spPr bwMode="auto">
          <a:xfrm>
            <a:off x="201613" y="6608763"/>
            <a:ext cx="87407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/>
              <a:t>C. Wang and J. McCalley, “Impact of Wind Power on Control Performance Standards,” under review, IEEE Trans on Pwr Sys.</a:t>
            </a:r>
          </a:p>
        </p:txBody>
      </p:sp>
    </p:spTree>
    <p:extLst>
      <p:ext uri="{BB962C8B-B14F-4D97-AF65-F5344CB8AC3E}">
        <p14:creationId xmlns:p14="http://schemas.microsoft.com/office/powerpoint/2010/main" val="542833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Box 16"/>
          <p:cNvSpPr txBox="1">
            <a:spLocks noChangeArrowheads="1"/>
          </p:cNvSpPr>
          <p:nvPr/>
        </p:nvSpPr>
        <p:spPr bwMode="auto">
          <a:xfrm>
            <a:off x="0" y="38100"/>
            <a:ext cx="91440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4400" b="1" u="sng"/>
              <a:t>Study results</a:t>
            </a:r>
            <a:endParaRPr lang="en-US" sz="2500" b="1"/>
          </a:p>
        </p:txBody>
      </p:sp>
      <p:sp>
        <p:nvSpPr>
          <p:cNvPr id="9" name="TextBox 8"/>
          <p:cNvSpPr txBox="1"/>
          <p:nvPr/>
        </p:nvSpPr>
        <p:spPr>
          <a:xfrm>
            <a:off x="57150" y="820738"/>
            <a:ext cx="9029700" cy="1477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Arial" pitchFamily="34" charset="0"/>
              </a:rPr>
              <a:t>Measures to improve CPS1, CPS2: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dirty="0">
                <a:latin typeface="Arial" pitchFamily="34" charset="0"/>
              </a:rPr>
              <a:t>M1: Increase primary frequency control capability in Area 1 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dirty="0">
                <a:latin typeface="Arial" pitchFamily="34" charset="0"/>
              </a:rPr>
              <a:t>M2: Increase the forecast accuracy of wind power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dirty="0">
                <a:latin typeface="Arial" pitchFamily="34" charset="0"/>
              </a:rPr>
              <a:t>M3: Control wind power output to be no more than a band around forecasted value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dirty="0">
                <a:latin typeface="Arial" pitchFamily="34" charset="0"/>
              </a:rPr>
              <a:t>M4: Combining control areas. </a:t>
            </a:r>
          </a:p>
        </p:txBody>
      </p:sp>
      <p:pic>
        <p:nvPicPr>
          <p:cNvPr id="36868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" y="2328863"/>
            <a:ext cx="9017000" cy="180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69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" y="4448175"/>
            <a:ext cx="9047163" cy="180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Slide Number Placeholder 21"/>
          <p:cNvSpPr>
            <a:spLocks noGrp="1"/>
          </p:cNvSpPr>
          <p:nvPr>
            <p:ph type="sldNum" sz="quarter" idx="10"/>
          </p:nvPr>
        </p:nvSpPr>
        <p:spPr>
          <a:xfrm>
            <a:off x="8355013" y="6511925"/>
            <a:ext cx="788987" cy="365125"/>
          </a:xfrm>
        </p:spPr>
        <p:txBody>
          <a:bodyPr/>
          <a:lstStyle/>
          <a:p>
            <a:pPr>
              <a:defRPr/>
            </a:pPr>
            <a:fld id="{AD156FEC-9795-45A5-861A-973DE8B5AAE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36871" name="TextBox 2"/>
          <p:cNvSpPr txBox="1">
            <a:spLocks noChangeArrowheads="1"/>
          </p:cNvSpPr>
          <p:nvPr/>
        </p:nvSpPr>
        <p:spPr bwMode="auto">
          <a:xfrm>
            <a:off x="201613" y="6516688"/>
            <a:ext cx="87407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/>
              <a:t>C. Wang and J. McCalley, “Impact of Wind Power on Control Performance Standards,” under review, IEEE Trans on Pwr Sys.</a:t>
            </a:r>
          </a:p>
        </p:txBody>
      </p:sp>
    </p:spTree>
    <p:extLst>
      <p:ext uri="{BB962C8B-B14F-4D97-AF65-F5344CB8AC3E}">
        <p14:creationId xmlns:p14="http://schemas.microsoft.com/office/powerpoint/2010/main" val="148374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4267200"/>
            <a:ext cx="9144000" cy="18478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26" name="TextBox 16"/>
          <p:cNvSpPr txBox="1">
            <a:spLocks noChangeArrowheads="1"/>
          </p:cNvSpPr>
          <p:nvPr/>
        </p:nvSpPr>
        <p:spPr bwMode="auto">
          <a:xfrm>
            <a:off x="0" y="38100"/>
            <a:ext cx="91440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b="1" u="sng" dirty="0" smtClean="0"/>
              <a:t>Why Does CPS1 CPS2 Degradation Matter?</a:t>
            </a:r>
            <a:endParaRPr lang="en-US" sz="2500" b="1" dirty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1447800"/>
            <a:ext cx="9144000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200" b="1" dirty="0"/>
              <a:t> </a:t>
            </a:r>
            <a:r>
              <a:rPr lang="en-US" sz="3200" b="1" dirty="0" smtClean="0"/>
              <a:t>NERC penalties</a:t>
            </a:r>
          </a:p>
          <a:p>
            <a:pPr>
              <a:buFont typeface="Wingdings" pitchFamily="2" charset="2"/>
              <a:buChar char="§"/>
            </a:pPr>
            <a:r>
              <a:rPr lang="en-US" sz="3200" b="1" dirty="0"/>
              <a:t> </a:t>
            </a:r>
            <a:r>
              <a:rPr lang="en-US" sz="3200" b="1" dirty="0" smtClean="0"/>
              <a:t>Indication of greater frequency variability: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b="1" dirty="0"/>
              <a:t> </a:t>
            </a:r>
            <a:r>
              <a:rPr lang="en-US" sz="2400" b="1" dirty="0" smtClean="0"/>
              <a:t>Some loads may lose performance (induction motors)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b="1" dirty="0"/>
              <a:t> </a:t>
            </a:r>
            <a:r>
              <a:rPr lang="en-US" sz="2400" b="1" dirty="0" smtClean="0"/>
              <a:t>UFLS relay operation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b="1" dirty="0"/>
              <a:t> </a:t>
            </a:r>
            <a:r>
              <a:rPr lang="en-US" sz="2400" b="1" dirty="0" smtClean="0"/>
              <a:t>Volts per Hz relay operation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b="1" dirty="0"/>
              <a:t> </a:t>
            </a:r>
            <a:r>
              <a:rPr lang="en-US" sz="2400" b="1" dirty="0" smtClean="0"/>
              <a:t>Lifetime reduction of turbine blades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b="1" dirty="0"/>
              <a:t> </a:t>
            </a:r>
            <a:r>
              <a:rPr lang="en-US" sz="2400" b="1" dirty="0" smtClean="0"/>
              <a:t>Frequency dip may increase for given loss of generation</a:t>
            </a:r>
          </a:p>
          <a:p>
            <a:pPr>
              <a:buFont typeface="Wingdings" pitchFamily="2" charset="2"/>
              <a:buChar char="§"/>
            </a:pPr>
            <a:r>
              <a:rPr lang="en-US" sz="3200" b="1" dirty="0" smtClean="0"/>
              <a:t> Indication of greater ACE variability: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b="1" dirty="0" smtClean="0"/>
              <a:t> Increased inadvertent flows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b="1" dirty="0" smtClean="0"/>
              <a:t> Increase control action of generators</a:t>
            </a:r>
            <a:endParaRPr lang="en-US" sz="3200" b="1" dirty="0" smtClean="0"/>
          </a:p>
          <a:p>
            <a:pPr>
              <a:buFont typeface="Wingdings" pitchFamily="2" charset="2"/>
              <a:buChar char="§"/>
            </a:pPr>
            <a:r>
              <a:rPr lang="en-US" sz="3200" b="1" dirty="0" smtClean="0"/>
              <a:t> Indication BA is “leaning on” others</a:t>
            </a:r>
            <a:endParaRPr lang="en-US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615315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QUESTION</a:t>
            </a:r>
            <a:r>
              <a:rPr lang="en-US" sz="2400" dirty="0" smtClean="0"/>
              <a:t>: Why do we divide the interconnection into BAs? 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7581900" y="4724400"/>
            <a:ext cx="15430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MOST IMPORTANT FACTORS</a:t>
            </a:r>
            <a:endParaRPr lang="en-US" b="1" dirty="0"/>
          </a:p>
        </p:txBody>
      </p:sp>
      <p:sp>
        <p:nvSpPr>
          <p:cNvPr id="8" name="Right Brace 7"/>
          <p:cNvSpPr/>
          <p:nvPr/>
        </p:nvSpPr>
        <p:spPr>
          <a:xfrm>
            <a:off x="7239000" y="4343400"/>
            <a:ext cx="361950" cy="169545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ln w="57150">
                <a:solidFill>
                  <a:schemeClr val="tx1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ctrTitle"/>
          </p:nvPr>
        </p:nvSpPr>
        <p:spPr>
          <a:xfrm>
            <a:off x="0" y="6350"/>
            <a:ext cx="9144000" cy="850900"/>
          </a:xfrm>
        </p:spPr>
        <p:txBody>
          <a:bodyPr/>
          <a:lstStyle/>
          <a:p>
            <a:pPr eaLnBrk="1" hangingPunct="1"/>
            <a:r>
              <a:rPr lang="en-US" sz="3600" b="1" u="sng" smtClean="0"/>
              <a:t>Solutions to variability &amp; uncertainty</a:t>
            </a:r>
          </a:p>
        </p:txBody>
      </p:sp>
      <p:sp>
        <p:nvSpPr>
          <p:cNvPr id="37891" name="Rectangle 2"/>
          <p:cNvSpPr>
            <a:spLocks noChangeArrowheads="1"/>
          </p:cNvSpPr>
          <p:nvPr/>
        </p:nvSpPr>
        <p:spPr bwMode="auto">
          <a:xfrm>
            <a:off x="0" y="204788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 sz="2800"/>
          </a:p>
        </p:txBody>
      </p:sp>
      <p:sp>
        <p:nvSpPr>
          <p:cNvPr id="37892" name="TextBox 7"/>
          <p:cNvSpPr txBox="1">
            <a:spLocks noChangeArrowheads="1"/>
          </p:cNvSpPr>
          <p:nvPr/>
        </p:nvSpPr>
        <p:spPr bwMode="auto">
          <a:xfrm>
            <a:off x="-11113" y="608013"/>
            <a:ext cx="9155113" cy="581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Calibri" pitchFamily="34" charset="0"/>
              <a:buAutoNum type="arabicPeriod"/>
            </a:pPr>
            <a:r>
              <a:rPr lang="en-US" sz="2200" b="1"/>
              <a:t>Do nothing: fossil-plants provide reg &amp; LF (and die </a:t>
            </a:r>
            <a:r>
              <a:rPr lang="en-US" sz="2200" b="1">
                <a:sym typeface="Wingdings" pitchFamily="2" charset="2"/>
              </a:rPr>
              <a:t>)</a:t>
            </a:r>
            <a:r>
              <a:rPr lang="en-US" sz="2200" b="1"/>
              <a:t>.</a:t>
            </a:r>
          </a:p>
          <a:p>
            <a:pPr eaLnBrk="1" hangingPunct="1">
              <a:buFont typeface="Calibri" pitchFamily="34" charset="0"/>
              <a:buAutoNum type="arabicPeriod"/>
            </a:pPr>
            <a:r>
              <a:rPr lang="en-US" sz="2200" b="1"/>
              <a:t>Improve forecasts (M2)</a:t>
            </a:r>
          </a:p>
          <a:p>
            <a:pPr eaLnBrk="1" hangingPunct="1">
              <a:buFont typeface="Calibri" pitchFamily="34" charset="0"/>
              <a:buAutoNum type="arabicPeriod"/>
            </a:pPr>
            <a:r>
              <a:rPr lang="en-US" sz="2200" b="1"/>
              <a:t>Increase control of the wind generation</a:t>
            </a:r>
          </a:p>
          <a:p>
            <a:pPr lvl="1" eaLnBrk="1" hangingPunct="1">
              <a:buFont typeface="Calibri" pitchFamily="34" charset="0"/>
              <a:buAutoNum type="alphaLcPeriod"/>
            </a:pPr>
            <a:r>
              <a:rPr lang="en-US" sz="1900" b="1"/>
              <a:t>Control wind to band around forecasted value (M3)</a:t>
            </a:r>
          </a:p>
          <a:p>
            <a:pPr lvl="1" eaLnBrk="1" hangingPunct="1">
              <a:buFont typeface="Calibri" pitchFamily="34" charset="0"/>
              <a:buAutoNum type="alphaLcPeriod"/>
            </a:pPr>
            <a:r>
              <a:rPr lang="en-US" sz="1900" b="1"/>
              <a:t>Provide wind with primary control</a:t>
            </a:r>
          </a:p>
          <a:p>
            <a:pPr lvl="2" eaLnBrk="1" hangingPunct="1">
              <a:buFont typeface="Arial" charset="0"/>
              <a:buChar char="•"/>
            </a:pPr>
            <a:r>
              <a:rPr lang="en-US" sz="1900" b="1"/>
              <a:t>Reg down (4%/sec), but spills wind following the control </a:t>
            </a:r>
          </a:p>
          <a:p>
            <a:pPr lvl="2" eaLnBrk="1" hangingPunct="1">
              <a:buFont typeface="Arial" charset="0"/>
              <a:buChar char="•"/>
            </a:pPr>
            <a:r>
              <a:rPr lang="en-US" sz="1900" b="1"/>
              <a:t>Reg up, but spills wind continuously</a:t>
            </a:r>
          </a:p>
          <a:p>
            <a:pPr lvl="1" eaLnBrk="1" hangingPunct="1">
              <a:buFont typeface="Calibri" pitchFamily="34" charset="0"/>
              <a:buAutoNum type="alphaLcPeriod"/>
            </a:pPr>
            <a:r>
              <a:rPr lang="en-US" sz="1900" b="1"/>
              <a:t>Limit wind generation ramp rates</a:t>
            </a:r>
          </a:p>
          <a:p>
            <a:pPr lvl="2" eaLnBrk="1" hangingPunct="1">
              <a:buFont typeface="Arial" charset="0"/>
              <a:buChar char="•"/>
            </a:pPr>
            <a:r>
              <a:rPr lang="en-US" sz="1900" b="1"/>
              <a:t>Limit of increasing ramp is easy to do</a:t>
            </a:r>
          </a:p>
          <a:p>
            <a:pPr lvl="2" eaLnBrk="1" hangingPunct="1">
              <a:buFont typeface="Arial" charset="0"/>
              <a:buChar char="•"/>
            </a:pPr>
            <a:r>
              <a:rPr lang="en-US" sz="1900" b="1"/>
              <a:t>Limit of decreasing ramp is harder, but good forecasting can warn of impending decrease and plant can begin decreasing in advance</a:t>
            </a:r>
          </a:p>
          <a:p>
            <a:pPr eaLnBrk="1" hangingPunct="1">
              <a:buFont typeface="Calibri" pitchFamily="34" charset="0"/>
              <a:buAutoNum type="arabicPeriod"/>
            </a:pPr>
            <a:r>
              <a:rPr lang="en-US" sz="2200" b="1"/>
              <a:t>Increase non-wind MW ramping capability during periods of expected high variability using one or more of the below (M1):</a:t>
            </a:r>
          </a:p>
          <a:p>
            <a:pPr lvl="1" eaLnBrk="1" hangingPunct="1">
              <a:buFont typeface="Calibri" pitchFamily="34" charset="0"/>
              <a:buAutoNum type="alphaLcPeriod"/>
            </a:pPr>
            <a:r>
              <a:rPr lang="en-US" sz="2200" b="1"/>
              <a:t>Conventional generation </a:t>
            </a:r>
          </a:p>
          <a:p>
            <a:pPr lvl="1" eaLnBrk="1" hangingPunct="1">
              <a:buFont typeface="Calibri" pitchFamily="34" charset="0"/>
              <a:buAutoNum type="alphaLcPeriod"/>
            </a:pPr>
            <a:r>
              <a:rPr lang="en-US" sz="2200" b="1"/>
              <a:t>Load control</a:t>
            </a:r>
          </a:p>
          <a:p>
            <a:pPr lvl="1" eaLnBrk="1" hangingPunct="1">
              <a:buFont typeface="Calibri" pitchFamily="34" charset="0"/>
              <a:buAutoNum type="alphaLcPeriod"/>
            </a:pPr>
            <a:r>
              <a:rPr lang="en-US" sz="2200" b="1"/>
              <a:t>Storage</a:t>
            </a:r>
          </a:p>
          <a:p>
            <a:pPr lvl="1" eaLnBrk="1" hangingPunct="1">
              <a:buFont typeface="Calibri" pitchFamily="34" charset="0"/>
              <a:buAutoNum type="alphaLcPeriod"/>
            </a:pPr>
            <a:r>
              <a:rPr lang="en-US" sz="2200" b="1"/>
              <a:t>Expand control areas</a:t>
            </a:r>
          </a:p>
          <a:p>
            <a:pPr eaLnBrk="1" hangingPunct="1">
              <a:buFont typeface="Calibri" pitchFamily="34" charset="0"/>
              <a:buAutoNum type="arabicPeriod"/>
            </a:pPr>
            <a:r>
              <a:rPr lang="en-US" sz="2200" b="1"/>
              <a:t>Combine control areas (M4)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4192588" y="6469063"/>
            <a:ext cx="788987" cy="365125"/>
          </a:xfrm>
        </p:spPr>
        <p:txBody>
          <a:bodyPr/>
          <a:lstStyle/>
          <a:p>
            <a:pPr>
              <a:defRPr/>
            </a:pPr>
            <a:fld id="{B96E0421-FFA9-4C42-9213-28750B33CE6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392613" y="4664075"/>
          <a:ext cx="4876799" cy="21939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399"/>
                <a:gridCol w="860612"/>
                <a:gridCol w="932330"/>
                <a:gridCol w="681317"/>
                <a:gridCol w="1488141"/>
              </a:tblGrid>
              <a:tr h="365654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669" marB="4566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%/min</a:t>
                      </a:r>
                      <a:endParaRPr lang="en-US" sz="1800" dirty="0"/>
                    </a:p>
                  </a:txBody>
                  <a:tcPr marT="45669" marB="4566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$/</a:t>
                      </a:r>
                      <a:r>
                        <a:rPr lang="en-US" sz="1800" dirty="0" err="1" smtClean="0"/>
                        <a:t>mbtu</a:t>
                      </a:r>
                      <a:endParaRPr lang="en-US" sz="1800" dirty="0"/>
                    </a:p>
                  </a:txBody>
                  <a:tcPr marT="45669" marB="4566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$/</a:t>
                      </a:r>
                      <a:r>
                        <a:rPr lang="en-US" sz="1800" dirty="0" err="1" smtClean="0"/>
                        <a:t>kw</a:t>
                      </a:r>
                      <a:endParaRPr lang="en-US" sz="1800" dirty="0"/>
                    </a:p>
                  </a:txBody>
                  <a:tcPr marT="45669" marB="45669"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LCOE,$/</a:t>
                      </a:r>
                      <a:r>
                        <a:rPr lang="en-US" sz="1700" dirty="0" err="1" smtClean="0"/>
                        <a:t>mwhr</a:t>
                      </a:r>
                      <a:endParaRPr lang="en-US" sz="1700" dirty="0"/>
                    </a:p>
                  </a:txBody>
                  <a:tcPr marT="45669" marB="45669"/>
                </a:tc>
              </a:tr>
              <a:tr h="36565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Coal</a:t>
                      </a:r>
                      <a:endParaRPr lang="en-US" sz="1800" dirty="0"/>
                    </a:p>
                  </a:txBody>
                  <a:tcPr marT="45669" marB="4566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1-5</a:t>
                      </a:r>
                      <a:endParaRPr lang="en-US" sz="1800" dirty="0"/>
                    </a:p>
                  </a:txBody>
                  <a:tcPr marT="45669" marB="4566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2.27</a:t>
                      </a:r>
                      <a:endParaRPr lang="en-US" sz="1800" dirty="0"/>
                    </a:p>
                  </a:txBody>
                  <a:tcPr marT="45669" marB="4566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2450</a:t>
                      </a:r>
                      <a:endParaRPr lang="en-US" sz="1800" dirty="0"/>
                    </a:p>
                  </a:txBody>
                  <a:tcPr marT="45669" marB="4566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64</a:t>
                      </a:r>
                      <a:endParaRPr lang="en-US" sz="1800" dirty="0"/>
                    </a:p>
                  </a:txBody>
                  <a:tcPr marT="45669" marB="45669"/>
                </a:tc>
              </a:tr>
              <a:tr h="36565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Nuclear</a:t>
                      </a:r>
                      <a:endParaRPr lang="en-US" sz="1800" dirty="0"/>
                    </a:p>
                  </a:txBody>
                  <a:tcPr marT="45669" marB="4566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1-5</a:t>
                      </a:r>
                      <a:endParaRPr lang="en-US" sz="1800" dirty="0"/>
                    </a:p>
                  </a:txBody>
                  <a:tcPr marT="45669" marB="4566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0.70</a:t>
                      </a:r>
                      <a:endParaRPr lang="en-US" sz="1800" dirty="0"/>
                    </a:p>
                  </a:txBody>
                  <a:tcPr marT="45669" marB="4566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3820</a:t>
                      </a:r>
                      <a:endParaRPr lang="en-US" sz="1800" dirty="0"/>
                    </a:p>
                  </a:txBody>
                  <a:tcPr marT="45669" marB="4566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73</a:t>
                      </a:r>
                      <a:endParaRPr lang="en-US" sz="1800" dirty="0"/>
                    </a:p>
                  </a:txBody>
                  <a:tcPr marT="45669" marB="45669"/>
                </a:tc>
              </a:tr>
              <a:tr h="36565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NGCC</a:t>
                      </a:r>
                      <a:endParaRPr lang="en-US" sz="1800" dirty="0"/>
                    </a:p>
                  </a:txBody>
                  <a:tcPr marT="45669" marB="4566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5-10</a:t>
                      </a:r>
                      <a:endParaRPr lang="en-US" sz="1800" dirty="0"/>
                    </a:p>
                  </a:txBody>
                  <a:tcPr marT="45669" marB="4566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5.05</a:t>
                      </a:r>
                      <a:endParaRPr lang="en-US" sz="1800" dirty="0"/>
                    </a:p>
                  </a:txBody>
                  <a:tcPr marT="45669" marB="4566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984</a:t>
                      </a:r>
                      <a:endParaRPr lang="en-US" sz="1800" dirty="0"/>
                    </a:p>
                  </a:txBody>
                  <a:tcPr marT="45669" marB="4566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80</a:t>
                      </a:r>
                      <a:endParaRPr lang="en-US" sz="1800" dirty="0"/>
                    </a:p>
                  </a:txBody>
                  <a:tcPr marT="45669" marB="45669"/>
                </a:tc>
              </a:tr>
              <a:tr h="36565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CT</a:t>
                      </a:r>
                      <a:endParaRPr lang="en-US" sz="1800" dirty="0"/>
                    </a:p>
                  </a:txBody>
                  <a:tcPr marT="45669" marB="4566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20</a:t>
                      </a:r>
                      <a:endParaRPr lang="en-US" sz="1800" dirty="0"/>
                    </a:p>
                  </a:txBody>
                  <a:tcPr marT="45669" marB="4566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5.05</a:t>
                      </a:r>
                      <a:endParaRPr lang="en-US" sz="1800" dirty="0"/>
                    </a:p>
                  </a:txBody>
                  <a:tcPr marT="45669" marB="4566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685</a:t>
                      </a:r>
                      <a:endParaRPr lang="en-US" sz="1800" dirty="0"/>
                    </a:p>
                  </a:txBody>
                  <a:tcPr marT="45669" marB="4566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95</a:t>
                      </a:r>
                      <a:endParaRPr lang="en-US" sz="1800" dirty="0"/>
                    </a:p>
                  </a:txBody>
                  <a:tcPr marT="45669" marB="45669"/>
                </a:tc>
              </a:tr>
              <a:tr h="36565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Diesel</a:t>
                      </a:r>
                      <a:endParaRPr lang="en-US" sz="1800" dirty="0"/>
                    </a:p>
                  </a:txBody>
                  <a:tcPr marT="45669" marB="4566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40</a:t>
                      </a:r>
                      <a:endParaRPr lang="en-US" sz="1800" dirty="0"/>
                    </a:p>
                  </a:txBody>
                  <a:tcPr marT="45669" marB="4566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13.81</a:t>
                      </a:r>
                      <a:endParaRPr lang="en-US" sz="1800" dirty="0"/>
                    </a:p>
                  </a:txBody>
                  <a:tcPr marT="45669" marB="45669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669" marB="45669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669" marB="45669"/>
                </a:tc>
              </a:tr>
            </a:tbl>
          </a:graphicData>
        </a:graphic>
      </p:graphicFrame>
      <p:sp>
        <p:nvSpPr>
          <p:cNvPr id="9" name="Right Arrow 8"/>
          <p:cNvSpPr/>
          <p:nvPr/>
        </p:nvSpPr>
        <p:spPr>
          <a:xfrm>
            <a:off x="4216400" y="4762500"/>
            <a:ext cx="158750" cy="1508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939" name="Text Box 7"/>
          <p:cNvSpPr txBox="1">
            <a:spLocks noChangeArrowheads="1"/>
          </p:cNvSpPr>
          <p:nvPr/>
        </p:nvSpPr>
        <p:spPr bwMode="auto">
          <a:xfrm>
            <a:off x="71438" y="6551613"/>
            <a:ext cx="3619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61A5BEE-C0F3-4F84-B87C-BC2296C01EEE}" type="slidenum">
              <a:rPr lang="en-US" sz="1400">
                <a:latin typeface="Times New Roman" pitchFamily="18" charset="0"/>
              </a:rPr>
              <a:pPr eaLnBrk="1" hangingPunct="1"/>
              <a:t>15</a:t>
            </a:fld>
            <a:endParaRPr lang="en-US" sz="1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3904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ctrTitle"/>
          </p:nvPr>
        </p:nvSpPr>
        <p:spPr>
          <a:xfrm>
            <a:off x="0" y="-107950"/>
            <a:ext cx="9144000" cy="850900"/>
          </a:xfrm>
        </p:spPr>
        <p:txBody>
          <a:bodyPr/>
          <a:lstStyle/>
          <a:p>
            <a:pPr marL="742950" indent="-742950" eaLnBrk="1" hangingPunct="1"/>
            <a:r>
              <a:rPr lang="en-US" sz="3800" b="1" u="sng" smtClean="0"/>
              <a:t>Impact of variability on control performance</a:t>
            </a:r>
          </a:p>
        </p:txBody>
      </p:sp>
      <p:sp>
        <p:nvSpPr>
          <p:cNvPr id="22531" name="Rectangle 5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32" name="TextBox 112"/>
          <p:cNvSpPr txBox="1">
            <a:spLocks noChangeArrowheads="1"/>
          </p:cNvSpPr>
          <p:nvPr/>
        </p:nvSpPr>
        <p:spPr bwMode="auto">
          <a:xfrm>
            <a:off x="0" y="647700"/>
            <a:ext cx="9372600" cy="421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buFont typeface="Calibri" pitchFamily="34" charset="0"/>
              <a:buAutoNum type="arabicPeriod"/>
            </a:pPr>
            <a:r>
              <a:rPr lang="en-US" sz="2800" b="1"/>
              <a:t>Wind penetration is small now, so NERC says</a:t>
            </a:r>
          </a:p>
          <a:p>
            <a:pPr marL="514350" indent="-514350" algn="ctr"/>
            <a:r>
              <a:rPr lang="en-US" sz="2800" b="1" i="1"/>
              <a:t>decreasing freq gov charac </a:t>
            </a:r>
            <a:r>
              <a:rPr lang="el-GR" sz="2800" b="1" i="1">
                <a:cs typeface="Arial" pitchFamily="34" charset="0"/>
              </a:rPr>
              <a:t>β</a:t>
            </a:r>
            <a:r>
              <a:rPr lang="en-US" sz="2800" b="1" i="1">
                <a:cs typeface="Arial" pitchFamily="34" charset="0"/>
              </a:rPr>
              <a:t> not due to wind</a:t>
            </a:r>
            <a:r>
              <a:rPr lang="en-US" sz="2800" b="1">
                <a:cs typeface="Arial" pitchFamily="34" charset="0"/>
              </a:rPr>
              <a:t>,</a:t>
            </a:r>
          </a:p>
          <a:p>
            <a:pPr marL="971550" lvl="1" indent="-514350"/>
            <a:r>
              <a:rPr lang="en-US" sz="1600"/>
              <a:t>	Source: “Comments Of The North American Electric Reliability Corporation Following September 23 Frequency Response Technical Conference,” Oct. 14, 2010</a:t>
            </a:r>
            <a:r>
              <a:rPr lang="en-US" sz="1600" b="1">
                <a:cs typeface="Arial" pitchFamily="34" charset="0"/>
              </a:rPr>
              <a:t> </a:t>
            </a:r>
          </a:p>
          <a:p>
            <a:pPr marL="514350" indent="-514350"/>
            <a:r>
              <a:rPr lang="en-US" sz="2800" b="1">
                <a:cs typeface="Arial" pitchFamily="34" charset="0"/>
              </a:rPr>
              <a:t>	but…at  higher wind penetrations, 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el-GR" sz="2400" b="1" i="1">
                <a:cs typeface="Arial" pitchFamily="34" charset="0"/>
              </a:rPr>
              <a:t>β</a:t>
            </a:r>
            <a:r>
              <a:rPr lang="en-US" sz="2400" b="1">
                <a:cs typeface="Arial" pitchFamily="34" charset="0"/>
              </a:rPr>
              <a:t> will decrease if non-wind units with primary control are displaced by wind units without primary control; 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en-US" sz="2400" b="1">
                <a:cs typeface="Arial" pitchFamily="34" charset="0"/>
              </a:rPr>
              <a:t>Reduced inertia and increased net load variability will cause greater frequency excursions.</a:t>
            </a:r>
          </a:p>
          <a:p>
            <a:pPr marL="514350" indent="-514350">
              <a:buFont typeface="Calibri" pitchFamily="34" charset="0"/>
              <a:buAutoNum type="arabicPeriod" startAt="2"/>
            </a:pPr>
            <a:r>
              <a:rPr lang="en-US" sz="2800" b="1">
                <a:cs typeface="Arial" pitchFamily="34" charset="0"/>
              </a:rPr>
              <a:t>Will higher wind penetrations degrade freq perf  in terms of NERC’s Control performance metrics?</a:t>
            </a:r>
            <a:endParaRPr lang="en-US" sz="2800" b="1"/>
          </a:p>
        </p:txBody>
      </p:sp>
      <p:sp>
        <p:nvSpPr>
          <p:cNvPr id="22533" name="TextBox 62"/>
          <p:cNvSpPr txBox="1">
            <a:spLocks noChangeArrowheads="1"/>
          </p:cNvSpPr>
          <p:nvPr/>
        </p:nvSpPr>
        <p:spPr bwMode="auto">
          <a:xfrm>
            <a:off x="628650" y="4743450"/>
            <a:ext cx="83058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Each Balancing Authority shall achieve, as a minimum,</a:t>
            </a:r>
          </a:p>
          <a:p>
            <a:pPr>
              <a:buFont typeface="Arial" pitchFamily="34" charset="0"/>
              <a:buChar char="•"/>
            </a:pPr>
            <a:r>
              <a:rPr lang="en-US" sz="2400" b="1"/>
              <a:t> Requirement 1: CPS1 compliance of 100%</a:t>
            </a:r>
          </a:p>
          <a:p>
            <a:pPr>
              <a:buFont typeface="Arial" pitchFamily="34" charset="0"/>
              <a:buChar char="•"/>
            </a:pPr>
            <a:r>
              <a:rPr lang="en-US" sz="2400" b="1"/>
              <a:t> Requirement 2: CPS2 compliance of 90%</a:t>
            </a:r>
          </a:p>
          <a:p>
            <a:pPr>
              <a:buFont typeface="Arial" pitchFamily="34" charset="0"/>
              <a:buChar char="•"/>
            </a:pPr>
            <a:r>
              <a:rPr lang="en-US" sz="2400" b="1"/>
              <a:t> Potential requirements: BAAL and others….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21"/>
          <p:cNvSpPr>
            <a:spLocks noGrp="1"/>
          </p:cNvSpPr>
          <p:nvPr>
            <p:ph type="sldNum" sz="quarter" idx="10"/>
          </p:nvPr>
        </p:nvSpPr>
        <p:spPr>
          <a:xfrm>
            <a:off x="8355013" y="6511925"/>
            <a:ext cx="788987" cy="365125"/>
          </a:xfrm>
        </p:spPr>
        <p:txBody>
          <a:bodyPr/>
          <a:lstStyle/>
          <a:p>
            <a:pPr>
              <a:defRPr/>
            </a:pPr>
            <a:fld id="{BA64E9B6-0402-42A8-B93A-CA34167CC5E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26627" name="TextBox 23"/>
          <p:cNvSpPr txBox="1">
            <a:spLocks noChangeArrowheads="1"/>
          </p:cNvSpPr>
          <p:nvPr/>
        </p:nvSpPr>
        <p:spPr bwMode="auto">
          <a:xfrm>
            <a:off x="152400" y="57150"/>
            <a:ext cx="88773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 u="sng"/>
              <a:t>Control performance standards</a:t>
            </a:r>
            <a:endParaRPr lang="en-US" sz="3200" b="1"/>
          </a:p>
        </p:txBody>
      </p:sp>
      <p:sp>
        <p:nvSpPr>
          <p:cNvPr id="2662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29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30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31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32" name="TextBox 1"/>
          <p:cNvSpPr txBox="1">
            <a:spLocks noChangeArrowheads="1"/>
          </p:cNvSpPr>
          <p:nvPr/>
        </p:nvSpPr>
        <p:spPr bwMode="auto">
          <a:xfrm>
            <a:off x="152400" y="731838"/>
            <a:ext cx="8877300" cy="258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Control Performance Standards CPS1 and CPS2 evolved from earlier metrics and were enacted by NERC in 1997 to evaluate a balancing area’s frequency control performance in normal interconnected power system operations. 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The motivation underlying CPS is to ensure a targeted long term frequency control performance of the entire interconnection. 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CPS measures each balancing area’s frequency control performance in achieving control objectives. </a:t>
            </a:r>
          </a:p>
        </p:txBody>
      </p:sp>
      <p:sp>
        <p:nvSpPr>
          <p:cNvPr id="26633" name="TextBox 2"/>
          <p:cNvSpPr txBox="1">
            <a:spLocks noChangeArrowheads="1"/>
          </p:cNvSpPr>
          <p:nvPr/>
        </p:nvSpPr>
        <p:spPr bwMode="auto">
          <a:xfrm>
            <a:off x="152400" y="5708650"/>
            <a:ext cx="87407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/>
              <a:t>N.Jaleeli and ,L.VanSlyck, “Control performance standards and procedures for interconnected operation,” Electric Power Research Institute, Dublin, Ohio, Tech.Rep. TR-107813, Apr.1997.</a:t>
            </a:r>
          </a:p>
          <a:p>
            <a:pPr eaLnBrk="1" hangingPunct="1"/>
            <a:r>
              <a:rPr lang="en-US" sz="1200"/>
              <a:t>N.Jaleeli and L.S.Vanslyk, “NERC’s new control performance standards. </a:t>
            </a:r>
            <a:r>
              <a:rPr lang="en-US" sz="1200" i="1"/>
              <a:t>IEEE Trans. Power Syst.</a:t>
            </a:r>
            <a:r>
              <a:rPr lang="en-US" sz="1200"/>
              <a:t>,” vol.14, pp.1092-1099, Aug.1999.</a:t>
            </a:r>
          </a:p>
        </p:txBody>
      </p:sp>
    </p:spTree>
    <p:extLst>
      <p:ext uri="{BB962C8B-B14F-4D97-AF65-F5344CB8AC3E}">
        <p14:creationId xmlns:p14="http://schemas.microsoft.com/office/powerpoint/2010/main" val="37914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21"/>
          <p:cNvSpPr>
            <a:spLocks noGrp="1"/>
          </p:cNvSpPr>
          <p:nvPr>
            <p:ph type="sldNum" sz="quarter" idx="10"/>
          </p:nvPr>
        </p:nvSpPr>
        <p:spPr>
          <a:xfrm>
            <a:off x="8355013" y="6511925"/>
            <a:ext cx="788987" cy="365125"/>
          </a:xfrm>
        </p:spPr>
        <p:txBody>
          <a:bodyPr/>
          <a:lstStyle/>
          <a:p>
            <a:pPr>
              <a:defRPr/>
            </a:pPr>
            <a:fld id="{98640D00-BD04-4816-BE6D-6ECC2C483F0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27651" name="TextBox 23"/>
          <p:cNvSpPr txBox="1">
            <a:spLocks noChangeArrowheads="1"/>
          </p:cNvSpPr>
          <p:nvPr/>
        </p:nvSpPr>
        <p:spPr bwMode="auto">
          <a:xfrm>
            <a:off x="152400" y="57150"/>
            <a:ext cx="88773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 u="sng"/>
              <a:t>Control performance standards</a:t>
            </a:r>
            <a:endParaRPr lang="en-US" sz="3200" b="1"/>
          </a:p>
        </p:txBody>
      </p:sp>
      <p:sp>
        <p:nvSpPr>
          <p:cNvPr id="2765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3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4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5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6" name="TextBox 2"/>
          <p:cNvSpPr txBox="1">
            <a:spLocks noChangeArrowheads="1"/>
          </p:cNvSpPr>
          <p:nvPr/>
        </p:nvSpPr>
        <p:spPr bwMode="auto">
          <a:xfrm>
            <a:off x="201613" y="6440488"/>
            <a:ext cx="87407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/>
              <a:t>NERC Standard BAL-001-0.1a — “Real power balancing control performance,” </a:t>
            </a:r>
            <a:r>
              <a:rPr lang="en-US" sz="1200">
                <a:hlinkClick r:id="rId3"/>
              </a:rPr>
              <a:t>http://www.nerc.com/files/BAL-001-0_1a.pdf</a:t>
            </a:r>
            <a:r>
              <a:rPr lang="en-US" sz="1200"/>
              <a:t>. </a:t>
            </a:r>
          </a:p>
        </p:txBody>
      </p:sp>
      <p:pic>
        <p:nvPicPr>
          <p:cNvPr id="2765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0" y="1454150"/>
            <a:ext cx="150495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65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0775" y="1812925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659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0425" y="2349500"/>
            <a:ext cx="4454525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660" name="TextBox 3"/>
          <p:cNvSpPr txBox="1">
            <a:spLocks noChangeArrowheads="1"/>
          </p:cNvSpPr>
          <p:nvPr/>
        </p:nvSpPr>
        <p:spPr bwMode="auto">
          <a:xfrm>
            <a:off x="381000" y="563563"/>
            <a:ext cx="34591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b="1"/>
              <a:t>CPS1</a:t>
            </a:r>
          </a:p>
        </p:txBody>
      </p:sp>
      <p:sp>
        <p:nvSpPr>
          <p:cNvPr id="27661" name="TextBox 16"/>
          <p:cNvSpPr txBox="1">
            <a:spLocks noChangeArrowheads="1"/>
          </p:cNvSpPr>
          <p:nvPr/>
        </p:nvSpPr>
        <p:spPr bwMode="auto">
          <a:xfrm>
            <a:off x="5168900" y="563563"/>
            <a:ext cx="34591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b="1"/>
              <a:t>CPS2</a:t>
            </a:r>
          </a:p>
        </p:txBody>
      </p:sp>
      <p:pic>
        <p:nvPicPr>
          <p:cNvPr id="27662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5988"/>
            <a:ext cx="4591050" cy="3944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663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0263" y="930275"/>
            <a:ext cx="44735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664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8" y="4932363"/>
            <a:ext cx="4551362" cy="1401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665" name="Picture 1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0425" y="3355975"/>
            <a:ext cx="4359275" cy="150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877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21"/>
          <p:cNvSpPr>
            <a:spLocks noGrp="1"/>
          </p:cNvSpPr>
          <p:nvPr>
            <p:ph type="sldNum" sz="quarter" idx="10"/>
          </p:nvPr>
        </p:nvSpPr>
        <p:spPr>
          <a:xfrm>
            <a:off x="8355013" y="6511925"/>
            <a:ext cx="788987" cy="365125"/>
          </a:xfrm>
        </p:spPr>
        <p:txBody>
          <a:bodyPr/>
          <a:lstStyle/>
          <a:p>
            <a:pPr>
              <a:defRPr/>
            </a:pPr>
            <a:fld id="{1FA5A705-E045-42A6-8295-BF7B2CF12D8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28675" name="TextBox 23"/>
          <p:cNvSpPr txBox="1">
            <a:spLocks noChangeArrowheads="1"/>
          </p:cNvSpPr>
          <p:nvPr/>
        </p:nvSpPr>
        <p:spPr bwMode="auto">
          <a:xfrm>
            <a:off x="152400" y="57150"/>
            <a:ext cx="8877300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u="sng"/>
              <a:t>CPS1</a:t>
            </a:r>
            <a:r>
              <a:rPr lang="en-US" sz="3200" b="1"/>
              <a:t>:a measure of a balancing area’s long term (12 mo) frequency performance. </a:t>
            </a:r>
          </a:p>
          <a:p>
            <a:pPr eaLnBrk="1" hangingPunct="1">
              <a:buFont typeface="Arial" charset="0"/>
              <a:buChar char="•"/>
            </a:pPr>
            <a:r>
              <a:rPr lang="en-US" sz="2400" b="1"/>
              <a:t> Control objective - bound excursions of 1-minute average frequency error over 12 months in the interconnection. </a:t>
            </a:r>
          </a:p>
          <a:p>
            <a:pPr eaLnBrk="1" hangingPunct="1">
              <a:buFont typeface="Arial" charset="0"/>
              <a:buChar char="•"/>
            </a:pPr>
            <a:r>
              <a:rPr lang="en-US" sz="2400" b="1"/>
              <a:t> Measures control performance by comparing how well a balancing area’s </a:t>
            </a:r>
            <a:r>
              <a:rPr lang="en-US" sz="2400" b="1" i="1"/>
              <a:t>ACE</a:t>
            </a:r>
            <a:r>
              <a:rPr lang="en-US" sz="2400" b="1"/>
              <a:t> performs in conjunction with the frequency error of the interconnection.</a:t>
            </a:r>
          </a:p>
        </p:txBody>
      </p:sp>
      <p:sp>
        <p:nvSpPr>
          <p:cNvPr id="28676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1510" name="Object 19"/>
          <p:cNvGraphicFramePr>
            <a:graphicFrameLocks noChangeAspect="1"/>
          </p:cNvGraphicFramePr>
          <p:nvPr/>
        </p:nvGraphicFramePr>
        <p:xfrm>
          <a:off x="285750" y="2778125"/>
          <a:ext cx="3390900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4" imgW="1816100" imgH="419100" progId="Equation.3">
                  <p:embed/>
                </p:oleObj>
              </mc:Choice>
              <mc:Fallback>
                <p:oleObj name="Equation" r:id="rId4" imgW="18161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" y="2778125"/>
                        <a:ext cx="3390900" cy="785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8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679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680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1516" name="Object 25"/>
          <p:cNvGraphicFramePr>
            <a:graphicFrameLocks noChangeAspect="1"/>
          </p:cNvGraphicFramePr>
          <p:nvPr/>
        </p:nvGraphicFramePr>
        <p:xfrm>
          <a:off x="265113" y="3802063"/>
          <a:ext cx="3208337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6" imgW="1714500" imgH="419100" progId="Equation.3">
                  <p:embed/>
                </p:oleObj>
              </mc:Choice>
              <mc:Fallback>
                <p:oleObj name="Equation" r:id="rId6" imgW="17145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113" y="3802063"/>
                        <a:ext cx="3208337" cy="781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1517" name="Picture 9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1725" y="2924175"/>
            <a:ext cx="4232275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" name="Right Arrow 43"/>
          <p:cNvSpPr/>
          <p:nvPr/>
        </p:nvSpPr>
        <p:spPr>
          <a:xfrm>
            <a:off x="3627438" y="4149725"/>
            <a:ext cx="1238250" cy="2095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519" name="TextBox 16"/>
          <p:cNvSpPr txBox="1">
            <a:spLocks noChangeArrowheads="1"/>
          </p:cNvSpPr>
          <p:nvPr/>
        </p:nvSpPr>
        <p:spPr bwMode="auto">
          <a:xfrm>
            <a:off x="4760913" y="2755900"/>
            <a:ext cx="45339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/>
              <a:t>Ref: M. Terbrueggen, “Control Performance Standards” 2002</a:t>
            </a:r>
          </a:p>
        </p:txBody>
      </p:sp>
      <p:sp>
        <p:nvSpPr>
          <p:cNvPr id="2868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3489325"/>
            <a:ext cx="4857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Average ACE, </a:t>
            </a:r>
            <a:r>
              <a:rPr lang="el-GR"/>
              <a:t>Δ</a:t>
            </a:r>
            <a:r>
              <a:rPr lang="en-US"/>
              <a:t>F over 1 min to compute: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4543425"/>
            <a:ext cx="1828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/>
              <a:t>10B to give units of Hz.</a:t>
            </a:r>
          </a:p>
        </p:txBody>
      </p:sp>
      <p:sp>
        <p:nvSpPr>
          <p:cNvPr id="6" name="Freeform 5"/>
          <p:cNvSpPr/>
          <p:nvPr/>
        </p:nvSpPr>
        <p:spPr>
          <a:xfrm>
            <a:off x="1123950" y="4403725"/>
            <a:ext cx="415925" cy="107950"/>
          </a:xfrm>
          <a:custGeom>
            <a:avLst/>
            <a:gdLst>
              <a:gd name="connsiteX0" fmla="*/ 0 w 243840"/>
              <a:gd name="connsiteY0" fmla="*/ 106680 h 106680"/>
              <a:gd name="connsiteX1" fmla="*/ 243840 w 243840"/>
              <a:gd name="connsiteY1" fmla="*/ 0 h 106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43840" h="106680">
                <a:moveTo>
                  <a:pt x="0" y="106680"/>
                </a:moveTo>
                <a:lnTo>
                  <a:pt x="243840" y="0"/>
                </a:ln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6200" y="5113338"/>
            <a:ext cx="8953500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l-GR"/>
              <a:t>Δ</a:t>
            </a:r>
            <a:r>
              <a:rPr lang="en-US"/>
              <a:t>F is an interconnection measure. </a:t>
            </a:r>
            <a:r>
              <a:rPr lang="el-GR"/>
              <a:t>Δ</a:t>
            </a:r>
            <a:r>
              <a:rPr lang="en-US"/>
              <a:t>P</a:t>
            </a:r>
            <a:r>
              <a:rPr lang="en-US" baseline="-25000"/>
              <a:t>tie</a:t>
            </a:r>
            <a:r>
              <a:rPr lang="en-US"/>
              <a:t> is a balancing area measure. </a:t>
            </a:r>
          </a:p>
          <a:p>
            <a:pPr eaLnBrk="1" hangingPunct="1"/>
            <a:r>
              <a:rPr lang="en-US"/>
              <a:t>When </a:t>
            </a:r>
            <a:r>
              <a:rPr lang="el-GR"/>
              <a:t>Δ</a:t>
            </a:r>
            <a:r>
              <a:rPr lang="en-US"/>
              <a:t>F&lt;0, the interconnection needs generation, so desire BA to make </a:t>
            </a:r>
          </a:p>
          <a:p>
            <a:pPr eaLnBrk="1" hangingPunct="1"/>
            <a:r>
              <a:rPr lang="el-GR"/>
              <a:t>Δ</a:t>
            </a:r>
            <a:r>
              <a:rPr lang="en-US"/>
              <a:t>P</a:t>
            </a:r>
            <a:r>
              <a:rPr lang="en-US" baseline="-25000"/>
              <a:t>tie</a:t>
            </a:r>
            <a:r>
              <a:rPr lang="en-US"/>
              <a:t> large </a:t>
            </a:r>
            <a:r>
              <a:rPr lang="en-US">
                <a:sym typeface="Wingdings" pitchFamily="2" charset="2"/>
              </a:rPr>
              <a:t> </a:t>
            </a:r>
            <a:r>
              <a:rPr lang="en-US"/>
              <a:t>ACE&gt;0 (helping). If ACE&lt;0, it means BA is undergenerating </a:t>
            </a:r>
            <a:r>
              <a:rPr lang="en-US">
                <a:sym typeface="Wingdings" pitchFamily="2" charset="2"/>
              </a:rPr>
              <a:t></a:t>
            </a:r>
            <a:r>
              <a:rPr lang="en-US"/>
              <a:t> “hurting.”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So we want to see CP negative, large in mag.</a:t>
            </a:r>
          </a:p>
        </p:txBody>
      </p:sp>
    </p:spTree>
    <p:extLst>
      <p:ext uri="{BB962C8B-B14F-4D97-AF65-F5344CB8AC3E}">
        <p14:creationId xmlns:p14="http://schemas.microsoft.com/office/powerpoint/2010/main" val="3563698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21519" grpId="0"/>
      <p:bldP spid="4" grpId="0"/>
      <p:bldP spid="5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21"/>
          <p:cNvSpPr>
            <a:spLocks noGrp="1"/>
          </p:cNvSpPr>
          <p:nvPr>
            <p:ph type="sldNum" sz="quarter" idx="10"/>
          </p:nvPr>
        </p:nvSpPr>
        <p:spPr>
          <a:xfrm>
            <a:off x="8355013" y="6511925"/>
            <a:ext cx="788987" cy="365125"/>
          </a:xfrm>
        </p:spPr>
        <p:txBody>
          <a:bodyPr/>
          <a:lstStyle/>
          <a:p>
            <a:pPr>
              <a:defRPr/>
            </a:pPr>
            <a:fld id="{94171F57-7E5F-4B49-8505-26B6265689F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29699" name="TextBox 23"/>
          <p:cNvSpPr txBox="1">
            <a:spLocks noChangeArrowheads="1"/>
          </p:cNvSpPr>
          <p:nvPr/>
        </p:nvSpPr>
        <p:spPr bwMode="auto">
          <a:xfrm>
            <a:off x="152400" y="57150"/>
            <a:ext cx="8877300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u="sng"/>
              <a:t>CPS1</a:t>
            </a:r>
            <a:r>
              <a:rPr lang="en-US" sz="3200" b="1"/>
              <a:t>:a measure of a balancing area’s long term (12 mo) frequency performance. </a:t>
            </a:r>
          </a:p>
          <a:p>
            <a:pPr eaLnBrk="1" hangingPunct="1">
              <a:buFont typeface="Arial" charset="0"/>
              <a:buChar char="•"/>
            </a:pPr>
            <a:r>
              <a:rPr lang="en-US" sz="2400" b="1"/>
              <a:t> Control objective - bound excursions of 1-minute average frequency error over 12 months in the interconnection. </a:t>
            </a:r>
          </a:p>
          <a:p>
            <a:pPr eaLnBrk="1" hangingPunct="1">
              <a:buFont typeface="Arial" charset="0"/>
              <a:buChar char="•"/>
            </a:pPr>
            <a:r>
              <a:rPr lang="en-US" sz="2400" b="1"/>
              <a:t> Measures control performance by comparing how well a balancing area’s </a:t>
            </a:r>
            <a:r>
              <a:rPr lang="en-US" sz="2400" b="1" i="1"/>
              <a:t>ACE</a:t>
            </a:r>
            <a:r>
              <a:rPr lang="en-US" sz="2400" b="1"/>
              <a:t> performs in conjunction with the frequency error of the interconnection.</a:t>
            </a:r>
          </a:p>
        </p:txBody>
      </p:sp>
      <p:sp>
        <p:nvSpPr>
          <p:cNvPr id="21508" name="TextBox 30"/>
          <p:cNvSpPr txBox="1">
            <a:spLocks noChangeArrowheads="1"/>
          </p:cNvSpPr>
          <p:nvPr/>
        </p:nvSpPr>
        <p:spPr bwMode="auto">
          <a:xfrm>
            <a:off x="47625" y="5284788"/>
            <a:ext cx="90487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i="1"/>
              <a:t>ε</a:t>
            </a:r>
            <a:r>
              <a:rPr lang="en-US" b="1" i="1" baseline="-25000"/>
              <a:t>1 </a:t>
            </a:r>
            <a:r>
              <a:rPr lang="en-US" b="1"/>
              <a:t>=target bound for 12 month of 1min avg freq error. e.g., 0.018Hz in EI, 0.228Hz in WECC, 0.020 Hz for ERCOT. Must be squared to normalize Hz</a:t>
            </a:r>
            <a:r>
              <a:rPr lang="en-US" b="1" baseline="30000"/>
              <a:t>2</a:t>
            </a:r>
            <a:r>
              <a:rPr lang="en-US" b="1"/>
              <a:t> in numerator.</a:t>
            </a:r>
            <a:endParaRPr lang="en-US"/>
          </a:p>
        </p:txBody>
      </p:sp>
      <p:sp>
        <p:nvSpPr>
          <p:cNvPr id="29701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9702" name="Object 19"/>
          <p:cNvGraphicFramePr>
            <a:graphicFrameLocks noChangeAspect="1"/>
          </p:cNvGraphicFramePr>
          <p:nvPr/>
        </p:nvGraphicFramePr>
        <p:xfrm>
          <a:off x="285750" y="2944813"/>
          <a:ext cx="3390900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4" imgW="1816100" imgH="241300" progId="Equation.3">
                  <p:embed/>
                </p:oleObj>
              </mc:Choice>
              <mc:Fallback>
                <p:oleObj name="Equation" r:id="rId4" imgW="18161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" y="2944813"/>
                        <a:ext cx="3390900" cy="452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3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1512" name="Object 21"/>
          <p:cNvGraphicFramePr>
            <a:graphicFrameLocks noChangeAspect="1"/>
          </p:cNvGraphicFramePr>
          <p:nvPr/>
        </p:nvGraphicFramePr>
        <p:xfrm>
          <a:off x="138113" y="6007100"/>
          <a:ext cx="458152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6" imgW="1879600" imgH="203200" progId="Equation.3">
                  <p:embed/>
                </p:oleObj>
              </mc:Choice>
              <mc:Fallback>
                <p:oleObj name="Equation" r:id="rId6" imgW="18796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113" y="6007100"/>
                        <a:ext cx="4581525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5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1514" name="Object 23"/>
          <p:cNvGraphicFramePr>
            <a:graphicFrameLocks noChangeAspect="1"/>
          </p:cNvGraphicFramePr>
          <p:nvPr/>
        </p:nvGraphicFramePr>
        <p:xfrm>
          <a:off x="2225675" y="4419600"/>
          <a:ext cx="2586038" cy="83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8" imgW="1384300" imgH="444500" progId="Equation.3">
                  <p:embed/>
                </p:oleObj>
              </mc:Choice>
              <mc:Fallback>
                <p:oleObj name="Equation" r:id="rId8" imgW="1384300" imgH="444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5675" y="4419600"/>
                        <a:ext cx="2586038" cy="833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7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9708" name="Object 25"/>
          <p:cNvGraphicFramePr>
            <a:graphicFrameLocks noChangeAspect="1"/>
          </p:cNvGraphicFramePr>
          <p:nvPr/>
        </p:nvGraphicFramePr>
        <p:xfrm>
          <a:off x="265113" y="3663950"/>
          <a:ext cx="3208337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10" imgW="1714500" imgH="419100" progId="Equation.3">
                  <p:embed/>
                </p:oleObj>
              </mc:Choice>
              <mc:Fallback>
                <p:oleObj name="Equation" r:id="rId10" imgW="17145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113" y="3663950"/>
                        <a:ext cx="3208337" cy="781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9709" name="Picture 91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1725" y="2924175"/>
            <a:ext cx="4232275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" name="Right Arrow 43"/>
          <p:cNvSpPr/>
          <p:nvPr/>
        </p:nvSpPr>
        <p:spPr>
          <a:xfrm>
            <a:off x="3627438" y="4011613"/>
            <a:ext cx="1238250" cy="2095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711" name="TextBox 16"/>
          <p:cNvSpPr txBox="1">
            <a:spLocks noChangeArrowheads="1"/>
          </p:cNvSpPr>
          <p:nvPr/>
        </p:nvSpPr>
        <p:spPr bwMode="auto">
          <a:xfrm>
            <a:off x="4760913" y="2755900"/>
            <a:ext cx="45339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/>
              <a:t>Ref: M. Terbrueggen, “Control Performance Standards” 2002</a:t>
            </a:r>
          </a:p>
        </p:txBody>
      </p:sp>
      <p:sp>
        <p:nvSpPr>
          <p:cNvPr id="29712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713" name="TextBox 3"/>
          <p:cNvSpPr txBox="1">
            <a:spLocks noChangeArrowheads="1"/>
          </p:cNvSpPr>
          <p:nvPr/>
        </p:nvSpPr>
        <p:spPr bwMode="auto">
          <a:xfrm>
            <a:off x="0" y="3352800"/>
            <a:ext cx="4857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Average ACE, </a:t>
            </a:r>
            <a:r>
              <a:rPr lang="el-GR"/>
              <a:t>Δ</a:t>
            </a:r>
            <a:r>
              <a:rPr lang="en-US"/>
              <a:t>F over 1 min to compute: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-6350" y="4313238"/>
            <a:ext cx="1897063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Average CP </a:t>
            </a:r>
            <a:r>
              <a:rPr lang="en-US" baseline="-25000"/>
              <a:t>1min</a:t>
            </a:r>
            <a:r>
              <a:rPr lang="en-US"/>
              <a:t> over 12 mo to compute:</a:t>
            </a:r>
          </a:p>
        </p:txBody>
      </p:sp>
      <p:sp>
        <p:nvSpPr>
          <p:cNvPr id="2" name="Right Arrow 1"/>
          <p:cNvSpPr/>
          <p:nvPr/>
        </p:nvSpPr>
        <p:spPr>
          <a:xfrm>
            <a:off x="1692275" y="4773613"/>
            <a:ext cx="487363" cy="460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810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/>
      <p:bldP spid="19" grpId="0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21"/>
          <p:cNvSpPr>
            <a:spLocks noGrp="1"/>
          </p:cNvSpPr>
          <p:nvPr>
            <p:ph type="sldNum" sz="quarter" idx="10"/>
          </p:nvPr>
        </p:nvSpPr>
        <p:spPr>
          <a:xfrm>
            <a:off x="8355013" y="6511925"/>
            <a:ext cx="788987" cy="365125"/>
          </a:xfrm>
        </p:spPr>
        <p:txBody>
          <a:bodyPr/>
          <a:lstStyle/>
          <a:p>
            <a:pPr>
              <a:defRPr/>
            </a:pPr>
            <a:fld id="{FE64DA9A-463E-4791-A889-6418CA9B8677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30723" name="TextBox 23"/>
          <p:cNvSpPr txBox="1">
            <a:spLocks noChangeArrowheads="1"/>
          </p:cNvSpPr>
          <p:nvPr/>
        </p:nvSpPr>
        <p:spPr bwMode="auto">
          <a:xfrm>
            <a:off x="152400" y="57150"/>
            <a:ext cx="8877300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u="sng"/>
              <a:t>CPS1</a:t>
            </a:r>
            <a:r>
              <a:rPr lang="en-US" sz="3200" b="1"/>
              <a:t>:a measure of a balancing area’s long term (12 mo) frequency performance. </a:t>
            </a:r>
          </a:p>
          <a:p>
            <a:pPr eaLnBrk="1" hangingPunct="1">
              <a:buFont typeface="Arial" charset="0"/>
              <a:buChar char="•"/>
            </a:pPr>
            <a:r>
              <a:rPr lang="en-US" sz="2400" b="1"/>
              <a:t> Control objective - bound excursions of 1-minute average frequency error over 12 months in the interconnection. </a:t>
            </a:r>
          </a:p>
          <a:p>
            <a:pPr eaLnBrk="1" hangingPunct="1">
              <a:buFont typeface="Arial" charset="0"/>
              <a:buChar char="•"/>
            </a:pPr>
            <a:r>
              <a:rPr lang="en-US" sz="2400" b="1"/>
              <a:t> Measures control performance by comparing how well a balancing area’s </a:t>
            </a:r>
            <a:r>
              <a:rPr lang="en-US" sz="2400" b="1" i="1"/>
              <a:t>ACE</a:t>
            </a:r>
            <a:r>
              <a:rPr lang="en-US" sz="2400" b="1"/>
              <a:t> performs in conjunction with the frequency error of the interconnection.</a:t>
            </a:r>
          </a:p>
        </p:txBody>
      </p:sp>
      <p:sp>
        <p:nvSpPr>
          <p:cNvPr id="21508" name="TextBox 30"/>
          <p:cNvSpPr txBox="1">
            <a:spLocks noChangeArrowheads="1"/>
          </p:cNvSpPr>
          <p:nvPr/>
        </p:nvSpPr>
        <p:spPr bwMode="auto">
          <a:xfrm>
            <a:off x="4956175" y="4949825"/>
            <a:ext cx="417195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u="sng"/>
              <a:t>Problem</a:t>
            </a:r>
            <a:r>
              <a:rPr lang="en-US" b="1"/>
              <a:t>: balancing area can grossly over- or under-generate (as long as it is opposite frequency error) and get very good CPS1, yet impact its neighbors with excessive flows (large ACE</a:t>
            </a:r>
            <a:r>
              <a:rPr lang="en-US" b="1">
                <a:sym typeface="Wingdings" pitchFamily="2" charset="2"/>
              </a:rPr>
              <a:t>P</a:t>
            </a:r>
            <a:r>
              <a:rPr lang="en-US" b="1" baseline="-25000">
                <a:sym typeface="Wingdings" pitchFamily="2" charset="2"/>
              </a:rPr>
              <a:t>tie,a</a:t>
            </a:r>
            <a:r>
              <a:rPr lang="en-US" b="1">
                <a:sym typeface="Wingdings" pitchFamily="2" charset="2"/>
              </a:rPr>
              <a:t>&gt;&gt;P</a:t>
            </a:r>
            <a:r>
              <a:rPr lang="en-US" b="1" baseline="-25000">
                <a:sym typeface="Wingdings" pitchFamily="2" charset="2"/>
              </a:rPr>
              <a:t>tie,s</a:t>
            </a:r>
            <a:r>
              <a:rPr lang="en-US" b="1">
                <a:sym typeface="Wingdings" pitchFamily="2" charset="2"/>
              </a:rPr>
              <a:t>).</a:t>
            </a:r>
            <a:endParaRPr lang="en-US" b="1"/>
          </a:p>
        </p:txBody>
      </p:sp>
      <p:sp>
        <p:nvSpPr>
          <p:cNvPr id="30725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0726" name="Object 19"/>
          <p:cNvGraphicFramePr>
            <a:graphicFrameLocks noChangeAspect="1"/>
          </p:cNvGraphicFramePr>
          <p:nvPr/>
        </p:nvGraphicFramePr>
        <p:xfrm>
          <a:off x="285750" y="2944813"/>
          <a:ext cx="3390900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4" imgW="1816100" imgH="241300" progId="Equation.3">
                  <p:embed/>
                </p:oleObj>
              </mc:Choice>
              <mc:Fallback>
                <p:oleObj name="Equation" r:id="rId4" imgW="18161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" y="2944813"/>
                        <a:ext cx="3390900" cy="452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7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0728" name="Object 21"/>
          <p:cNvGraphicFramePr>
            <a:graphicFrameLocks noChangeAspect="1"/>
          </p:cNvGraphicFramePr>
          <p:nvPr/>
        </p:nvGraphicFramePr>
        <p:xfrm>
          <a:off x="31750" y="6007100"/>
          <a:ext cx="458152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6" imgW="1879600" imgH="203200" progId="Equation.3">
                  <p:embed/>
                </p:oleObj>
              </mc:Choice>
              <mc:Fallback>
                <p:oleObj name="Equation" r:id="rId6" imgW="18796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50" y="6007100"/>
                        <a:ext cx="4581525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9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0730" name="Object 23"/>
          <p:cNvGraphicFramePr>
            <a:graphicFrameLocks noChangeAspect="1"/>
          </p:cNvGraphicFramePr>
          <p:nvPr/>
        </p:nvGraphicFramePr>
        <p:xfrm>
          <a:off x="2225675" y="4419600"/>
          <a:ext cx="2586038" cy="83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8" imgW="1384300" imgH="444500" progId="Equation.3">
                  <p:embed/>
                </p:oleObj>
              </mc:Choice>
              <mc:Fallback>
                <p:oleObj name="Equation" r:id="rId8" imgW="1384300" imgH="444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5675" y="4419600"/>
                        <a:ext cx="2586038" cy="833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1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0732" name="Object 25"/>
          <p:cNvGraphicFramePr>
            <a:graphicFrameLocks noChangeAspect="1"/>
          </p:cNvGraphicFramePr>
          <p:nvPr/>
        </p:nvGraphicFramePr>
        <p:xfrm>
          <a:off x="265113" y="3663950"/>
          <a:ext cx="3208337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10" imgW="1714500" imgH="419100" progId="Equation.3">
                  <p:embed/>
                </p:oleObj>
              </mc:Choice>
              <mc:Fallback>
                <p:oleObj name="Equation" r:id="rId10" imgW="17145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113" y="3663950"/>
                        <a:ext cx="3208337" cy="781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33" name="Picture 91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1725" y="2924175"/>
            <a:ext cx="4232275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" name="Right Arrow 43"/>
          <p:cNvSpPr/>
          <p:nvPr/>
        </p:nvSpPr>
        <p:spPr>
          <a:xfrm>
            <a:off x="3627438" y="4011613"/>
            <a:ext cx="1238250" cy="2095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35" name="TextBox 16"/>
          <p:cNvSpPr txBox="1">
            <a:spLocks noChangeArrowheads="1"/>
          </p:cNvSpPr>
          <p:nvPr/>
        </p:nvSpPr>
        <p:spPr bwMode="auto">
          <a:xfrm>
            <a:off x="4760913" y="2755900"/>
            <a:ext cx="45339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/>
              <a:t>Ref: M. Terbrueggen, “Control Performance Standards” 2002</a:t>
            </a:r>
          </a:p>
        </p:txBody>
      </p:sp>
      <p:sp>
        <p:nvSpPr>
          <p:cNvPr id="3073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37" name="TextBox 3"/>
          <p:cNvSpPr txBox="1">
            <a:spLocks noChangeArrowheads="1"/>
          </p:cNvSpPr>
          <p:nvPr/>
        </p:nvSpPr>
        <p:spPr bwMode="auto">
          <a:xfrm>
            <a:off x="0" y="3352800"/>
            <a:ext cx="4857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Average ACE, </a:t>
            </a:r>
            <a:r>
              <a:rPr lang="el-GR"/>
              <a:t>Δ</a:t>
            </a:r>
            <a:r>
              <a:rPr lang="en-US"/>
              <a:t>F over 1 min to compute:</a:t>
            </a:r>
          </a:p>
        </p:txBody>
      </p:sp>
      <p:sp>
        <p:nvSpPr>
          <p:cNvPr id="30738" name="TextBox 19"/>
          <p:cNvSpPr txBox="1">
            <a:spLocks noChangeArrowheads="1"/>
          </p:cNvSpPr>
          <p:nvPr/>
        </p:nvSpPr>
        <p:spPr bwMode="auto">
          <a:xfrm>
            <a:off x="-6350" y="4313238"/>
            <a:ext cx="1897063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Average CP </a:t>
            </a:r>
            <a:r>
              <a:rPr lang="en-US" baseline="-25000"/>
              <a:t>1min</a:t>
            </a:r>
            <a:r>
              <a:rPr lang="en-US"/>
              <a:t> over 12 mo to compute:</a:t>
            </a:r>
          </a:p>
        </p:txBody>
      </p:sp>
      <p:sp>
        <p:nvSpPr>
          <p:cNvPr id="21" name="Right Arrow 20"/>
          <p:cNvSpPr/>
          <p:nvPr/>
        </p:nvSpPr>
        <p:spPr>
          <a:xfrm>
            <a:off x="1692275" y="4773613"/>
            <a:ext cx="487363" cy="460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707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Box 16"/>
          <p:cNvSpPr txBox="1">
            <a:spLocks noChangeArrowheads="1"/>
          </p:cNvSpPr>
          <p:nvPr/>
        </p:nvSpPr>
        <p:spPr bwMode="auto">
          <a:xfrm>
            <a:off x="0" y="38100"/>
            <a:ext cx="9144000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u="sng"/>
              <a:t>CPS2</a:t>
            </a:r>
            <a:r>
              <a:rPr lang="en-US" sz="3200" b="1"/>
              <a:t>: measure of a balancing area’s ACE over all 10-minute periods in a month. </a:t>
            </a:r>
          </a:p>
          <a:p>
            <a:pPr eaLnBrk="1" hangingPunct="1">
              <a:buFont typeface="Arial" charset="0"/>
              <a:buChar char="•"/>
            </a:pPr>
            <a:r>
              <a:rPr lang="en-US" sz="2500" b="1"/>
              <a:t> Control objective – limit ACE variations &amp; bound unscheduled power flows between balancing areas. </a:t>
            </a:r>
          </a:p>
          <a:p>
            <a:pPr eaLnBrk="1" hangingPunct="1">
              <a:buFont typeface="Arial" charset="0"/>
              <a:buChar char="•"/>
            </a:pPr>
            <a:r>
              <a:rPr lang="en-US" sz="2500" b="1"/>
              <a:t> Developed to address “problem” of previous slide.</a:t>
            </a:r>
          </a:p>
        </p:txBody>
      </p:sp>
      <p:graphicFrame>
        <p:nvGraphicFramePr>
          <p:cNvPr id="31747" name="Object 3"/>
          <p:cNvGraphicFramePr>
            <a:graphicFrameLocks noChangeAspect="1"/>
          </p:cNvGraphicFramePr>
          <p:nvPr/>
        </p:nvGraphicFramePr>
        <p:xfrm>
          <a:off x="4187825" y="2495550"/>
          <a:ext cx="4438650" cy="76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r:id="rId4" imgW="1548728" imgH="266584" progId="">
                  <p:embed/>
                </p:oleObj>
              </mc:Choice>
              <mc:Fallback>
                <p:oleObj r:id="rId4" imgW="1548728" imgH="266584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7825" y="2495550"/>
                        <a:ext cx="4438650" cy="763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48" name="TextBox 19"/>
          <p:cNvSpPr txBox="1">
            <a:spLocks noChangeArrowheads="1"/>
          </p:cNvSpPr>
          <p:nvPr/>
        </p:nvSpPr>
        <p:spPr bwMode="auto">
          <a:xfrm>
            <a:off x="0" y="4700588"/>
            <a:ext cx="6743700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sz="2500" b="1"/>
              <a:t> B</a:t>
            </a:r>
            <a:r>
              <a:rPr lang="en-US" sz="2500" b="1" baseline="-25000"/>
              <a:t>S</a:t>
            </a:r>
            <a:r>
              <a:rPr lang="en-US" sz="2500" b="1"/>
              <a:t>=sum of B values for all control areas.</a:t>
            </a:r>
          </a:p>
        </p:txBody>
      </p:sp>
      <p:sp>
        <p:nvSpPr>
          <p:cNvPr id="31749" name="TextBox 20"/>
          <p:cNvSpPr txBox="1">
            <a:spLocks noChangeArrowheads="1"/>
          </p:cNvSpPr>
          <p:nvPr/>
        </p:nvSpPr>
        <p:spPr bwMode="auto">
          <a:xfrm>
            <a:off x="0" y="5173663"/>
            <a:ext cx="9020175" cy="163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sz="2500" b="1" i="1"/>
              <a:t> ε</a:t>
            </a:r>
            <a:r>
              <a:rPr lang="en-US" sz="2500" b="1" i="1" baseline="-25000"/>
              <a:t>10</a:t>
            </a:r>
            <a:r>
              <a:rPr lang="en-US" sz="2500" b="1"/>
              <a:t> =target bound for 12 mo RMS of10-min avg freq error: e.g., 0.0057Hz in EI, 0.0073 for the WI and ERCOT.</a:t>
            </a:r>
          </a:p>
          <a:p>
            <a:pPr eaLnBrk="1" hangingPunct="1">
              <a:buFont typeface="Arial" charset="0"/>
              <a:buChar char="•"/>
            </a:pPr>
            <a:r>
              <a:rPr lang="en-US" sz="2500" b="1"/>
              <a:t> In 2003, the 10</a:t>
            </a:r>
            <a:r>
              <a:rPr lang="en-US" sz="2500" b="1" i="1"/>
              <a:t>B</a:t>
            </a:r>
            <a:r>
              <a:rPr lang="en-US" sz="2500" b="1" i="1" baseline="-25000"/>
              <a:t>s</a:t>
            </a:r>
            <a:r>
              <a:rPr lang="en-US" sz="2500" b="1"/>
              <a:t> were ~ -5692 mw/0.1hz for EI, -1825 mw/0.1hz for WEEC, -920 mw/0.1Hz for ERCOT.</a:t>
            </a:r>
          </a:p>
        </p:txBody>
      </p:sp>
      <p:sp>
        <p:nvSpPr>
          <p:cNvPr id="31750" name="TextBox 8"/>
          <p:cNvSpPr txBox="1">
            <a:spLocks noChangeArrowheads="1"/>
          </p:cNvSpPr>
          <p:nvPr/>
        </p:nvSpPr>
        <p:spPr bwMode="auto">
          <a:xfrm>
            <a:off x="377825" y="2628900"/>
            <a:ext cx="40576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/>
              <a:t>Requirement: |ACE</a:t>
            </a:r>
            <a:r>
              <a:rPr lang="en-US" sz="2400" b="1" baseline="-25000"/>
              <a:t>10min</a:t>
            </a:r>
            <a:r>
              <a:rPr lang="en-US" sz="2400" b="1"/>
              <a:t> |</a:t>
            </a:r>
            <a:r>
              <a:rPr lang="en-US" sz="2400" b="1" u="sng"/>
              <a:t>&lt;</a:t>
            </a:r>
            <a:endParaRPr lang="en-US" sz="2400" b="1"/>
          </a:p>
        </p:txBody>
      </p:sp>
      <p:sp>
        <p:nvSpPr>
          <p:cNvPr id="31751" name="TextBox 9"/>
          <p:cNvSpPr txBox="1">
            <a:spLocks noChangeArrowheads="1"/>
          </p:cNvSpPr>
          <p:nvPr/>
        </p:nvSpPr>
        <p:spPr bwMode="auto">
          <a:xfrm>
            <a:off x="123825" y="3584575"/>
            <a:ext cx="88963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/>
              <a:t>CPS2=100%-(Percent of 10 min periods in violation)&gt;90%</a:t>
            </a:r>
          </a:p>
        </p:txBody>
      </p:sp>
      <p:sp>
        <p:nvSpPr>
          <p:cNvPr id="31752" name="TextBox 19"/>
          <p:cNvSpPr txBox="1">
            <a:spLocks noChangeArrowheads="1"/>
          </p:cNvSpPr>
          <p:nvPr/>
        </p:nvSpPr>
        <p:spPr bwMode="auto">
          <a:xfrm>
            <a:off x="0" y="4319588"/>
            <a:ext cx="9144000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sz="2500" b="1"/>
              <a:t> L</a:t>
            </a:r>
            <a:r>
              <a:rPr lang="en-US" sz="2500" b="1" baseline="-25000"/>
              <a:t>10</a:t>
            </a:r>
            <a:r>
              <a:rPr lang="en-US" sz="2500" b="1"/>
              <a:t> is max value within which ACE</a:t>
            </a:r>
            <a:r>
              <a:rPr lang="en-US" sz="2500" b="1" baseline="-25000"/>
              <a:t>10min</a:t>
            </a:r>
            <a:r>
              <a:rPr lang="en-US" sz="2500" b="1"/>
              <a:t> must be controlled</a:t>
            </a:r>
          </a:p>
        </p:txBody>
      </p:sp>
      <p:sp>
        <p:nvSpPr>
          <p:cNvPr id="9" name="Slide Number Placeholder 21"/>
          <p:cNvSpPr>
            <a:spLocks noGrp="1"/>
          </p:cNvSpPr>
          <p:nvPr>
            <p:ph type="sldNum" sz="quarter" idx="10"/>
          </p:nvPr>
        </p:nvSpPr>
        <p:spPr>
          <a:xfrm>
            <a:off x="8355013" y="6511925"/>
            <a:ext cx="788987" cy="365125"/>
          </a:xfrm>
        </p:spPr>
        <p:txBody>
          <a:bodyPr/>
          <a:lstStyle/>
          <a:p>
            <a:pPr>
              <a:defRPr/>
            </a:pPr>
            <a:fld id="{E5A70042-B09C-4AC3-83EA-30D1AC012F54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263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Box 16"/>
          <p:cNvSpPr txBox="1">
            <a:spLocks noChangeArrowheads="1"/>
          </p:cNvSpPr>
          <p:nvPr/>
        </p:nvSpPr>
        <p:spPr bwMode="auto">
          <a:xfrm>
            <a:off x="0" y="38100"/>
            <a:ext cx="91440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4400" b="1" u="sng"/>
              <a:t>Simulation System</a:t>
            </a:r>
            <a:endParaRPr lang="en-US" sz="2500" b="1"/>
          </a:p>
        </p:txBody>
      </p:sp>
      <p:sp>
        <p:nvSpPr>
          <p:cNvPr id="10" name="内容占位符 2"/>
          <p:cNvSpPr txBox="1">
            <a:spLocks/>
          </p:cNvSpPr>
          <p:nvPr/>
        </p:nvSpPr>
        <p:spPr bwMode="auto">
          <a:xfrm>
            <a:off x="228600" y="742950"/>
            <a:ext cx="89154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fontScale="77500" lnSpcReduction="20000"/>
          </a:bodyPr>
          <a:lstStyle/>
          <a:p>
            <a:pPr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altLang="zh-CN" sz="3200" dirty="0">
                <a:latin typeface="+mn-lt"/>
              </a:rPr>
              <a:t>Two Area System (Area A and Area B)</a:t>
            </a:r>
          </a:p>
          <a:p>
            <a:pPr lvl="1" eaLnBrk="0" hangingPunct="0">
              <a:spcBef>
                <a:spcPct val="20000"/>
              </a:spcBef>
              <a:defRPr/>
            </a:pPr>
            <a:r>
              <a:rPr lang="en-US" altLang="zh-CN" sz="2800" dirty="0">
                <a:latin typeface="+mn-lt"/>
                <a:sym typeface="Wingdings" pitchFamily="2" charset="2"/>
              </a:rPr>
              <a:t></a:t>
            </a:r>
            <a:r>
              <a:rPr lang="en-US" altLang="zh-CN" sz="2800" dirty="0">
                <a:latin typeface="+mn-lt"/>
              </a:rPr>
              <a:t>Wind power is assumed in area A </a:t>
            </a:r>
          </a:p>
          <a:p>
            <a:pPr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>
                <a:latin typeface="+mn-lt"/>
              </a:rPr>
              <a:t>Each area consists of 10 conventional units, with inertia and with speed governing</a:t>
            </a:r>
          </a:p>
          <a:p>
            <a:pPr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>
                <a:latin typeface="+mn-lt"/>
              </a:rPr>
              <a:t> Based points are computed from net load forecast made 7.5 min ahead, with an assumed error of 1% for load and 4.5% for wind.</a:t>
            </a:r>
          </a:p>
          <a:p>
            <a:pPr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>
                <a:latin typeface="+mn-lt"/>
              </a:rPr>
              <a:t>Wind penetration levels- 6%, 10%, 13%, 17%, 21%, 25% (Pw/</a:t>
            </a:r>
            <a:r>
              <a:rPr lang="en-US" sz="3200" dirty="0" err="1">
                <a:latin typeface="+mn-lt"/>
              </a:rPr>
              <a:t>Pnw</a:t>
            </a:r>
            <a:r>
              <a:rPr lang="en-US" sz="3200" dirty="0">
                <a:latin typeface="+mn-lt"/>
              </a:rPr>
              <a:t>) are considered (by capacity).</a:t>
            </a:r>
          </a:p>
          <a:p>
            <a:pPr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>
                <a:latin typeface="+mn-lt"/>
              </a:rPr>
              <a:t> Wind is assumed to displace conventional units</a:t>
            </a:r>
          </a:p>
          <a:p>
            <a:pPr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>
                <a:latin typeface="+mn-lt"/>
              </a:rPr>
              <a:t> Actual sec-by-sec </a:t>
            </a:r>
            <a:r>
              <a:rPr lang="en-US" sz="3200" dirty="0" err="1">
                <a:latin typeface="+mn-lt"/>
              </a:rPr>
              <a:t>p.u</a:t>
            </a:r>
            <a:r>
              <a:rPr lang="en-US" sz="3200" dirty="0">
                <a:latin typeface="+mn-lt"/>
              </a:rPr>
              <a:t>. value of load and of wind power data from one wind farm is used.</a:t>
            </a:r>
            <a:endParaRPr lang="zh-CN" altLang="en-US" sz="3200" dirty="0">
              <a:latin typeface="+mn-lt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2228850" y="4694238"/>
            <a:ext cx="1924050" cy="1371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2" name="Oval 11"/>
          <p:cNvSpPr/>
          <p:nvPr/>
        </p:nvSpPr>
        <p:spPr>
          <a:xfrm>
            <a:off x="5048250" y="4713288"/>
            <a:ext cx="1924050" cy="1371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3" name="Freeform 12"/>
          <p:cNvSpPr/>
          <p:nvPr/>
        </p:nvSpPr>
        <p:spPr>
          <a:xfrm>
            <a:off x="4152900" y="5322888"/>
            <a:ext cx="914400" cy="19050"/>
          </a:xfrm>
          <a:custGeom>
            <a:avLst/>
            <a:gdLst>
              <a:gd name="connsiteX0" fmla="*/ 0 w 914400"/>
              <a:gd name="connsiteY0" fmla="*/ 0 h 19050"/>
              <a:gd name="connsiteX1" fmla="*/ 914400 w 914400"/>
              <a:gd name="connsiteY1" fmla="*/ 19050 h 19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" h="19050">
                <a:moveTo>
                  <a:pt x="0" y="0"/>
                </a:moveTo>
                <a:lnTo>
                  <a:pt x="914400" y="1905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914400" y="5516563"/>
            <a:ext cx="1123950" cy="7207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dirty="0">
                <a:solidFill>
                  <a:schemeClr val="tx1"/>
                </a:solidFill>
              </a:rPr>
              <a:t>Wind units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876300" y="4495800"/>
            <a:ext cx="1162050" cy="80803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dirty="0">
                <a:solidFill>
                  <a:schemeClr val="tx1"/>
                </a:solidFill>
              </a:rPr>
              <a:t>Con units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216775" y="5006975"/>
            <a:ext cx="1162050" cy="7270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dirty="0">
                <a:solidFill>
                  <a:schemeClr val="tx1"/>
                </a:solidFill>
              </a:rPr>
              <a:t>Con units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2019300" y="5018088"/>
            <a:ext cx="304800" cy="76200"/>
          </a:xfrm>
          <a:custGeom>
            <a:avLst/>
            <a:gdLst>
              <a:gd name="connsiteX0" fmla="*/ 0 w 304800"/>
              <a:gd name="connsiteY0" fmla="*/ 0 h 76200"/>
              <a:gd name="connsiteX1" fmla="*/ 304800 w 304800"/>
              <a:gd name="connsiteY1" fmla="*/ 76200 h 7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4800" h="76200">
                <a:moveTo>
                  <a:pt x="0" y="0"/>
                </a:moveTo>
                <a:lnTo>
                  <a:pt x="304800" y="7620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2019300" y="5761038"/>
            <a:ext cx="323850" cy="152400"/>
          </a:xfrm>
          <a:custGeom>
            <a:avLst/>
            <a:gdLst>
              <a:gd name="connsiteX0" fmla="*/ 0 w 323850"/>
              <a:gd name="connsiteY0" fmla="*/ 152400 h 152400"/>
              <a:gd name="connsiteX1" fmla="*/ 323850 w 323850"/>
              <a:gd name="connsiteY1" fmla="*/ 0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3850" h="152400">
                <a:moveTo>
                  <a:pt x="0" y="152400"/>
                </a:moveTo>
                <a:lnTo>
                  <a:pt x="323850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6972300" y="5360988"/>
            <a:ext cx="266700" cy="19050"/>
          </a:xfrm>
          <a:custGeom>
            <a:avLst/>
            <a:gdLst>
              <a:gd name="connsiteX0" fmla="*/ 266700 w 266700"/>
              <a:gd name="connsiteY0" fmla="*/ 0 h 19050"/>
              <a:gd name="connsiteX1" fmla="*/ 0 w 266700"/>
              <a:gd name="connsiteY1" fmla="*/ 19050 h 19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66700" h="19050">
                <a:moveTo>
                  <a:pt x="266700" y="0"/>
                </a:moveTo>
                <a:lnTo>
                  <a:pt x="0" y="1905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2857500" y="5761038"/>
            <a:ext cx="628650" cy="0"/>
          </a:xfrm>
          <a:custGeom>
            <a:avLst/>
            <a:gdLst>
              <a:gd name="connsiteX0" fmla="*/ 0 w 628650"/>
              <a:gd name="connsiteY0" fmla="*/ 0 h 0"/>
              <a:gd name="connsiteX1" fmla="*/ 628650 w 62865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28650">
                <a:moveTo>
                  <a:pt x="0" y="0"/>
                </a:moveTo>
                <a:lnTo>
                  <a:pt x="628650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3162300" y="5780088"/>
            <a:ext cx="0" cy="190500"/>
          </a:xfrm>
          <a:custGeom>
            <a:avLst/>
            <a:gdLst>
              <a:gd name="connsiteX0" fmla="*/ 0 w 0"/>
              <a:gd name="connsiteY0" fmla="*/ 0 h 190500"/>
              <a:gd name="connsiteX1" fmla="*/ 0 w 0"/>
              <a:gd name="connsiteY1" fmla="*/ 190500 h 190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90500">
                <a:moveTo>
                  <a:pt x="0" y="0"/>
                </a:moveTo>
                <a:lnTo>
                  <a:pt x="0" y="190500"/>
                </a:lnTo>
              </a:path>
            </a:pathLst>
          </a:custGeom>
          <a:ln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5734050" y="5780088"/>
            <a:ext cx="628650" cy="0"/>
          </a:xfrm>
          <a:custGeom>
            <a:avLst/>
            <a:gdLst>
              <a:gd name="connsiteX0" fmla="*/ 0 w 628650"/>
              <a:gd name="connsiteY0" fmla="*/ 0 h 0"/>
              <a:gd name="connsiteX1" fmla="*/ 628650 w 62865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28650">
                <a:moveTo>
                  <a:pt x="0" y="0"/>
                </a:moveTo>
                <a:lnTo>
                  <a:pt x="628650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6038850" y="5799138"/>
            <a:ext cx="0" cy="190500"/>
          </a:xfrm>
          <a:custGeom>
            <a:avLst/>
            <a:gdLst>
              <a:gd name="connsiteX0" fmla="*/ 0 w 0"/>
              <a:gd name="connsiteY0" fmla="*/ 0 h 190500"/>
              <a:gd name="connsiteX1" fmla="*/ 0 w 0"/>
              <a:gd name="connsiteY1" fmla="*/ 190500 h 190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90500">
                <a:moveTo>
                  <a:pt x="0" y="0"/>
                </a:moveTo>
                <a:lnTo>
                  <a:pt x="0" y="190500"/>
                </a:lnTo>
              </a:path>
            </a:pathLst>
          </a:custGeom>
          <a:ln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Slide Number Placeholder 21"/>
          <p:cNvSpPr>
            <a:spLocks noGrp="1"/>
          </p:cNvSpPr>
          <p:nvPr>
            <p:ph type="sldNum" sz="quarter" idx="10"/>
          </p:nvPr>
        </p:nvSpPr>
        <p:spPr>
          <a:xfrm>
            <a:off x="8355013" y="6511925"/>
            <a:ext cx="788987" cy="365125"/>
          </a:xfrm>
        </p:spPr>
        <p:txBody>
          <a:bodyPr/>
          <a:lstStyle/>
          <a:p>
            <a:pPr>
              <a:defRPr/>
            </a:pPr>
            <a:fld id="{AA2FF430-7B33-46CA-84C4-74B94FF5727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32786" name="TextBox 2"/>
          <p:cNvSpPr txBox="1">
            <a:spLocks noChangeArrowheads="1"/>
          </p:cNvSpPr>
          <p:nvPr/>
        </p:nvSpPr>
        <p:spPr bwMode="auto">
          <a:xfrm>
            <a:off x="201613" y="6440488"/>
            <a:ext cx="87407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/>
              <a:t>C. Wang and J. McCalley, “Impact of Wind Power on Control Performance Standards,” under review, IEEE Trans on Pwr Sys.</a:t>
            </a:r>
          </a:p>
        </p:txBody>
      </p:sp>
    </p:spTree>
    <p:extLst>
      <p:ext uri="{BB962C8B-B14F-4D97-AF65-F5344CB8AC3E}">
        <p14:creationId xmlns:p14="http://schemas.microsoft.com/office/powerpoint/2010/main" val="400334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26947</TotalTime>
  <Words>1449</Words>
  <Application>Microsoft Office PowerPoint</Application>
  <PresentationFormat>On-screen Show (4:3)</PresentationFormat>
  <Paragraphs>184</Paragraphs>
  <Slides>15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Office Theme</vt:lpstr>
      <vt:lpstr>Custom Design</vt:lpstr>
      <vt:lpstr>Microsoft Equation 3.0</vt:lpstr>
      <vt:lpstr>Equation</vt:lpstr>
      <vt:lpstr>PowerPoint Presentation</vt:lpstr>
      <vt:lpstr>Impact of variability on control performance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Solutions to variability &amp; uncertainty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Robert Brown</dc:creator>
  <cp:lastModifiedBy>James D. McCalley</cp:lastModifiedBy>
  <cp:revision>172</cp:revision>
  <dcterms:created xsi:type="dcterms:W3CDTF">2008-10-18T20:05:06Z</dcterms:created>
  <dcterms:modified xsi:type="dcterms:W3CDTF">2012-10-01T15:17:47Z</dcterms:modified>
</cp:coreProperties>
</file>