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56" r:id="rId3"/>
    <p:sldId id="274" r:id="rId4"/>
    <p:sldId id="260" r:id="rId5"/>
    <p:sldId id="259" r:id="rId6"/>
    <p:sldId id="261" r:id="rId7"/>
    <p:sldId id="262" r:id="rId8"/>
    <p:sldId id="277" r:id="rId9"/>
    <p:sldId id="263" r:id="rId10"/>
    <p:sldId id="264" r:id="rId11"/>
    <p:sldId id="265" r:id="rId12"/>
    <p:sldId id="279" r:id="rId13"/>
    <p:sldId id="266" r:id="rId14"/>
    <p:sldId id="278" r:id="rId15"/>
    <p:sldId id="267" r:id="rId16"/>
    <p:sldId id="272" r:id="rId17"/>
    <p:sldId id="268" r:id="rId18"/>
    <p:sldId id="269" r:id="rId19"/>
    <p:sldId id="270" r:id="rId20"/>
    <p:sldId id="273" r:id="rId21"/>
    <p:sldId id="271" r:id="rId22"/>
    <p:sldId id="275" r:id="rId23"/>
    <p:sldId id="276" r:id="rId24"/>
    <p:sldId id="294"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7" d="100"/>
          <a:sy n="47" d="100"/>
        </p:scale>
        <p:origin x="52" y="3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2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02309-E361-475F-AE97-7918C6F7F983}" type="datetimeFigureOut">
              <a:rPr lang="en-US" smtClean="0"/>
              <a:t>8/27/2019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6587B-4BE8-4220-9A83-9374B3CF5E05}" type="slidenum">
              <a:rPr lang="en-US" smtClean="0"/>
              <a:t>‹#›</a:t>
            </a:fld>
            <a:endParaRPr lang="en-US"/>
          </a:p>
        </p:txBody>
      </p:sp>
    </p:spTree>
    <p:extLst>
      <p:ext uri="{BB962C8B-B14F-4D97-AF65-F5344CB8AC3E}">
        <p14:creationId xmlns:p14="http://schemas.microsoft.com/office/powerpoint/2010/main" val="2396774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inventors.about.com/library/inventors/blelectric2.htm"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inventors.about.com/gi/dynamic/offsite.htm?site=http://www.pbs.org/wgbh/amex/edison/sfeature/acdc.html" TargetMode="External"/><Relationship Id="rId4" Type="http://schemas.openxmlformats.org/officeDocument/2006/relationships/hyperlink" Target="http://inventors.about.com/library/inventors/bledison.htm"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inventors.about.com/library/inventors/blelectric2.htm"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inventors.about.com/gi/dynamic/offsite.htm?site=http://www.pbs.org/wgbh/amex/edison/sfeature/acdc.html" TargetMode="External"/><Relationship Id="rId4" Type="http://schemas.openxmlformats.org/officeDocument/2006/relationships/hyperlink" Target="http://inventors.about.com/library/inventors/bledison.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noTextEdit="1"/>
          </p:cNvSpPr>
          <p:nvPr>
            <p:ph type="sldImg"/>
          </p:nvPr>
        </p:nvSpPr>
        <p:spPr>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800" smtClean="0"/>
              <a:t>Gilbert and Gray were English.</a:t>
            </a:r>
          </a:p>
          <a:p>
            <a:pPr>
              <a:lnSpc>
                <a:spcPct val="80000"/>
              </a:lnSpc>
            </a:pPr>
            <a:r>
              <a:rPr lang="en-US" altLang="en-US" sz="800" smtClean="0"/>
              <a:t>Musschenbroek was Dutch.</a:t>
            </a:r>
          </a:p>
          <a:p>
            <a:pPr>
              <a:lnSpc>
                <a:spcPct val="80000"/>
              </a:lnSpc>
            </a:pPr>
            <a:r>
              <a:rPr lang="en-US" altLang="en-US" sz="800" smtClean="0"/>
              <a:t>Watt is the unit of power. Watt was Scottish.</a:t>
            </a:r>
          </a:p>
          <a:p>
            <a:pPr>
              <a:lnSpc>
                <a:spcPct val="80000"/>
              </a:lnSpc>
            </a:pPr>
            <a:r>
              <a:rPr lang="en-US" altLang="en-US" sz="800" smtClean="0"/>
              <a:t>Coulomb is the unit of electric charge. He was French.</a:t>
            </a:r>
          </a:p>
          <a:p>
            <a:pPr>
              <a:lnSpc>
                <a:spcPct val="80000"/>
              </a:lnSpc>
            </a:pPr>
            <a:r>
              <a:rPr lang="en-US" altLang="en-US" sz="800" smtClean="0"/>
              <a:t>Volt is the unit of electric potential or voltage. Volta was Italian.</a:t>
            </a:r>
          </a:p>
          <a:p>
            <a:pPr>
              <a:lnSpc>
                <a:spcPct val="80000"/>
              </a:lnSpc>
            </a:pPr>
            <a:r>
              <a:rPr lang="en-US" altLang="en-US" sz="800" smtClean="0"/>
              <a:t>Oerstead was a Danish man, and the unit of magnetic field intensity H is named for him (1 Oerstead-1Ampere/meter)</a:t>
            </a:r>
          </a:p>
          <a:p>
            <a:pPr>
              <a:lnSpc>
                <a:spcPct val="80000"/>
              </a:lnSpc>
            </a:pPr>
            <a:r>
              <a:rPr lang="en-US" altLang="en-US" sz="800" smtClean="0"/>
              <a:t>Ampere had learned Latin in less than 2 weeks at the age of 14. Ampere is the unit of electric current. He was French.</a:t>
            </a:r>
          </a:p>
          <a:p>
            <a:pPr>
              <a:lnSpc>
                <a:spcPct val="80000"/>
              </a:lnSpc>
            </a:pPr>
            <a:r>
              <a:rPr lang="en-US" altLang="en-US" sz="800" smtClean="0"/>
              <a:t>Ohm is the unit of resistance. He was German.</a:t>
            </a:r>
          </a:p>
          <a:p>
            <a:pPr>
              <a:lnSpc>
                <a:spcPct val="80000"/>
              </a:lnSpc>
            </a:pPr>
            <a:r>
              <a:rPr lang="en-US" altLang="en-US" sz="800" smtClean="0"/>
              <a:t>Farad is the unit of capacitance. He was English.</a:t>
            </a:r>
          </a:p>
          <a:p>
            <a:pPr>
              <a:lnSpc>
                <a:spcPct val="80000"/>
              </a:lnSpc>
            </a:pPr>
            <a:r>
              <a:rPr lang="en-US" altLang="en-US" sz="800" smtClean="0"/>
              <a:t>Gauss is the unit of magnetic flux density B. He was German.</a:t>
            </a:r>
          </a:p>
          <a:p>
            <a:pPr>
              <a:lnSpc>
                <a:spcPct val="80000"/>
              </a:lnSpc>
            </a:pPr>
            <a:r>
              <a:rPr lang="en-US" altLang="en-US" sz="800" smtClean="0"/>
              <a:t>Weber is the unit of magnetic flux phi. He was German.</a:t>
            </a:r>
          </a:p>
          <a:p>
            <a:pPr>
              <a:lnSpc>
                <a:spcPct val="80000"/>
              </a:lnSpc>
            </a:pPr>
            <a:r>
              <a:rPr lang="en-US" altLang="en-US" sz="800" smtClean="0"/>
              <a:t>Maxwell is also the unit of magnetic flux phi=1E-8 Weber. Maxwell was Scottish.</a:t>
            </a:r>
          </a:p>
          <a:p>
            <a:pPr>
              <a:lnSpc>
                <a:spcPct val="80000"/>
              </a:lnSpc>
            </a:pPr>
            <a:r>
              <a:rPr lang="en-US" altLang="en-US" sz="800" smtClean="0"/>
              <a:t>Tesla is also the unit of magnetic flux density B=1E4 Gauss. He was Serbian.</a:t>
            </a:r>
          </a:p>
          <a:p>
            <a:pPr>
              <a:lnSpc>
                <a:spcPct val="80000"/>
              </a:lnSpc>
            </a:pPr>
            <a:r>
              <a:rPr lang="en-US" altLang="en-US" sz="800" smtClean="0"/>
              <a:t>Hertz is the unit of frequency. He was German.</a:t>
            </a:r>
          </a:p>
          <a:p>
            <a:pPr>
              <a:lnSpc>
                <a:spcPct val="80000"/>
              </a:lnSpc>
            </a:pPr>
            <a:r>
              <a:rPr lang="en-US" altLang="en-US" sz="800" smtClean="0"/>
              <a:t>Edison, Westinghouse, and Stanley were American.</a:t>
            </a:r>
          </a:p>
          <a:p>
            <a:pPr>
              <a:lnSpc>
                <a:spcPct val="80000"/>
              </a:lnSpc>
            </a:pPr>
            <a:endParaRPr lang="en-US" altLang="en-US" sz="800" smtClean="0"/>
          </a:p>
          <a:p>
            <a:pPr>
              <a:lnSpc>
                <a:spcPct val="80000"/>
              </a:lnSpc>
            </a:pPr>
            <a:r>
              <a:rPr lang="en-US" altLang="en-US" sz="800" smtClean="0"/>
              <a:t>In the 1880's, two developments concurred to set the stage for the invention of the electric chair. In 1886, the New York State Government established a legislative commission  to study humane forms of capitol punishment. At that time hanging was the number one method of carrying out the death penalty, even while considered too slow and painful a method of execution. </a:t>
            </a:r>
          </a:p>
          <a:p>
            <a:pPr>
              <a:lnSpc>
                <a:spcPct val="80000"/>
              </a:lnSpc>
            </a:pPr>
            <a:r>
              <a:rPr lang="en-US" altLang="en-US" sz="800" smtClean="0"/>
              <a:t>The second development was a growing rivalry between the two giants of the young </a:t>
            </a:r>
            <a:r>
              <a:rPr lang="en-US" altLang="en-US" sz="800" smtClean="0">
                <a:hlinkClick r:id="rId3"/>
              </a:rPr>
              <a:t>electrical</a:t>
            </a:r>
            <a:r>
              <a:rPr lang="en-US" altLang="en-US" sz="800" smtClean="0"/>
              <a:t> utility industry. </a:t>
            </a:r>
            <a:r>
              <a:rPr lang="en-US" altLang="en-US" sz="800" smtClean="0">
                <a:hlinkClick r:id="rId4"/>
              </a:rPr>
              <a:t>Thomas Edison</a:t>
            </a:r>
            <a:r>
              <a:rPr lang="en-US" altLang="en-US" sz="800" smtClean="0"/>
              <a:t> was the first person to establish himself in the industry with DC service.</a:t>
            </a:r>
            <a:r>
              <a:rPr lang="en-US" altLang="en-US" sz="800" b="1" smtClean="0"/>
              <a:t> </a:t>
            </a:r>
            <a:r>
              <a:rPr lang="en-US" altLang="en-US" sz="800" smtClean="0"/>
              <a:t>Westinghouse, developers of the newer AC technology, challenged Edison's dominance of the utility industry. At the same time, copper prices were beginning to rise and DC depended on thick copper electrical cables. Rising copper prices made the DC service more costly and DC had other disadvantages, it could not provide services beyond a few miles of each generator. </a:t>
            </a:r>
          </a:p>
          <a:p>
            <a:pPr>
              <a:lnSpc>
                <a:spcPct val="80000"/>
              </a:lnSpc>
            </a:pPr>
            <a:r>
              <a:rPr lang="en-US" altLang="en-US" sz="800" smtClean="0"/>
              <a:t>Edison reacted to the competition by starting a smear campaign against Westinghouse, claiming AC technology was unsafe to use. In 1887, Edison held a public demonstration in West Orange, New Jersey, supporting his accusations. Edison set up a 1,000 volt Westinghouse AC generator attached to a metal plate and executed a dozen innocent animals. The press had a field day describing the event and the new term " electrocution " was used to describe execution by electricity. </a:t>
            </a:r>
          </a:p>
          <a:p>
            <a:pPr>
              <a:lnSpc>
                <a:spcPct val="80000"/>
              </a:lnSpc>
            </a:pPr>
            <a:r>
              <a:rPr lang="en-US" altLang="en-US" sz="800" smtClean="0"/>
              <a:t>On June 4, 1888, the New York Legislature passed a law establishing electrocution as the state's method of execution, but since two potential designs (</a:t>
            </a:r>
            <a:r>
              <a:rPr lang="en-US" altLang="en-US" sz="800" smtClean="0">
                <a:hlinkClick r:id="rId5"/>
              </a:rPr>
              <a:t>AC and DC</a:t>
            </a:r>
            <a:r>
              <a:rPr lang="en-US" altLang="en-US" sz="800" smtClean="0"/>
              <a:t>) of the electric chair existed, it was left to a committee to decide which form was better. Edison actively campaigned for the selection of the Westinghouse chair, expecting that the consumer would not want the same type of electrical service in their homes. </a:t>
            </a:r>
          </a:p>
          <a:p>
            <a:pPr>
              <a:lnSpc>
                <a:spcPct val="80000"/>
              </a:lnSpc>
            </a:pPr>
            <a:r>
              <a:rPr lang="en-US" altLang="en-US" sz="800" smtClean="0"/>
              <a:t>Later in 1888, the Edison research facility hired inventor Harold P. Brown. Brown had recently written a letter to the </a:t>
            </a:r>
            <a:r>
              <a:rPr lang="en-US" altLang="en-US" sz="800" i="1" smtClean="0"/>
              <a:t>New York Post</a:t>
            </a:r>
            <a:r>
              <a:rPr lang="en-US" altLang="en-US" sz="800" smtClean="0"/>
              <a:t> describing a fatal accident where a young boy died after touching an exposed telegraph wire running on AC current. Brown and his assistant Dr. Fred Peterson began designing an electric chair for Edison. They conducted cruel experiments using dogs, horses and cows to research AC electro-cution, publicly experimenting with DC voltage to show that it left the poor lab animals tortured but not dead, then testing AC voltage to demonstrate how AC killed swiftly. </a:t>
            </a:r>
          </a:p>
          <a:p>
            <a:pPr>
              <a:lnSpc>
                <a:spcPct val="80000"/>
              </a:lnSpc>
            </a:pPr>
            <a:r>
              <a:rPr lang="en-US" altLang="en-US" sz="800" smtClean="0"/>
              <a:t>The press always invited to watch these experiments gave the research much publicity. Dr. Peterson steered the government committee that had to select the best electro-cution method. Peterson was still on the payroll of the Edison Company, so it was not surprising when the committee soon announced that the electric chair with AC voltage was chosen for the State's prison system. </a:t>
            </a:r>
          </a:p>
          <a:p>
            <a:pPr>
              <a:lnSpc>
                <a:spcPct val="80000"/>
              </a:lnSpc>
            </a:pPr>
            <a:r>
              <a:rPr lang="en-US" altLang="en-US" sz="800" smtClean="0"/>
              <a:t>On January 1, 1889, the world's first electrical execution law went into full effect. Westinghouse protested and refused to sell any AC generators directly to the New York State prison authorities. Edison and Brown found a way around Westinghouse and provided the AC generators needed for the first working electric chairs. Westinghouse funded the appeals for those first few souls sentenced to death by electrocution, the appeals were made on the grounds that "electrocution was cruel and unusual punishment." Edison and Brown both testified for the state that execution was a quick and painless form of death. The State of New York won the appeals. For many years people referred to the process of being electrocuted in the chair as being "Westinghoused". </a:t>
            </a:r>
          </a:p>
          <a:p>
            <a:pPr>
              <a:lnSpc>
                <a:spcPct val="80000"/>
              </a:lnSpc>
            </a:pPr>
            <a:r>
              <a:rPr lang="en-US" altLang="en-US" sz="800" smtClean="0"/>
              <a:t>Edison's plan to bring on the demise of Westinghouse did not work, on the contrary it soon became clear that the AC technology was vastly superior to DC technology. Edison finally admitted years later - that he had thought so himself all along.</a:t>
            </a:r>
          </a:p>
          <a:p>
            <a:pPr>
              <a:lnSpc>
                <a:spcPct val="80000"/>
              </a:lnSpc>
            </a:pPr>
            <a:endParaRPr lang="en-US" altLang="en-US" sz="800" smtClean="0"/>
          </a:p>
          <a:p>
            <a:pPr>
              <a:lnSpc>
                <a:spcPct val="80000"/>
              </a:lnSpc>
            </a:pPr>
            <a:endParaRPr lang="en-US" altLang="en-US" sz="800" smtClean="0"/>
          </a:p>
        </p:txBody>
      </p:sp>
    </p:spTree>
    <p:extLst>
      <p:ext uri="{BB962C8B-B14F-4D97-AF65-F5344CB8AC3E}">
        <p14:creationId xmlns:p14="http://schemas.microsoft.com/office/powerpoint/2010/main" val="2152065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noTextEdit="1"/>
          </p:cNvSpPr>
          <p:nvPr>
            <p:ph type="sldImg"/>
          </p:nvPr>
        </p:nvSpPr>
        <p:spPr>
          <a:ln/>
        </p:spPr>
      </p:sp>
      <p:sp>
        <p:nvSpPr>
          <p:cNvPr id="225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800" smtClean="0"/>
              <a:t>Gilbert and Gray were English.</a:t>
            </a:r>
          </a:p>
          <a:p>
            <a:pPr>
              <a:lnSpc>
                <a:spcPct val="80000"/>
              </a:lnSpc>
            </a:pPr>
            <a:r>
              <a:rPr lang="en-US" altLang="en-US" sz="800" smtClean="0"/>
              <a:t>Musschenbroek was Dutch.</a:t>
            </a:r>
          </a:p>
          <a:p>
            <a:pPr>
              <a:lnSpc>
                <a:spcPct val="80000"/>
              </a:lnSpc>
            </a:pPr>
            <a:r>
              <a:rPr lang="en-US" altLang="en-US" sz="800" smtClean="0"/>
              <a:t>Watt is the unit of power. Watt was Scottish.</a:t>
            </a:r>
          </a:p>
          <a:p>
            <a:pPr>
              <a:lnSpc>
                <a:spcPct val="80000"/>
              </a:lnSpc>
            </a:pPr>
            <a:r>
              <a:rPr lang="en-US" altLang="en-US" sz="800" smtClean="0"/>
              <a:t>Coulomb is the unit of electric charge. He was French.</a:t>
            </a:r>
          </a:p>
          <a:p>
            <a:pPr>
              <a:lnSpc>
                <a:spcPct val="80000"/>
              </a:lnSpc>
            </a:pPr>
            <a:r>
              <a:rPr lang="en-US" altLang="en-US" sz="800" smtClean="0"/>
              <a:t>Volt is the unit of electric potential or voltage. Volta was Italian.</a:t>
            </a:r>
          </a:p>
          <a:p>
            <a:pPr>
              <a:lnSpc>
                <a:spcPct val="80000"/>
              </a:lnSpc>
            </a:pPr>
            <a:r>
              <a:rPr lang="en-US" altLang="en-US" sz="800" smtClean="0"/>
              <a:t>Oerstead was a Danish man, and the unit of magnetic field intensity H is named for him (1 Oerstead-1Ampere/meter)</a:t>
            </a:r>
          </a:p>
          <a:p>
            <a:pPr>
              <a:lnSpc>
                <a:spcPct val="80000"/>
              </a:lnSpc>
            </a:pPr>
            <a:r>
              <a:rPr lang="en-US" altLang="en-US" sz="800" smtClean="0"/>
              <a:t>Ampere had learned Latin in less than 2 weeks at the age of 14. Ampere is the unit of electric current. He was French.</a:t>
            </a:r>
          </a:p>
          <a:p>
            <a:pPr>
              <a:lnSpc>
                <a:spcPct val="80000"/>
              </a:lnSpc>
            </a:pPr>
            <a:r>
              <a:rPr lang="en-US" altLang="en-US" sz="800" smtClean="0"/>
              <a:t>Ohm is the unit of resistance. He was German.</a:t>
            </a:r>
          </a:p>
          <a:p>
            <a:pPr>
              <a:lnSpc>
                <a:spcPct val="80000"/>
              </a:lnSpc>
            </a:pPr>
            <a:r>
              <a:rPr lang="en-US" altLang="en-US" sz="800" smtClean="0"/>
              <a:t>Farad is the unit of capacitance. He was English.</a:t>
            </a:r>
          </a:p>
          <a:p>
            <a:pPr>
              <a:lnSpc>
                <a:spcPct val="80000"/>
              </a:lnSpc>
            </a:pPr>
            <a:r>
              <a:rPr lang="en-US" altLang="en-US" sz="800" smtClean="0"/>
              <a:t>Gauss is the unit of magnetic flux density B. He was German.</a:t>
            </a:r>
          </a:p>
          <a:p>
            <a:pPr>
              <a:lnSpc>
                <a:spcPct val="80000"/>
              </a:lnSpc>
            </a:pPr>
            <a:r>
              <a:rPr lang="en-US" altLang="en-US" sz="800" smtClean="0"/>
              <a:t>Weber is the unit of magnetic flux phi. He was German.</a:t>
            </a:r>
          </a:p>
          <a:p>
            <a:pPr>
              <a:lnSpc>
                <a:spcPct val="80000"/>
              </a:lnSpc>
            </a:pPr>
            <a:r>
              <a:rPr lang="en-US" altLang="en-US" sz="800" smtClean="0"/>
              <a:t>Maxwell is also the unit of magnetic flux phi=1E-8 Weber. Maxwell was Scottish.</a:t>
            </a:r>
          </a:p>
          <a:p>
            <a:pPr>
              <a:lnSpc>
                <a:spcPct val="80000"/>
              </a:lnSpc>
            </a:pPr>
            <a:r>
              <a:rPr lang="en-US" altLang="en-US" sz="800" smtClean="0"/>
              <a:t>Tesla is also the unit of magnetic flux density B=1E4 Gauss. He was Serbian.</a:t>
            </a:r>
          </a:p>
          <a:p>
            <a:pPr>
              <a:lnSpc>
                <a:spcPct val="80000"/>
              </a:lnSpc>
            </a:pPr>
            <a:r>
              <a:rPr lang="en-US" altLang="en-US" sz="800" smtClean="0"/>
              <a:t>Hertz is the unit of frequency. He was German.</a:t>
            </a:r>
          </a:p>
          <a:p>
            <a:pPr>
              <a:lnSpc>
                <a:spcPct val="80000"/>
              </a:lnSpc>
            </a:pPr>
            <a:r>
              <a:rPr lang="en-US" altLang="en-US" sz="800" smtClean="0"/>
              <a:t>Edison, Westinghouse, and Stanley were American.</a:t>
            </a:r>
          </a:p>
          <a:p>
            <a:pPr>
              <a:lnSpc>
                <a:spcPct val="80000"/>
              </a:lnSpc>
            </a:pPr>
            <a:endParaRPr lang="en-US" altLang="en-US" sz="800" smtClean="0"/>
          </a:p>
          <a:p>
            <a:pPr>
              <a:lnSpc>
                <a:spcPct val="80000"/>
              </a:lnSpc>
            </a:pPr>
            <a:r>
              <a:rPr lang="en-US" altLang="en-US" sz="800" smtClean="0"/>
              <a:t>In the 1880's, two developments concurred to set the stage for the invention of the electric chair. In 1886, the New York State Government established a legislative commission  to study humane forms of capitol punishment. At that time hanging was the number one method of carrying out the death penalty, even while considered too slow and painful a method of execution. </a:t>
            </a:r>
          </a:p>
          <a:p>
            <a:pPr>
              <a:lnSpc>
                <a:spcPct val="80000"/>
              </a:lnSpc>
            </a:pPr>
            <a:r>
              <a:rPr lang="en-US" altLang="en-US" sz="800" smtClean="0"/>
              <a:t>The second development was a growing rivalry between the two giants of the young </a:t>
            </a:r>
            <a:r>
              <a:rPr lang="en-US" altLang="en-US" sz="800" smtClean="0">
                <a:hlinkClick r:id="rId3"/>
              </a:rPr>
              <a:t>electrical</a:t>
            </a:r>
            <a:r>
              <a:rPr lang="en-US" altLang="en-US" sz="800" smtClean="0"/>
              <a:t> utility industry. </a:t>
            </a:r>
            <a:r>
              <a:rPr lang="en-US" altLang="en-US" sz="800" smtClean="0">
                <a:hlinkClick r:id="rId4"/>
              </a:rPr>
              <a:t>Thomas Edison</a:t>
            </a:r>
            <a:r>
              <a:rPr lang="en-US" altLang="en-US" sz="800" smtClean="0"/>
              <a:t> was the first person to establish himself in the industry with DC service.</a:t>
            </a:r>
            <a:r>
              <a:rPr lang="en-US" altLang="en-US" sz="800" b="1" smtClean="0"/>
              <a:t> </a:t>
            </a:r>
            <a:r>
              <a:rPr lang="en-US" altLang="en-US" sz="800" smtClean="0"/>
              <a:t>Westinghouse, developers of the newer AC technology, challenged Edison's dominance of the utility industry. At the same time, copper prices were beginning to rise and DC depended on thick copper electrical cables. Rising copper prices made the DC service more costly and DC had other disadvantages, it could not provide services beyond a few miles of each generator. </a:t>
            </a:r>
          </a:p>
          <a:p>
            <a:pPr>
              <a:lnSpc>
                <a:spcPct val="80000"/>
              </a:lnSpc>
            </a:pPr>
            <a:r>
              <a:rPr lang="en-US" altLang="en-US" sz="800" smtClean="0"/>
              <a:t>Edison reacted to the competition by starting a smear campaign against Westinghouse, claiming AC technology was unsafe to use. In 1887, Edison held a public demonstration in West Orange, New Jersey, supporting his accusations. Edison set up a 1,000 volt Westinghouse AC generator attached to a metal plate and executed a dozen innocent animals. The press had a field day describing the event and the new term " electrocution " was used to describe execution by electricity. </a:t>
            </a:r>
          </a:p>
          <a:p>
            <a:pPr>
              <a:lnSpc>
                <a:spcPct val="80000"/>
              </a:lnSpc>
            </a:pPr>
            <a:r>
              <a:rPr lang="en-US" altLang="en-US" sz="800" smtClean="0"/>
              <a:t>On June 4, 1888, the New York Legislature passed a law establishing electrocution as the state's method of execution, but since two potential designs (</a:t>
            </a:r>
            <a:r>
              <a:rPr lang="en-US" altLang="en-US" sz="800" smtClean="0">
                <a:hlinkClick r:id="rId5"/>
              </a:rPr>
              <a:t>AC and DC</a:t>
            </a:r>
            <a:r>
              <a:rPr lang="en-US" altLang="en-US" sz="800" smtClean="0"/>
              <a:t>) of the electric chair existed, it was left to a committee to decide which form was better. Edison actively campaigned for the selection of the Westinghouse chair, expecting that the consumer would not want the same type of electrical service in their homes. </a:t>
            </a:r>
          </a:p>
          <a:p>
            <a:pPr>
              <a:lnSpc>
                <a:spcPct val="80000"/>
              </a:lnSpc>
            </a:pPr>
            <a:r>
              <a:rPr lang="en-US" altLang="en-US" sz="800" smtClean="0"/>
              <a:t>Later in 1888, the Edison research facility hired inventor Harold P. Brown. Brown had recently written a letter to the </a:t>
            </a:r>
            <a:r>
              <a:rPr lang="en-US" altLang="en-US" sz="800" i="1" smtClean="0"/>
              <a:t>New York Post</a:t>
            </a:r>
            <a:r>
              <a:rPr lang="en-US" altLang="en-US" sz="800" smtClean="0"/>
              <a:t> describing a fatal accident where a young boy died after touching an exposed telegraph wire running on AC current. Brown and his assistant Dr. Fred Peterson began designing an electric chair for Edison. They conducted cruel experiments using dogs, horses and cows to research AC electro-cution, publicly experimenting with DC voltage to show that it left the poor lab animals tortured but not dead, then testing AC voltage to demonstrate how AC killed swiftly. </a:t>
            </a:r>
          </a:p>
          <a:p>
            <a:pPr>
              <a:lnSpc>
                <a:spcPct val="80000"/>
              </a:lnSpc>
            </a:pPr>
            <a:r>
              <a:rPr lang="en-US" altLang="en-US" sz="800" smtClean="0"/>
              <a:t>The press always invited to watch these experiments gave the research much publicity. Dr. Peterson steered the government committee that had to select the best electro-cution method. Peterson was still on the payroll of the Edison Company, so it was not surprising when the committee soon announced that the electric chair with AC voltage was chosen for the State's prison system. </a:t>
            </a:r>
          </a:p>
          <a:p>
            <a:pPr>
              <a:lnSpc>
                <a:spcPct val="80000"/>
              </a:lnSpc>
            </a:pPr>
            <a:r>
              <a:rPr lang="en-US" altLang="en-US" sz="800" smtClean="0"/>
              <a:t>On January 1, 1889, the world's first electrical execution law went into full effect. Westinghouse protested and refused to sell any AC generators directly to the New York State prison authorities. Edison and Brown found a way around Westinghouse and provided the AC generators needed for the first working electric chairs. Westinghouse funded the appeals for those first few souls sentenced to death by electrocution, the appeals were made on the grounds that "electrocution was cruel and unusual punishment." Edison and Brown both testified for the state that execution was a quick and painless form of death. The State of New York won the appeals. For many years people referred to the process of being electrocuted in the chair as being "Westinghoused". </a:t>
            </a:r>
          </a:p>
          <a:p>
            <a:pPr>
              <a:lnSpc>
                <a:spcPct val="80000"/>
              </a:lnSpc>
            </a:pPr>
            <a:r>
              <a:rPr lang="en-US" altLang="en-US" sz="800" smtClean="0"/>
              <a:t>Edison's plan to bring on the demise of Westinghouse did not work, on the contrary it soon became clear that the AC technology was vastly superior to DC technology. Edison finally admitted years later - that he had thought so himself all along</a:t>
            </a:r>
          </a:p>
          <a:p>
            <a:pPr>
              <a:lnSpc>
                <a:spcPct val="80000"/>
              </a:lnSpc>
            </a:pPr>
            <a:endParaRPr lang="en-US" altLang="en-US" sz="800" smtClean="0"/>
          </a:p>
          <a:p>
            <a:pPr>
              <a:lnSpc>
                <a:spcPct val="80000"/>
              </a:lnSpc>
            </a:pPr>
            <a:endParaRPr lang="en-US" altLang="en-US" sz="800" smtClean="0"/>
          </a:p>
        </p:txBody>
      </p:sp>
    </p:spTree>
    <p:extLst>
      <p:ext uri="{BB962C8B-B14F-4D97-AF65-F5344CB8AC3E}">
        <p14:creationId xmlns:p14="http://schemas.microsoft.com/office/powerpoint/2010/main" val="92912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56845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93481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27923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31226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69710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3636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006311-5D04-4A0E-BE70-E2BB5880C2B2}"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31FFA-ACA1-47E6-9861-74EF4DEB1CA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06311-5D04-4A0E-BE70-E2BB5880C2B2}"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31FFA-ACA1-47E6-9861-74EF4DEB1C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06311-5D04-4A0E-BE70-E2BB5880C2B2}"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31FFA-ACA1-47E6-9861-74EF4DEB1CA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0100C2-AB28-4814-A23C-5E61365161CD}"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39ED6-05B2-40B8-B72E-8E533348BEF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100C2-AB28-4814-A23C-5E61365161CD}"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39ED6-05B2-40B8-B72E-8E533348BEF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0100C2-AB28-4814-A23C-5E61365161CD}"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39ED6-05B2-40B8-B72E-8E533348BEF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0100C2-AB28-4814-A23C-5E61365161CD}" type="datetimeFigureOut">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39ED6-05B2-40B8-B72E-8E533348BEF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0100C2-AB28-4814-A23C-5E61365161CD}" type="datetimeFigureOut">
              <a:rPr lang="en-US" smtClean="0"/>
              <a:t>8/27/2019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039ED6-05B2-40B8-B72E-8E533348BEF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0100C2-AB28-4814-A23C-5E61365161CD}" type="datetimeFigureOut">
              <a:rPr lang="en-US" smtClean="0"/>
              <a:t>8/27/2019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039ED6-05B2-40B8-B72E-8E533348BEF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0100C2-AB28-4814-A23C-5E61365161CD}" type="datetimeFigureOut">
              <a:rPr lang="en-US" smtClean="0"/>
              <a:t>8/27/2019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039ED6-05B2-40B8-B72E-8E533348BEF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0100C2-AB28-4814-A23C-5E61365161CD}" type="datetimeFigureOut">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39ED6-05B2-40B8-B72E-8E533348BEF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06311-5D04-4A0E-BE70-E2BB5880C2B2}"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31FFA-ACA1-47E6-9861-74EF4DEB1CA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0100C2-AB28-4814-A23C-5E61365161CD}" type="datetimeFigureOut">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39ED6-05B2-40B8-B72E-8E533348BEF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100C2-AB28-4814-A23C-5E61365161CD}"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39ED6-05B2-40B8-B72E-8E533348BEF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100C2-AB28-4814-A23C-5E61365161CD}"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39ED6-05B2-40B8-B72E-8E533348BEF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006311-5D04-4A0E-BE70-E2BB5880C2B2}"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31FFA-ACA1-47E6-9861-74EF4DEB1CA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006311-5D04-4A0E-BE70-E2BB5880C2B2}" type="datetimeFigureOut">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31FFA-ACA1-47E6-9861-74EF4DEB1CA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006311-5D04-4A0E-BE70-E2BB5880C2B2}" type="datetimeFigureOut">
              <a:rPr lang="en-US" smtClean="0"/>
              <a:t>8/27/2019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431FFA-ACA1-47E6-9861-74EF4DEB1CA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006311-5D04-4A0E-BE70-E2BB5880C2B2}" type="datetimeFigureOut">
              <a:rPr lang="en-US" smtClean="0"/>
              <a:t>8/27/2019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431FFA-ACA1-47E6-9861-74EF4DEB1C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06311-5D04-4A0E-BE70-E2BB5880C2B2}" type="datetimeFigureOut">
              <a:rPr lang="en-US" smtClean="0"/>
              <a:t>8/27/2019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431FFA-ACA1-47E6-9861-74EF4DEB1C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06311-5D04-4A0E-BE70-E2BB5880C2B2}" type="datetimeFigureOut">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31FFA-ACA1-47E6-9861-74EF4DEB1CA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06311-5D04-4A0E-BE70-E2BB5880C2B2}" type="datetimeFigureOut">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31FFA-ACA1-47E6-9861-74EF4DEB1CA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06311-5D04-4A0E-BE70-E2BB5880C2B2}" type="datetimeFigureOut">
              <a:rPr lang="en-US" smtClean="0"/>
              <a:t>8/27/2019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31FFA-ACA1-47E6-9861-74EF4DEB1C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100C2-AB28-4814-A23C-5E61365161CD}" type="datetimeFigureOut">
              <a:rPr lang="en-US" smtClean="0"/>
              <a:t>8/27/2019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39ED6-05B2-40B8-B72E-8E533348BEF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cDWKEHbBh4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www.misoenergy.org/markets-and-operations/real-time--market-data/real-time-displays/" TargetMode="External"/><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home.eng.iastate.edu/~jdm/ee458/ee458schedule.ht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jpeg"/><Relationship Id="rId18" Type="http://schemas.openxmlformats.org/officeDocument/2006/relationships/image" Target="../media/image31.png"/><Relationship Id="rId3" Type="http://schemas.openxmlformats.org/officeDocument/2006/relationships/image" Target="../media/image19.png"/><Relationship Id="rId21" Type="http://schemas.openxmlformats.org/officeDocument/2006/relationships/image" Target="../media/image34.png"/><Relationship Id="rId7" Type="http://schemas.openxmlformats.org/officeDocument/2006/relationships/image" Target="../media/image23.png"/><Relationship Id="rId12" Type="http://schemas.openxmlformats.org/officeDocument/2006/relationships/hyperlink" Target="http://www-gap.dcs.st-and.ac.uk/~history/PictDisplay/Kirchhoff.html" TargetMode="External"/><Relationship Id="rId17" Type="http://schemas.openxmlformats.org/officeDocument/2006/relationships/image" Target="../media/image30.jpeg"/><Relationship Id="rId2" Type="http://schemas.openxmlformats.org/officeDocument/2006/relationships/notesSlide" Target="../notesSlides/notesSlide1.xml"/><Relationship Id="rId16" Type="http://schemas.openxmlformats.org/officeDocument/2006/relationships/hyperlink" Target="http://www-gap.dcs.st-and.ac.uk/~history/PictDisplay/Gauss.html" TargetMode="External"/><Relationship Id="rId20"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29.jpeg"/><Relationship Id="rId10" Type="http://schemas.openxmlformats.org/officeDocument/2006/relationships/image" Target="../media/image26.png"/><Relationship Id="rId19" Type="http://schemas.openxmlformats.org/officeDocument/2006/relationships/image" Target="../media/image32.jpeg"/><Relationship Id="rId4" Type="http://schemas.openxmlformats.org/officeDocument/2006/relationships/image" Target="../media/image20.png"/><Relationship Id="rId9" Type="http://schemas.openxmlformats.org/officeDocument/2006/relationships/image" Target="../media/image25.jpeg"/><Relationship Id="rId14" Type="http://schemas.openxmlformats.org/officeDocument/2006/relationships/hyperlink" Target="http://www-gap.dcs.st-and.ac.uk/~history/PictDisplay/Weber.html"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jpeg"/><Relationship Id="rId18" Type="http://schemas.openxmlformats.org/officeDocument/2006/relationships/image" Target="../media/image31.png"/><Relationship Id="rId3" Type="http://schemas.openxmlformats.org/officeDocument/2006/relationships/image" Target="../media/image19.png"/><Relationship Id="rId21" Type="http://schemas.openxmlformats.org/officeDocument/2006/relationships/image" Target="../media/image34.png"/><Relationship Id="rId7" Type="http://schemas.openxmlformats.org/officeDocument/2006/relationships/image" Target="../media/image23.png"/><Relationship Id="rId12" Type="http://schemas.openxmlformats.org/officeDocument/2006/relationships/hyperlink" Target="http://www-gap.dcs.st-and.ac.uk/~history/PictDisplay/Kirchhoff.html" TargetMode="External"/><Relationship Id="rId17" Type="http://schemas.openxmlformats.org/officeDocument/2006/relationships/image" Target="../media/image30.jpeg"/><Relationship Id="rId2" Type="http://schemas.openxmlformats.org/officeDocument/2006/relationships/notesSlide" Target="../notesSlides/notesSlide2.xml"/><Relationship Id="rId16" Type="http://schemas.openxmlformats.org/officeDocument/2006/relationships/hyperlink" Target="http://www-gap.dcs.st-and.ac.uk/~history/PictDisplay/Gauss.html" TargetMode="External"/><Relationship Id="rId20"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29.jpeg"/><Relationship Id="rId10" Type="http://schemas.openxmlformats.org/officeDocument/2006/relationships/image" Target="../media/image26.png"/><Relationship Id="rId19" Type="http://schemas.openxmlformats.org/officeDocument/2006/relationships/image" Target="../media/image32.jpeg"/><Relationship Id="rId4" Type="http://schemas.openxmlformats.org/officeDocument/2006/relationships/image" Target="../media/image20.png"/><Relationship Id="rId9" Type="http://schemas.openxmlformats.org/officeDocument/2006/relationships/image" Target="../media/image25.jpeg"/><Relationship Id="rId14" Type="http://schemas.openxmlformats.org/officeDocument/2006/relationships/hyperlink" Target="http://www-gap.dcs.st-and.ac.uk/~history/PictDisplay/Weber.html" TargetMode="External"/><Relationship Id="rId22"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8.jpeg"/><Relationship Id="rId2" Type="http://schemas.openxmlformats.org/officeDocument/2006/relationships/hyperlink" Target="http://americanhistory.si.edu/csr/powering/images/gallry18.htm" TargetMode="External"/><Relationship Id="rId1" Type="http://schemas.openxmlformats.org/officeDocument/2006/relationships/slideLayout" Target="../slideLayouts/slideLayout6.xml"/><Relationship Id="rId6" Type="http://schemas.openxmlformats.org/officeDocument/2006/relationships/hyperlink" Target="http://americanhistory.si.edu/csr/powering/images/gallry21.htm" TargetMode="External"/><Relationship Id="rId5" Type="http://schemas.openxmlformats.org/officeDocument/2006/relationships/image" Target="../media/image37.jpeg"/><Relationship Id="rId4" Type="http://schemas.openxmlformats.org/officeDocument/2006/relationships/hyperlink" Target="http://americanhistory.si.edu/csr/powering/images/gallry19.ht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americanhistory.si.edu/csr/powering/images/gallry04.htm"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americanhistory.si.edu/csr/powering/images/gallry07.ht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blackout.gmu.edu/archive/life_11_19_1965/big_city.jpg" TargetMode="Externa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hyperlink" Target="http://en.wikipedia.org/wiki/Image:1_21_oil_embargo_1973.jpg" TargetMode="Externa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investopedia.com/updates/enron-scandal-summary/" TargetMode="External"/><Relationship Id="rId7" Type="http://schemas.openxmlformats.org/officeDocument/2006/relationships/image" Target="../media/image5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www.ucsusa.org/global-warming/science-and-impacts/impacts/global-warming-and-wildfire.html#.XD4ZYlxKg2w" TargetMode="External"/><Relationship Id="rId4" Type="http://schemas.openxmlformats.org/officeDocument/2006/relationships/image" Target="../media/image5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gif"/><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3200400"/>
          </a:xfrm>
        </p:spPr>
        <p:txBody>
          <a:bodyPr>
            <a:normAutofit fontScale="90000"/>
          </a:bodyPr>
          <a:lstStyle/>
          <a:p>
            <a:r>
              <a:rPr lang="en-US" dirty="0" smtClean="0"/>
              <a:t>Class 1</a:t>
            </a:r>
            <a:br>
              <a:rPr lang="en-US" dirty="0" smtClean="0"/>
            </a:br>
            <a:r>
              <a:rPr lang="en-US" dirty="0" smtClean="0"/>
              <a:t>Economic systems for </a:t>
            </a:r>
            <a:r>
              <a:rPr lang="en-US" dirty="0" smtClean="0"/>
              <a:t/>
            </a:r>
            <a:br>
              <a:rPr lang="en-US" dirty="0" smtClean="0"/>
            </a:br>
            <a:r>
              <a:rPr lang="en-US" dirty="0" smtClean="0"/>
              <a:t>electric </a:t>
            </a:r>
            <a:r>
              <a:rPr lang="en-US" dirty="0" smtClean="0"/>
              <a:t>power </a:t>
            </a:r>
            <a:r>
              <a:rPr lang="en-US" dirty="0" smtClean="0"/>
              <a:t>planning</a:t>
            </a:r>
            <a:br>
              <a:rPr lang="en-US" dirty="0" smtClean="0"/>
            </a:br>
            <a:r>
              <a:rPr lang="en-US" dirty="0" smtClean="0"/>
              <a:t/>
            </a:r>
            <a:br>
              <a:rPr lang="en-US" dirty="0" smtClean="0"/>
            </a:br>
            <a:r>
              <a:rPr lang="en-US" dirty="0" smtClean="0"/>
              <a:t>Introduction</a:t>
            </a:r>
            <a:endParaRPr lang="en-US" dirty="0"/>
          </a:p>
        </p:txBody>
      </p:sp>
      <p:sp>
        <p:nvSpPr>
          <p:cNvPr id="3" name="Subtitle 2"/>
          <p:cNvSpPr>
            <a:spLocks noGrp="1"/>
          </p:cNvSpPr>
          <p:nvPr>
            <p:ph type="subTitle" idx="1"/>
          </p:nvPr>
        </p:nvSpPr>
        <p:spPr>
          <a:xfrm>
            <a:off x="1447800" y="3886200"/>
            <a:ext cx="6400800" cy="590550"/>
          </a:xfrm>
        </p:spPr>
        <p:txBody>
          <a:bodyPr/>
          <a:lstStyle/>
          <a:p>
            <a:r>
              <a:rPr lang="en-US" dirty="0" smtClean="0">
                <a:solidFill>
                  <a:schemeClr val="tx1"/>
                </a:solidFill>
              </a:rPr>
              <a:t>Professor </a:t>
            </a:r>
            <a:r>
              <a:rPr lang="en-US" dirty="0" smtClean="0">
                <a:solidFill>
                  <a:schemeClr val="tx1"/>
                </a:solidFill>
              </a:rPr>
              <a:t>James </a:t>
            </a:r>
            <a:r>
              <a:rPr lang="en-US" dirty="0" smtClean="0">
                <a:solidFill>
                  <a:schemeClr val="tx1"/>
                </a:solidFill>
              </a:rPr>
              <a:t>McCalley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437" y="18632"/>
            <a:ext cx="9144000" cy="584775"/>
          </a:xfrm>
          <a:prstGeom prst="rect">
            <a:avLst/>
          </a:prstGeom>
          <a:noFill/>
        </p:spPr>
        <p:txBody>
          <a:bodyPr wrap="square" rtlCol="0">
            <a:spAutoFit/>
          </a:bodyPr>
          <a:lstStyle/>
          <a:p>
            <a:pPr algn="ctr"/>
            <a:r>
              <a:rPr lang="en-US" sz="3200" dirty="0" smtClean="0"/>
              <a:t>Four things</a:t>
            </a:r>
            <a:endParaRPr lang="en-US" sz="3200" dirty="0"/>
          </a:p>
        </p:txBody>
      </p:sp>
      <p:sp>
        <p:nvSpPr>
          <p:cNvPr id="3" name="TextBox 2"/>
          <p:cNvSpPr txBox="1"/>
          <p:nvPr/>
        </p:nvSpPr>
        <p:spPr>
          <a:xfrm>
            <a:off x="0" y="569178"/>
            <a:ext cx="9144000" cy="492443"/>
          </a:xfrm>
          <a:prstGeom prst="rect">
            <a:avLst/>
          </a:prstGeom>
          <a:noFill/>
        </p:spPr>
        <p:txBody>
          <a:bodyPr wrap="square" rtlCol="0">
            <a:spAutoFit/>
          </a:bodyPr>
          <a:lstStyle/>
          <a:p>
            <a:pPr marL="514350" indent="-514350">
              <a:buFont typeface="+mj-lt"/>
              <a:buAutoNum type="arabicPeriod"/>
            </a:pPr>
            <a:r>
              <a:rPr lang="en-US" sz="2600" dirty="0" smtClean="0"/>
              <a:t>Concerns over gold-plating (</a:t>
            </a:r>
            <a:r>
              <a:rPr lang="en-US" sz="2600" dirty="0" err="1" smtClean="0"/>
              <a:t>Averch</a:t>
            </a:r>
            <a:r>
              <a:rPr lang="en-US" sz="2600" dirty="0" smtClean="0"/>
              <a:t>-Johnson, </a:t>
            </a:r>
            <a:r>
              <a:rPr lang="en-US" sz="2600" dirty="0" smtClean="0"/>
              <a:t>A-J, 1962)</a:t>
            </a:r>
            <a:endParaRPr lang="en-US" sz="2600" dirty="0" smtClean="0"/>
          </a:p>
        </p:txBody>
      </p:sp>
      <p:sp>
        <p:nvSpPr>
          <p:cNvPr id="2" name="Rectangle 1"/>
          <p:cNvSpPr/>
          <p:nvPr/>
        </p:nvSpPr>
        <p:spPr>
          <a:xfrm>
            <a:off x="1447800" y="3048000"/>
            <a:ext cx="5562600" cy="1754326"/>
          </a:xfrm>
          <a:prstGeom prst="rect">
            <a:avLst/>
          </a:prstGeom>
        </p:spPr>
        <p:txBody>
          <a:bodyPr wrap="square">
            <a:spAutoFit/>
          </a:bodyPr>
          <a:lstStyle/>
          <a:p>
            <a:r>
              <a:rPr lang="en-US" i="1" dirty="0">
                <a:solidFill>
                  <a:srgbClr val="333333"/>
                </a:solidFill>
                <a:latin typeface="Open Sans"/>
              </a:rPr>
              <a:t>Total Revenue Requirement = </a:t>
            </a:r>
            <a:endParaRPr lang="en-US" i="1" dirty="0" smtClean="0">
              <a:solidFill>
                <a:srgbClr val="333333"/>
              </a:solidFill>
              <a:latin typeface="Open Sans"/>
            </a:endParaRPr>
          </a:p>
          <a:p>
            <a:endParaRPr lang="en-US" i="1" dirty="0" smtClean="0">
              <a:solidFill>
                <a:srgbClr val="333333"/>
              </a:solidFill>
              <a:latin typeface="Open Sans"/>
            </a:endParaRPr>
          </a:p>
          <a:p>
            <a:r>
              <a:rPr lang="en-US" i="1" dirty="0">
                <a:solidFill>
                  <a:srgbClr val="333333"/>
                </a:solidFill>
                <a:latin typeface="Open Sans"/>
              </a:rPr>
              <a:t>	</a:t>
            </a:r>
            <a:r>
              <a:rPr lang="en-US" i="1" dirty="0" smtClean="0">
                <a:solidFill>
                  <a:srgbClr val="333333"/>
                </a:solidFill>
                <a:latin typeface="Open Sans"/>
              </a:rPr>
              <a:t>		Rate </a:t>
            </a:r>
            <a:r>
              <a:rPr lang="en-US" i="1" dirty="0">
                <a:solidFill>
                  <a:srgbClr val="333333"/>
                </a:solidFill>
                <a:latin typeface="Open Sans"/>
              </a:rPr>
              <a:t>Base </a:t>
            </a:r>
            <a:r>
              <a:rPr lang="en-US" i="1" dirty="0" smtClean="0">
                <a:solidFill>
                  <a:srgbClr val="333333"/>
                </a:solidFill>
                <a:latin typeface="Open Sans"/>
              </a:rPr>
              <a:t>				×Allowed </a:t>
            </a:r>
            <a:r>
              <a:rPr lang="en-US" i="1" dirty="0">
                <a:solidFill>
                  <a:srgbClr val="333333"/>
                </a:solidFill>
                <a:latin typeface="Open Sans"/>
              </a:rPr>
              <a:t>Rate of </a:t>
            </a:r>
            <a:r>
              <a:rPr lang="en-US" i="1" dirty="0" smtClean="0">
                <a:solidFill>
                  <a:srgbClr val="333333"/>
                </a:solidFill>
                <a:latin typeface="Open Sans"/>
              </a:rPr>
              <a:t>Return</a:t>
            </a:r>
          </a:p>
          <a:p>
            <a:r>
              <a:rPr lang="en-US" i="1" dirty="0" smtClean="0">
                <a:solidFill>
                  <a:srgbClr val="333333"/>
                </a:solidFill>
                <a:latin typeface="Open Sans"/>
              </a:rPr>
              <a:t> </a:t>
            </a:r>
          </a:p>
          <a:p>
            <a:r>
              <a:rPr lang="en-US" i="1" dirty="0">
                <a:solidFill>
                  <a:srgbClr val="333333"/>
                </a:solidFill>
                <a:latin typeface="Open Sans"/>
              </a:rPr>
              <a:t>	</a:t>
            </a:r>
            <a:r>
              <a:rPr lang="en-US" i="1" dirty="0" smtClean="0">
                <a:solidFill>
                  <a:srgbClr val="333333"/>
                </a:solidFill>
                <a:latin typeface="Open Sans"/>
              </a:rPr>
              <a:t>		+Expenses</a:t>
            </a:r>
            <a:endParaRPr lang="en-US" dirty="0"/>
          </a:p>
        </p:txBody>
      </p:sp>
      <p:sp>
        <p:nvSpPr>
          <p:cNvPr id="5" name="TextBox 4"/>
          <p:cNvSpPr txBox="1"/>
          <p:nvPr/>
        </p:nvSpPr>
        <p:spPr>
          <a:xfrm>
            <a:off x="838200" y="1447800"/>
            <a:ext cx="7467600" cy="1477328"/>
          </a:xfrm>
          <a:prstGeom prst="rect">
            <a:avLst/>
          </a:prstGeom>
          <a:noFill/>
        </p:spPr>
        <p:txBody>
          <a:bodyPr wrap="square" rtlCol="0">
            <a:spAutoFit/>
          </a:bodyPr>
          <a:lstStyle/>
          <a:p>
            <a:r>
              <a:rPr lang="en-US" dirty="0" smtClean="0"/>
              <a:t>If utilities are monopolies, then they cannot be allowed to set their own rates. Therefore, utilities are regulated by public utility commissions (PUCs). </a:t>
            </a:r>
          </a:p>
          <a:p>
            <a:r>
              <a:rPr lang="en-US" dirty="0" smtClean="0"/>
              <a:t>		[In Iowa, it is called the “Iowa Utility Board” (IUB).]</a:t>
            </a:r>
          </a:p>
          <a:p>
            <a:r>
              <a:rPr lang="en-US" dirty="0" smtClean="0"/>
              <a:t>This means PUCs set the level of profit that a utility can make. To do this, PUCs determine the total revenue requirement for the utility, computed based on:</a:t>
            </a:r>
          </a:p>
        </p:txBody>
      </p:sp>
      <p:sp>
        <p:nvSpPr>
          <p:cNvPr id="7" name="TextBox 6"/>
          <p:cNvSpPr txBox="1"/>
          <p:nvPr/>
        </p:nvSpPr>
        <p:spPr>
          <a:xfrm>
            <a:off x="762000" y="4925198"/>
            <a:ext cx="8153400" cy="646331"/>
          </a:xfrm>
          <a:prstGeom prst="rect">
            <a:avLst/>
          </a:prstGeom>
          <a:noFill/>
        </p:spPr>
        <p:txBody>
          <a:bodyPr wrap="square" rtlCol="0">
            <a:spAutoFit/>
          </a:bodyPr>
          <a:lstStyle/>
          <a:p>
            <a:r>
              <a:rPr lang="en-US" dirty="0" smtClean="0"/>
              <a:t>The “Allowed Rate of Return” (AROR) is what the utility can provide to shareholders.</a:t>
            </a:r>
          </a:p>
          <a:p>
            <a:r>
              <a:rPr lang="en-US" dirty="0" smtClean="0"/>
              <a:t>Utilities present “rate cases” to their PUCs and try to maximize their AROR.</a:t>
            </a:r>
            <a:endParaRPr lang="en-US" dirty="0"/>
          </a:p>
        </p:txBody>
      </p:sp>
      <p:sp>
        <p:nvSpPr>
          <p:cNvPr id="8" name="TextBox 7"/>
          <p:cNvSpPr txBox="1"/>
          <p:nvPr/>
        </p:nvSpPr>
        <p:spPr>
          <a:xfrm>
            <a:off x="762000" y="6125314"/>
            <a:ext cx="8153400" cy="646331"/>
          </a:xfrm>
          <a:prstGeom prst="rect">
            <a:avLst/>
          </a:prstGeom>
          <a:noFill/>
        </p:spPr>
        <p:txBody>
          <a:bodyPr wrap="square" rtlCol="0">
            <a:spAutoFit/>
          </a:bodyPr>
          <a:lstStyle/>
          <a:p>
            <a:r>
              <a:rPr lang="en-US" dirty="0" smtClean="0"/>
              <a:t>A-J recognized a “sneak-attack” that some utilities used: build more assets, or bigger assets (arguing for economies of scale), even when they were not so much needed.  </a:t>
            </a:r>
            <a:endParaRPr lang="en-US" dirty="0"/>
          </a:p>
        </p:txBody>
      </p:sp>
      <p:sp>
        <p:nvSpPr>
          <p:cNvPr id="9" name="TextBox 8"/>
          <p:cNvSpPr txBox="1"/>
          <p:nvPr/>
        </p:nvSpPr>
        <p:spPr>
          <a:xfrm>
            <a:off x="762000" y="5592250"/>
            <a:ext cx="8153400" cy="369332"/>
          </a:xfrm>
          <a:prstGeom prst="rect">
            <a:avLst/>
          </a:prstGeom>
          <a:noFill/>
        </p:spPr>
        <p:txBody>
          <a:bodyPr wrap="square" rtlCol="0">
            <a:spAutoFit/>
          </a:bodyPr>
          <a:lstStyle/>
          <a:p>
            <a:r>
              <a:rPr lang="en-US" dirty="0" smtClean="0"/>
              <a:t>The “Rate Base” is the value </a:t>
            </a:r>
            <a:r>
              <a:rPr lang="en-US" dirty="0"/>
              <a:t>of the </a:t>
            </a:r>
            <a:r>
              <a:rPr lang="en-US" dirty="0" smtClean="0"/>
              <a:t>utility’s assets </a:t>
            </a:r>
            <a:r>
              <a:rPr lang="en-US" dirty="0"/>
              <a:t>minus accumulated depreciation.</a:t>
            </a:r>
            <a:endParaRPr lang="en-US" dirty="0"/>
          </a:p>
        </p:txBody>
      </p:sp>
      <p:sp>
        <p:nvSpPr>
          <p:cNvPr id="10" name="TextBox 9"/>
          <p:cNvSpPr txBox="1"/>
          <p:nvPr/>
        </p:nvSpPr>
        <p:spPr>
          <a:xfrm>
            <a:off x="36944" y="4230463"/>
            <a:ext cx="2858656" cy="707886"/>
          </a:xfrm>
          <a:prstGeom prst="rect">
            <a:avLst/>
          </a:prstGeom>
          <a:noFill/>
        </p:spPr>
        <p:txBody>
          <a:bodyPr wrap="square" rtlCol="0">
            <a:spAutoFit/>
          </a:bodyPr>
          <a:lstStyle/>
          <a:p>
            <a:r>
              <a:rPr lang="en-US" sz="1000" u="sng" dirty="0" smtClean="0"/>
              <a:t>Aside</a:t>
            </a:r>
            <a:r>
              <a:rPr lang="en-US" sz="1000" dirty="0" smtClean="0"/>
              <a:t>: “Expenses”- </a:t>
            </a:r>
            <a:r>
              <a:rPr lang="en-US" sz="1000" dirty="0" err="1" smtClean="0"/>
              <a:t>fixed+variable</a:t>
            </a:r>
            <a:r>
              <a:rPr lang="en-US" sz="1000" dirty="0" smtClean="0"/>
              <a:t> costs; utility must recover both, but EE programs reduce expenses &amp; is therefore </a:t>
            </a:r>
            <a:r>
              <a:rPr lang="en-US" sz="1000" dirty="0" err="1" smtClean="0"/>
              <a:t>discencentized</a:t>
            </a:r>
            <a:r>
              <a:rPr lang="en-US" sz="1000" dirty="0" smtClean="0"/>
              <a:t> away from EE, giving rise to “decoupling” (see slide 7)</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437" y="18632"/>
            <a:ext cx="9144000" cy="584775"/>
          </a:xfrm>
          <a:prstGeom prst="rect">
            <a:avLst/>
          </a:prstGeom>
          <a:noFill/>
        </p:spPr>
        <p:txBody>
          <a:bodyPr wrap="square" rtlCol="0">
            <a:spAutoFit/>
          </a:bodyPr>
          <a:lstStyle/>
          <a:p>
            <a:pPr algn="ctr"/>
            <a:r>
              <a:rPr lang="en-US" sz="3200" dirty="0" smtClean="0"/>
              <a:t>Four things</a:t>
            </a:r>
            <a:endParaRPr lang="en-US" sz="3200" dirty="0"/>
          </a:p>
        </p:txBody>
      </p:sp>
      <p:sp>
        <p:nvSpPr>
          <p:cNvPr id="3" name="TextBox 2"/>
          <p:cNvSpPr txBox="1"/>
          <p:nvPr/>
        </p:nvSpPr>
        <p:spPr>
          <a:xfrm>
            <a:off x="0" y="569178"/>
            <a:ext cx="9144000" cy="892552"/>
          </a:xfrm>
          <a:prstGeom prst="rect">
            <a:avLst/>
          </a:prstGeom>
          <a:noFill/>
        </p:spPr>
        <p:txBody>
          <a:bodyPr wrap="square" rtlCol="0">
            <a:spAutoFit/>
          </a:bodyPr>
          <a:lstStyle/>
          <a:p>
            <a:pPr marL="514350" indent="-514350">
              <a:buFont typeface="+mj-lt"/>
              <a:buAutoNum type="arabicPeriod" startAt="2"/>
            </a:pPr>
            <a:r>
              <a:rPr lang="en-US" sz="2600" dirty="0" smtClean="0"/>
              <a:t>Contrary </a:t>
            </a:r>
            <a:r>
              <a:rPr lang="en-US" sz="2600" dirty="0" smtClean="0"/>
              <a:t>to economy of scales, smaller plants began to look more economic (and so anyone </a:t>
            </a:r>
            <a:r>
              <a:rPr lang="en-US" b="1" dirty="0" smtClean="0"/>
              <a:t>almost </a:t>
            </a:r>
            <a:r>
              <a:rPr lang="en-US" sz="2600" dirty="0" smtClean="0"/>
              <a:t>could build one). </a:t>
            </a:r>
            <a:r>
              <a:rPr lang="en-US" sz="2600" b="1" u="sng" dirty="0" smtClean="0"/>
              <a:t>Why ?</a:t>
            </a:r>
            <a:endParaRPr lang="en-US" sz="2600" b="1" u="sng" dirty="0"/>
          </a:p>
        </p:txBody>
      </p:sp>
      <p:sp>
        <p:nvSpPr>
          <p:cNvPr id="4" name="TextBox 3"/>
          <p:cNvSpPr txBox="1"/>
          <p:nvPr/>
        </p:nvSpPr>
        <p:spPr>
          <a:xfrm>
            <a:off x="27709" y="1461730"/>
            <a:ext cx="9144000" cy="5262979"/>
          </a:xfrm>
          <a:prstGeom prst="rect">
            <a:avLst/>
          </a:prstGeom>
          <a:noFill/>
        </p:spPr>
        <p:txBody>
          <a:bodyPr wrap="square" rtlCol="0">
            <a:spAutoFit/>
          </a:bodyPr>
          <a:lstStyle/>
          <a:p>
            <a:pPr marL="971550" lvl="1" indent="-514350">
              <a:buFont typeface="+mj-lt"/>
              <a:buAutoNum type="alphaLcParenR"/>
            </a:pPr>
            <a:r>
              <a:rPr lang="en-US" sz="2200" dirty="0" smtClean="0"/>
              <a:t>Large plants take years to build, often must be located far away, and can have severe impact when they outage. Smaller plants  </a:t>
            </a:r>
          </a:p>
          <a:p>
            <a:pPr marL="1428750" lvl="2" indent="-514350">
              <a:buFont typeface="Arial" pitchFamily="34" charset="0"/>
              <a:buChar char="•"/>
            </a:pPr>
            <a:r>
              <a:rPr lang="en-US" dirty="0" smtClean="0"/>
              <a:t>are built more quickly and their construction costs are consequently subject to less economic uncertainty;</a:t>
            </a:r>
          </a:p>
          <a:p>
            <a:pPr marL="1428750" lvl="2" indent="-514350">
              <a:buFont typeface="Arial" pitchFamily="34" charset="0"/>
              <a:buChar char="•"/>
            </a:pPr>
            <a:r>
              <a:rPr lang="en-US" dirty="0" smtClean="0"/>
              <a:t>can be located more closely to load centers, an attribute that avoids transmission, decreases system losses,  &amp; is advantageous for system security;</a:t>
            </a:r>
          </a:p>
          <a:p>
            <a:pPr marL="1428750" lvl="2" indent="-514350">
              <a:buFont typeface="Arial" pitchFamily="34" charset="0"/>
              <a:buChar char="•"/>
            </a:pPr>
            <a:r>
              <a:rPr lang="en-US" dirty="0" smtClean="0"/>
              <a:t>are generally more reliable, and less consequential when they do outage.</a:t>
            </a:r>
          </a:p>
          <a:p>
            <a:pPr marL="971550" lvl="1" indent="-514350">
              <a:buFont typeface="+mj-lt"/>
              <a:buAutoNum type="alphaLcParenR"/>
            </a:pPr>
            <a:r>
              <a:rPr lang="en-US" sz="2200" dirty="0" smtClean="0"/>
              <a:t>Combined cycle units, attractive because of high efficiency, have to account for design complexities due to coupling between CTs &amp; HRSG</a:t>
            </a:r>
            <a:r>
              <a:rPr lang="en-US" sz="2200" dirty="0"/>
              <a:t>s</a:t>
            </a:r>
            <a:r>
              <a:rPr lang="en-US" sz="2200" dirty="0" smtClean="0"/>
              <a:t> driven by waste heat from the CTs, and so tend to be lower in rating.</a:t>
            </a:r>
          </a:p>
          <a:p>
            <a:pPr marL="971550" lvl="1" indent="-514350">
              <a:buFont typeface="+mj-lt"/>
              <a:buAutoNum type="alphaLcParenR"/>
            </a:pPr>
            <a:r>
              <a:rPr lang="en-US" sz="2200" dirty="0" smtClean="0"/>
              <a:t>Cogeneration facilities, attractive because of high efficiency, typically have lower ratings as a result of their interdependency with the industrial steam processes supported by them.</a:t>
            </a:r>
          </a:p>
          <a:p>
            <a:pPr marL="971550" lvl="1" indent="-514350">
              <a:buFont typeface="+mj-lt"/>
              <a:buAutoNum type="alphaLcParenR"/>
            </a:pPr>
            <a:r>
              <a:rPr lang="en-US" sz="2200" dirty="0" smtClean="0"/>
              <a:t>Plants fueled by renewable energy sources (biomass, wind, solar, and independent hydro), attractive because of their low operating expenses and environmental appeal, also tend to have lower ratings</a:t>
            </a:r>
            <a:r>
              <a:rPr lang="en-US" sz="2600" dirty="0" smtClean="0"/>
              <a:t>.</a:t>
            </a:r>
            <a:endParaRPr lang="en-US" sz="2600" dirty="0"/>
          </a:p>
        </p:txBody>
      </p:sp>
    </p:spTree>
    <p:extLst>
      <p:ext uri="{BB962C8B-B14F-4D97-AF65-F5344CB8AC3E}">
        <p14:creationId xmlns:p14="http://schemas.microsoft.com/office/powerpoint/2010/main" val="264852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01025"/>
            <a:ext cx="9144000" cy="584775"/>
          </a:xfrm>
          <a:prstGeom prst="rect">
            <a:avLst/>
          </a:prstGeom>
          <a:noFill/>
        </p:spPr>
        <p:txBody>
          <a:bodyPr wrap="square" rtlCol="0">
            <a:spAutoFit/>
          </a:bodyPr>
          <a:lstStyle/>
          <a:p>
            <a:pPr algn="ctr"/>
            <a:r>
              <a:rPr lang="en-US" sz="3200" dirty="0" smtClean="0"/>
              <a:t>Four things</a:t>
            </a:r>
            <a:endParaRPr lang="en-US" sz="3200" dirty="0"/>
          </a:p>
        </p:txBody>
      </p:sp>
      <p:sp>
        <p:nvSpPr>
          <p:cNvPr id="3" name="TextBox 2"/>
          <p:cNvSpPr txBox="1"/>
          <p:nvPr/>
        </p:nvSpPr>
        <p:spPr>
          <a:xfrm>
            <a:off x="0" y="533400"/>
            <a:ext cx="9144000" cy="892552"/>
          </a:xfrm>
          <a:prstGeom prst="rect">
            <a:avLst/>
          </a:prstGeom>
          <a:noFill/>
        </p:spPr>
        <p:txBody>
          <a:bodyPr wrap="square" rtlCol="0">
            <a:spAutoFit/>
          </a:bodyPr>
          <a:lstStyle/>
          <a:p>
            <a:pPr marL="514350" indent="-514350">
              <a:buFont typeface="+mj-lt"/>
              <a:buAutoNum type="arabicPeriod" startAt="3"/>
            </a:pPr>
            <a:r>
              <a:rPr lang="en-US" sz="2600" dirty="0" smtClean="0"/>
              <a:t>Reaganomics – and public approval of less tax, less government, less regulation, more competition (lower prices</a:t>
            </a:r>
            <a:r>
              <a:rPr lang="en-US" sz="2600" dirty="0" smtClean="0"/>
              <a:t>).</a:t>
            </a:r>
            <a:endParaRPr lang="en-US" sz="2600" dirty="0" smtClean="0"/>
          </a:p>
        </p:txBody>
      </p:sp>
      <p:pic>
        <p:nvPicPr>
          <p:cNvPr id="2" name="Picture 1">
            <a:hlinkClick r:id="rId2"/>
          </p:cNvPr>
          <p:cNvPicPr>
            <a:picLocks noChangeAspect="1"/>
          </p:cNvPicPr>
          <p:nvPr/>
        </p:nvPicPr>
        <p:blipFill>
          <a:blip r:embed="rId3"/>
          <a:stretch>
            <a:fillRect/>
          </a:stretch>
        </p:blipFill>
        <p:spPr>
          <a:xfrm>
            <a:off x="1143000" y="1524000"/>
            <a:ext cx="7162800" cy="4029075"/>
          </a:xfrm>
          <a:prstGeom prst="rect">
            <a:avLst/>
          </a:prstGeom>
        </p:spPr>
      </p:pic>
      <p:sp>
        <p:nvSpPr>
          <p:cNvPr id="4" name="TextBox 3"/>
          <p:cNvSpPr txBox="1"/>
          <p:nvPr/>
        </p:nvSpPr>
        <p:spPr>
          <a:xfrm>
            <a:off x="0" y="5651123"/>
            <a:ext cx="9144000" cy="954107"/>
          </a:xfrm>
          <a:prstGeom prst="rect">
            <a:avLst/>
          </a:prstGeom>
          <a:noFill/>
        </p:spPr>
        <p:txBody>
          <a:bodyPr wrap="square" rtlCol="0">
            <a:spAutoFit/>
          </a:bodyPr>
          <a:lstStyle/>
          <a:p>
            <a:r>
              <a:rPr lang="en-US" sz="2800" dirty="0" smtClean="0"/>
              <a:t>Listen for the word “regulation.” Listen </a:t>
            </a:r>
            <a:r>
              <a:rPr lang="en-US" sz="2800" dirty="0"/>
              <a:t>for economic </a:t>
            </a:r>
            <a:r>
              <a:rPr lang="en-US" sz="2800" dirty="0" smtClean="0"/>
              <a:t>words. And listen, towards the end, for emphasis on “unleashing.”</a:t>
            </a:r>
            <a:endParaRPr lang="en-US" sz="2800" dirty="0"/>
          </a:p>
        </p:txBody>
      </p:sp>
      <p:sp>
        <p:nvSpPr>
          <p:cNvPr id="13" name="TextBox 12"/>
          <p:cNvSpPr txBox="1"/>
          <p:nvPr/>
        </p:nvSpPr>
        <p:spPr>
          <a:xfrm>
            <a:off x="0" y="1444425"/>
            <a:ext cx="9144000" cy="954107"/>
          </a:xfrm>
          <a:prstGeom prst="rect">
            <a:avLst/>
          </a:prstGeom>
          <a:solidFill>
            <a:schemeClr val="bg1"/>
          </a:solidFill>
        </p:spPr>
        <p:txBody>
          <a:bodyPr wrap="square" rtlCol="0">
            <a:spAutoFit/>
          </a:bodyPr>
          <a:lstStyle/>
          <a:p>
            <a:r>
              <a:rPr lang="en-US" sz="2800" dirty="0" smtClean="0"/>
              <a:t>Ronald Reagan, 40</a:t>
            </a:r>
            <a:r>
              <a:rPr lang="en-US" sz="2800" baseline="30000" dirty="0" smtClean="0"/>
              <a:t>th</a:t>
            </a:r>
            <a:r>
              <a:rPr lang="en-US" sz="2800" dirty="0" smtClean="0"/>
              <a:t> president, elected 1980, gave this speech to the nation on February 5, 1981.</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01025"/>
            <a:ext cx="9144000" cy="584775"/>
          </a:xfrm>
          <a:prstGeom prst="rect">
            <a:avLst/>
          </a:prstGeom>
          <a:noFill/>
        </p:spPr>
        <p:txBody>
          <a:bodyPr wrap="square" rtlCol="0">
            <a:spAutoFit/>
          </a:bodyPr>
          <a:lstStyle/>
          <a:p>
            <a:pPr algn="ctr"/>
            <a:r>
              <a:rPr lang="en-US" sz="3200" dirty="0" smtClean="0"/>
              <a:t>Four things</a:t>
            </a:r>
            <a:endParaRPr lang="en-US" sz="3200" dirty="0"/>
          </a:p>
        </p:txBody>
      </p:sp>
      <p:sp>
        <p:nvSpPr>
          <p:cNvPr id="3" name="TextBox 2"/>
          <p:cNvSpPr txBox="1"/>
          <p:nvPr/>
        </p:nvSpPr>
        <p:spPr>
          <a:xfrm>
            <a:off x="0" y="1395472"/>
            <a:ext cx="9144000" cy="2062103"/>
          </a:xfrm>
          <a:prstGeom prst="rect">
            <a:avLst/>
          </a:prstGeom>
          <a:noFill/>
        </p:spPr>
        <p:txBody>
          <a:bodyPr wrap="square" rtlCol="0">
            <a:spAutoFit/>
          </a:bodyPr>
          <a:lstStyle/>
          <a:p>
            <a:pPr marL="514350" indent="-514350">
              <a:buFont typeface="+mj-lt"/>
              <a:buAutoNum type="arabicPeriod" startAt="4"/>
            </a:pPr>
            <a:r>
              <a:rPr lang="en-US" sz="2600" dirty="0" smtClean="0"/>
              <a:t>Fred </a:t>
            </a:r>
            <a:r>
              <a:rPr lang="en-US" sz="2600" dirty="0" err="1" smtClean="0"/>
              <a:t>Schweppe</a:t>
            </a:r>
            <a:r>
              <a:rPr lang="en-US" sz="2600" dirty="0" smtClean="0"/>
              <a:t>:</a:t>
            </a:r>
          </a:p>
          <a:p>
            <a:pPr marL="971550" lvl="1" indent="-514350">
              <a:buFont typeface="Arial" pitchFamily="34" charset="0"/>
              <a:buChar char="•"/>
            </a:pPr>
            <a:r>
              <a:rPr lang="en-US" sz="1700" dirty="0" smtClean="0"/>
              <a:t>F. </a:t>
            </a:r>
            <a:r>
              <a:rPr lang="en-US" sz="1700" dirty="0" err="1" smtClean="0"/>
              <a:t>Schweppe</a:t>
            </a:r>
            <a:r>
              <a:rPr lang="en-US" sz="1700" dirty="0" smtClean="0"/>
              <a:t>, “Power Systems 2000,” IEEE Spectrum, Vol. 15, No. 7, July 1978.</a:t>
            </a:r>
          </a:p>
          <a:p>
            <a:pPr marL="971550" lvl="1" indent="-514350">
              <a:buFont typeface="Arial" pitchFamily="34" charset="0"/>
              <a:buChar char="•"/>
            </a:pPr>
            <a:r>
              <a:rPr lang="en-US" sz="1700" dirty="0" smtClean="0"/>
              <a:t>F. </a:t>
            </a:r>
            <a:r>
              <a:rPr lang="en-US" sz="1700" dirty="0" err="1" smtClean="0"/>
              <a:t>Schweppe</a:t>
            </a:r>
            <a:r>
              <a:rPr lang="en-US" sz="1700" dirty="0" smtClean="0"/>
              <a:t>, R. Tabors, J. </a:t>
            </a:r>
            <a:r>
              <a:rPr lang="en-US" sz="1700" dirty="0" err="1" smtClean="0"/>
              <a:t>Kirtley</a:t>
            </a:r>
            <a:r>
              <a:rPr lang="en-US" sz="1700" dirty="0" smtClean="0"/>
              <a:t>, H. </a:t>
            </a:r>
            <a:r>
              <a:rPr lang="en-US" sz="1700" dirty="0" err="1" smtClean="0"/>
              <a:t>Outhred</a:t>
            </a:r>
            <a:r>
              <a:rPr lang="en-US" sz="1700" dirty="0" smtClean="0"/>
              <a:t>, F. </a:t>
            </a:r>
            <a:r>
              <a:rPr lang="en-US" sz="1700" dirty="0" err="1" smtClean="0"/>
              <a:t>Pickel</a:t>
            </a:r>
            <a:r>
              <a:rPr lang="en-US" sz="1700" dirty="0" smtClean="0"/>
              <a:t>, and A. Cox, “Homeostatic Utility Control,” IEEE Trans. Pwr. App. And Sys., Vol. PAS-99, No. 3, May/June 1980.</a:t>
            </a:r>
          </a:p>
          <a:p>
            <a:pPr marL="971550" lvl="1" indent="-514350">
              <a:buFont typeface="Arial" pitchFamily="34" charset="0"/>
              <a:buChar char="•"/>
            </a:pPr>
            <a:r>
              <a:rPr lang="en-US" sz="1700" dirty="0" smtClean="0"/>
              <a:t>M. </a:t>
            </a:r>
            <a:r>
              <a:rPr lang="en-US" sz="1700" dirty="0" err="1" smtClean="0"/>
              <a:t>Caramanis</a:t>
            </a:r>
            <a:r>
              <a:rPr lang="en-US" sz="1700" dirty="0" smtClean="0"/>
              <a:t>, R. Bohn, and F. </a:t>
            </a:r>
            <a:r>
              <a:rPr lang="en-US" sz="1700" dirty="0" err="1" smtClean="0"/>
              <a:t>Schweppe</a:t>
            </a:r>
            <a:r>
              <a:rPr lang="en-US" sz="1700" dirty="0" smtClean="0"/>
              <a:t>, Optimal spot pricing: practice &amp; theory, IEEE Transactions on Power Apparatus and Systems, Vol. PAS-101, No. 9 September 1982.</a:t>
            </a:r>
          </a:p>
          <a:p>
            <a:pPr marL="971550" lvl="1" indent="-514350">
              <a:buFont typeface="Arial" pitchFamily="34" charset="0"/>
              <a:buChar char="•"/>
            </a:pPr>
            <a:r>
              <a:rPr lang="en-US" sz="1700" dirty="0" smtClean="0"/>
              <a:t>F. </a:t>
            </a:r>
            <a:r>
              <a:rPr lang="en-US" sz="1700" dirty="0" err="1" smtClean="0"/>
              <a:t>Schweppe</a:t>
            </a:r>
            <a:r>
              <a:rPr lang="en-US" sz="1700" dirty="0" smtClean="0"/>
              <a:t>, M. </a:t>
            </a:r>
            <a:r>
              <a:rPr lang="en-US" sz="1700" dirty="0" err="1" smtClean="0"/>
              <a:t>Caramanis</a:t>
            </a:r>
            <a:r>
              <a:rPr lang="en-US" sz="1700" dirty="0" smtClean="0"/>
              <a:t>, R. Tabors, R. Bohn, “Spot Pricing of Electricity,” </a:t>
            </a:r>
            <a:r>
              <a:rPr lang="en-US" sz="1700" dirty="0" err="1" smtClean="0"/>
              <a:t>Kluwer</a:t>
            </a:r>
            <a:r>
              <a:rPr lang="en-US" sz="1700" dirty="0" smtClean="0"/>
              <a:t>, 1988.</a:t>
            </a:r>
          </a:p>
        </p:txBody>
      </p:sp>
      <p:grpSp>
        <p:nvGrpSpPr>
          <p:cNvPr id="11" name="Group 10"/>
          <p:cNvGrpSpPr/>
          <p:nvPr/>
        </p:nvGrpSpPr>
        <p:grpSpPr>
          <a:xfrm>
            <a:off x="182880" y="2286000"/>
            <a:ext cx="4027170" cy="4572000"/>
            <a:chOff x="182880" y="2286000"/>
            <a:chExt cx="4027170" cy="4572000"/>
          </a:xfrm>
        </p:grpSpPr>
        <p:pic>
          <p:nvPicPr>
            <p:cNvPr id="33794" name="Picture 2"/>
            <p:cNvPicPr>
              <a:picLocks noChangeAspect="1" noChangeArrowheads="1"/>
            </p:cNvPicPr>
            <p:nvPr/>
          </p:nvPicPr>
          <p:blipFill>
            <a:blip r:embed="rId2" cstate="print"/>
            <a:srcRect/>
            <a:stretch>
              <a:fillRect/>
            </a:stretch>
          </p:blipFill>
          <p:spPr bwMode="auto">
            <a:xfrm>
              <a:off x="533400" y="3457575"/>
              <a:ext cx="3676650" cy="3400425"/>
            </a:xfrm>
            <a:prstGeom prst="rect">
              <a:avLst/>
            </a:prstGeom>
            <a:noFill/>
            <a:ln w="9525">
              <a:noFill/>
              <a:miter lim="800000"/>
              <a:headEnd/>
              <a:tailEnd/>
            </a:ln>
          </p:spPr>
        </p:pic>
        <p:sp>
          <p:nvSpPr>
            <p:cNvPr id="9" name="Freeform 8"/>
            <p:cNvSpPr/>
            <p:nvPr/>
          </p:nvSpPr>
          <p:spPr>
            <a:xfrm>
              <a:off x="182880" y="2286000"/>
              <a:ext cx="246888" cy="1865376"/>
            </a:xfrm>
            <a:custGeom>
              <a:avLst/>
              <a:gdLst>
                <a:gd name="connsiteX0" fmla="*/ 246888 w 246888"/>
                <a:gd name="connsiteY0" fmla="*/ 0 h 1865376"/>
                <a:gd name="connsiteX1" fmla="*/ 0 w 246888"/>
                <a:gd name="connsiteY1" fmla="*/ 0 h 1865376"/>
                <a:gd name="connsiteX2" fmla="*/ 0 w 246888"/>
                <a:gd name="connsiteY2" fmla="*/ 1865376 h 1865376"/>
                <a:gd name="connsiteX3" fmla="*/ 237744 w 246888"/>
                <a:gd name="connsiteY3" fmla="*/ 1865376 h 1865376"/>
              </a:gdLst>
              <a:ahLst/>
              <a:cxnLst>
                <a:cxn ang="0">
                  <a:pos x="connsiteX0" y="connsiteY0"/>
                </a:cxn>
                <a:cxn ang="0">
                  <a:pos x="connsiteX1" y="connsiteY1"/>
                </a:cxn>
                <a:cxn ang="0">
                  <a:pos x="connsiteX2" y="connsiteY2"/>
                </a:cxn>
                <a:cxn ang="0">
                  <a:pos x="connsiteX3" y="connsiteY3"/>
                </a:cxn>
              </a:cxnLst>
              <a:rect l="l" t="t" r="r" b="b"/>
              <a:pathLst>
                <a:path w="246888" h="1865376">
                  <a:moveTo>
                    <a:pt x="246888" y="0"/>
                  </a:moveTo>
                  <a:lnTo>
                    <a:pt x="0" y="0"/>
                  </a:lnTo>
                  <a:lnTo>
                    <a:pt x="0" y="1865376"/>
                  </a:lnTo>
                  <a:lnTo>
                    <a:pt x="237744" y="1865376"/>
                  </a:lnTo>
                </a:path>
              </a:pathLst>
            </a:cu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5029200" y="2819400"/>
            <a:ext cx="3962400" cy="3514725"/>
            <a:chOff x="5029200" y="2819400"/>
            <a:chExt cx="3962400" cy="3514725"/>
          </a:xfrm>
        </p:grpSpPr>
        <p:pic>
          <p:nvPicPr>
            <p:cNvPr id="33795" name="Picture 3"/>
            <p:cNvPicPr>
              <a:picLocks noChangeAspect="1" noChangeArrowheads="1"/>
            </p:cNvPicPr>
            <p:nvPr/>
          </p:nvPicPr>
          <p:blipFill>
            <a:blip r:embed="rId3" cstate="print"/>
            <a:srcRect/>
            <a:stretch>
              <a:fillRect/>
            </a:stretch>
          </p:blipFill>
          <p:spPr bwMode="auto">
            <a:xfrm>
              <a:off x="5029200" y="3581400"/>
              <a:ext cx="3619500" cy="2752725"/>
            </a:xfrm>
            <a:prstGeom prst="rect">
              <a:avLst/>
            </a:prstGeom>
            <a:noFill/>
            <a:ln w="9525">
              <a:noFill/>
              <a:miter lim="800000"/>
              <a:headEnd/>
              <a:tailEnd/>
            </a:ln>
          </p:spPr>
        </p:pic>
        <p:sp>
          <p:nvSpPr>
            <p:cNvPr id="10" name="Freeform 9"/>
            <p:cNvSpPr/>
            <p:nvPr/>
          </p:nvSpPr>
          <p:spPr>
            <a:xfrm flipH="1">
              <a:off x="8744712" y="2819400"/>
              <a:ext cx="246888" cy="1865376"/>
            </a:xfrm>
            <a:custGeom>
              <a:avLst/>
              <a:gdLst>
                <a:gd name="connsiteX0" fmla="*/ 246888 w 246888"/>
                <a:gd name="connsiteY0" fmla="*/ 0 h 1865376"/>
                <a:gd name="connsiteX1" fmla="*/ 0 w 246888"/>
                <a:gd name="connsiteY1" fmla="*/ 0 h 1865376"/>
                <a:gd name="connsiteX2" fmla="*/ 0 w 246888"/>
                <a:gd name="connsiteY2" fmla="*/ 1865376 h 1865376"/>
                <a:gd name="connsiteX3" fmla="*/ 237744 w 246888"/>
                <a:gd name="connsiteY3" fmla="*/ 1865376 h 1865376"/>
              </a:gdLst>
              <a:ahLst/>
              <a:cxnLst>
                <a:cxn ang="0">
                  <a:pos x="connsiteX0" y="connsiteY0"/>
                </a:cxn>
                <a:cxn ang="0">
                  <a:pos x="connsiteX1" y="connsiteY1"/>
                </a:cxn>
                <a:cxn ang="0">
                  <a:pos x="connsiteX2" y="connsiteY2"/>
                </a:cxn>
                <a:cxn ang="0">
                  <a:pos x="connsiteX3" y="connsiteY3"/>
                </a:cxn>
              </a:cxnLst>
              <a:rect l="l" t="t" r="r" b="b"/>
              <a:pathLst>
                <a:path w="246888" h="1865376">
                  <a:moveTo>
                    <a:pt x="246888" y="0"/>
                  </a:moveTo>
                  <a:lnTo>
                    <a:pt x="0" y="0"/>
                  </a:lnTo>
                  <a:lnTo>
                    <a:pt x="0" y="1865376"/>
                  </a:lnTo>
                  <a:lnTo>
                    <a:pt x="237744" y="1865376"/>
                  </a:lnTo>
                </a:path>
              </a:pathLst>
            </a:cu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5122" name="Picture 2" descr="Image result for &quot;Fred Schweppe&quot; M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5197" y="29701"/>
            <a:ext cx="2936875" cy="17887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497433" y="51310"/>
            <a:ext cx="1866331" cy="1397947"/>
          </a:xfrm>
          <a:prstGeom prst="rect">
            <a:avLst/>
          </a:prstGeom>
        </p:spPr>
      </p:pic>
      <p:sp>
        <p:nvSpPr>
          <p:cNvPr id="5" name="TextBox 4"/>
          <p:cNvSpPr txBox="1"/>
          <p:nvPr/>
        </p:nvSpPr>
        <p:spPr>
          <a:xfrm>
            <a:off x="3009900" y="649778"/>
            <a:ext cx="3124200" cy="1015663"/>
          </a:xfrm>
          <a:prstGeom prst="rect">
            <a:avLst/>
          </a:prstGeom>
          <a:noFill/>
        </p:spPr>
        <p:txBody>
          <a:bodyPr wrap="square" rtlCol="0">
            <a:spAutoFit/>
          </a:bodyPr>
          <a:lstStyle/>
          <a:p>
            <a:r>
              <a:rPr lang="en-US" sz="1200" dirty="0" smtClean="0"/>
              <a:t>Homeostasis: the </a:t>
            </a:r>
            <a:r>
              <a:rPr lang="en-US" sz="1200" dirty="0"/>
              <a:t>tendency of a </a:t>
            </a:r>
            <a:r>
              <a:rPr lang="en-US" sz="1200" dirty="0" smtClean="0"/>
              <a:t>system to </a:t>
            </a:r>
            <a:r>
              <a:rPr lang="en-US" sz="1200" dirty="0"/>
              <a:t>maintain internal stability</a:t>
            </a:r>
            <a:r>
              <a:rPr lang="en-US" sz="1200" dirty="0"/>
              <a:t>, owing to the coordinated response of its parts to any situation or stimulus that would tend to disturb its normal condition or function.</a:t>
            </a:r>
          </a:p>
        </p:txBody>
      </p:sp>
    </p:spTree>
    <p:extLst>
      <p:ext uri="{BB962C8B-B14F-4D97-AF65-F5344CB8AC3E}">
        <p14:creationId xmlns:p14="http://schemas.microsoft.com/office/powerpoint/2010/main" val="425690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8844" y="3200400"/>
            <a:ext cx="3010413" cy="3696307"/>
          </a:xfrm>
          <a:prstGeom prst="rect">
            <a:avLst/>
          </a:prstGeom>
        </p:spPr>
      </p:pic>
      <p:sp>
        <p:nvSpPr>
          <p:cNvPr id="6" name="TextBox 5"/>
          <p:cNvSpPr txBox="1"/>
          <p:nvPr/>
        </p:nvSpPr>
        <p:spPr>
          <a:xfrm>
            <a:off x="0" y="152400"/>
            <a:ext cx="9144000" cy="553998"/>
          </a:xfrm>
          <a:prstGeom prst="rect">
            <a:avLst/>
          </a:prstGeom>
          <a:noFill/>
        </p:spPr>
        <p:txBody>
          <a:bodyPr wrap="square" rtlCol="0">
            <a:spAutoFit/>
          </a:bodyPr>
          <a:lstStyle/>
          <a:p>
            <a:pPr algn="ctr"/>
            <a:r>
              <a:rPr lang="en-US" sz="3000" b="1" dirty="0" smtClean="0"/>
              <a:t>And </a:t>
            </a:r>
            <a:r>
              <a:rPr lang="en-US" sz="3000" b="1" dirty="0" smtClean="0"/>
              <a:t>Fred was right-on! This </a:t>
            </a:r>
            <a:r>
              <a:rPr lang="en-US" sz="3000" b="1" dirty="0" smtClean="0"/>
              <a:t>is what it looks like today…</a:t>
            </a:r>
            <a:endParaRPr lang="en-US" sz="3000" b="1" dirty="0"/>
          </a:p>
        </p:txBody>
      </p:sp>
      <p:pic>
        <p:nvPicPr>
          <p:cNvPr id="37891" name="Picture 3" descr="Picture of Smart Electricity Meter - Free Pictures - FreeFoto.com"/>
          <p:cNvPicPr>
            <a:picLocks noChangeAspect="1" noChangeArrowheads="1"/>
          </p:cNvPicPr>
          <p:nvPr/>
        </p:nvPicPr>
        <p:blipFill>
          <a:blip r:embed="rId3" cstate="print"/>
          <a:srcRect/>
          <a:stretch>
            <a:fillRect/>
          </a:stretch>
        </p:blipFill>
        <p:spPr bwMode="auto">
          <a:xfrm>
            <a:off x="148844" y="956326"/>
            <a:ext cx="3733800" cy="2501647"/>
          </a:xfrm>
          <a:prstGeom prst="rect">
            <a:avLst/>
          </a:prstGeom>
          <a:noFill/>
        </p:spPr>
      </p:pic>
      <p:sp>
        <p:nvSpPr>
          <p:cNvPr id="2" name="TextBox 1"/>
          <p:cNvSpPr txBox="1"/>
          <p:nvPr/>
        </p:nvSpPr>
        <p:spPr>
          <a:xfrm>
            <a:off x="381000" y="624582"/>
            <a:ext cx="3886200" cy="369332"/>
          </a:xfrm>
          <a:prstGeom prst="rect">
            <a:avLst/>
          </a:prstGeom>
          <a:noFill/>
        </p:spPr>
        <p:txBody>
          <a:bodyPr wrap="square" rtlCol="0">
            <a:spAutoFit/>
          </a:bodyPr>
          <a:lstStyle/>
          <a:p>
            <a:r>
              <a:rPr lang="en-US" dirty="0" smtClean="0"/>
              <a:t>Advanced Metering Infrastructure</a:t>
            </a:r>
            <a:endParaRPr lang="en-US"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2644" y="1325658"/>
            <a:ext cx="2925501" cy="178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9312A Demand Controll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3244" y="964626"/>
            <a:ext cx="2165816" cy="24717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817448" y="687939"/>
            <a:ext cx="3326552" cy="369332"/>
          </a:xfrm>
          <a:prstGeom prst="rect">
            <a:avLst/>
          </a:prstGeom>
        </p:spPr>
        <p:txBody>
          <a:bodyPr wrap="none">
            <a:spAutoFit/>
          </a:bodyPr>
          <a:lstStyle/>
          <a:p>
            <a:r>
              <a:rPr lang="en-US" dirty="0">
                <a:solidFill>
                  <a:srgbClr val="323538"/>
                </a:solidFill>
                <a:latin typeface="LuxiSansBold"/>
              </a:rPr>
              <a:t>Residential Demand Controller</a:t>
            </a:r>
            <a:endParaRPr lang="en-US" b="0" i="0" dirty="0">
              <a:solidFill>
                <a:srgbClr val="323538"/>
              </a:solidFill>
              <a:effectLst/>
              <a:latin typeface="LuxiSansBold"/>
            </a:endParaRPr>
          </a:p>
        </p:txBody>
      </p:sp>
      <p:sp>
        <p:nvSpPr>
          <p:cNvPr id="14" name="Rectangle 13"/>
          <p:cNvSpPr/>
          <p:nvPr/>
        </p:nvSpPr>
        <p:spPr>
          <a:xfrm>
            <a:off x="148843" y="3475219"/>
            <a:ext cx="3010413" cy="369332"/>
          </a:xfrm>
          <a:prstGeom prst="rect">
            <a:avLst/>
          </a:prstGeom>
          <a:solidFill>
            <a:schemeClr val="bg1"/>
          </a:solidFill>
        </p:spPr>
        <p:txBody>
          <a:bodyPr wrap="square">
            <a:spAutoFit/>
          </a:bodyPr>
          <a:lstStyle/>
          <a:p>
            <a:r>
              <a:rPr lang="en-US" b="1" dirty="0" smtClean="0"/>
              <a:t>25-Aug-2019 </a:t>
            </a:r>
            <a:r>
              <a:rPr lang="en-US" b="1" dirty="0"/>
              <a:t>- 19:55 </a:t>
            </a:r>
            <a:r>
              <a:rPr lang="en-US" b="1" dirty="0" smtClean="0"/>
              <a:t>CT</a:t>
            </a:r>
            <a:endParaRPr lang="en-US" b="0" i="0" dirty="0">
              <a:solidFill>
                <a:srgbClr val="323538"/>
              </a:solidFill>
              <a:effectLst/>
              <a:latin typeface="LuxiSansBold"/>
            </a:endParaRPr>
          </a:p>
        </p:txBody>
      </p:sp>
      <p:pic>
        <p:nvPicPr>
          <p:cNvPr id="7" name="Picture 6"/>
          <p:cNvPicPr>
            <a:picLocks noChangeAspect="1"/>
          </p:cNvPicPr>
          <p:nvPr/>
        </p:nvPicPr>
        <p:blipFill>
          <a:blip r:embed="rId6"/>
          <a:stretch>
            <a:fillRect/>
          </a:stretch>
        </p:blipFill>
        <p:spPr>
          <a:xfrm>
            <a:off x="6007031" y="3336216"/>
            <a:ext cx="3139059" cy="3521784"/>
          </a:xfrm>
          <a:prstGeom prst="rect">
            <a:avLst/>
          </a:prstGeom>
        </p:spPr>
      </p:pic>
      <p:sp>
        <p:nvSpPr>
          <p:cNvPr id="15" name="Rectangle 14"/>
          <p:cNvSpPr/>
          <p:nvPr/>
        </p:nvSpPr>
        <p:spPr>
          <a:xfrm>
            <a:off x="3187577" y="4366116"/>
            <a:ext cx="2890535" cy="646331"/>
          </a:xfrm>
          <a:prstGeom prst="rect">
            <a:avLst/>
          </a:prstGeom>
        </p:spPr>
        <p:txBody>
          <a:bodyPr wrap="none">
            <a:spAutoFit/>
          </a:bodyPr>
          <a:lstStyle/>
          <a:p>
            <a:r>
              <a:rPr lang="en-US" dirty="0" smtClean="0">
                <a:solidFill>
                  <a:srgbClr val="323538"/>
                </a:solidFill>
                <a:latin typeface="LuxiSansBold"/>
              </a:rPr>
              <a:t>MISO Real-Time </a:t>
            </a:r>
          </a:p>
          <a:p>
            <a:r>
              <a:rPr lang="en-US" dirty="0" smtClean="0">
                <a:solidFill>
                  <a:srgbClr val="323538"/>
                </a:solidFill>
                <a:latin typeface="LuxiSansBold"/>
              </a:rPr>
              <a:t>Locational Marginal </a:t>
            </a:r>
            <a:r>
              <a:rPr lang="en-US" dirty="0" smtClean="0">
                <a:solidFill>
                  <a:srgbClr val="323538"/>
                </a:solidFill>
                <a:latin typeface="LuxiSansBold"/>
              </a:rPr>
              <a:t>Prices</a:t>
            </a:r>
            <a:endParaRPr lang="en-US" dirty="0" smtClean="0">
              <a:solidFill>
                <a:srgbClr val="323538"/>
              </a:solidFill>
              <a:latin typeface="LuxiSansBold"/>
            </a:endParaRPr>
          </a:p>
        </p:txBody>
      </p:sp>
      <p:sp>
        <p:nvSpPr>
          <p:cNvPr id="12" name="Rectangle 11"/>
          <p:cNvSpPr/>
          <p:nvPr/>
        </p:nvSpPr>
        <p:spPr>
          <a:xfrm>
            <a:off x="5978711" y="3325260"/>
            <a:ext cx="3004026" cy="369332"/>
          </a:xfrm>
          <a:prstGeom prst="rect">
            <a:avLst/>
          </a:prstGeom>
          <a:solidFill>
            <a:schemeClr val="bg1"/>
          </a:solidFill>
        </p:spPr>
        <p:txBody>
          <a:bodyPr wrap="square">
            <a:spAutoFit/>
          </a:bodyPr>
          <a:lstStyle/>
          <a:p>
            <a:r>
              <a:rPr lang="en-US" b="1" smtClean="0"/>
              <a:t>27-Aug-2019 - 8:50 CT</a:t>
            </a:r>
            <a:endParaRPr lang="en-US" b="0" i="0" dirty="0">
              <a:solidFill>
                <a:srgbClr val="323538"/>
              </a:solidFill>
              <a:effectLst/>
              <a:latin typeface="LuxiSansBold"/>
            </a:endParaRPr>
          </a:p>
        </p:txBody>
      </p:sp>
      <p:sp>
        <p:nvSpPr>
          <p:cNvPr id="16" name="Rectangle 15"/>
          <p:cNvSpPr/>
          <p:nvPr/>
        </p:nvSpPr>
        <p:spPr>
          <a:xfrm>
            <a:off x="3200400" y="4982233"/>
            <a:ext cx="2847774" cy="646331"/>
          </a:xfrm>
          <a:prstGeom prst="rect">
            <a:avLst/>
          </a:prstGeom>
          <a:solidFill>
            <a:schemeClr val="bg1"/>
          </a:solidFill>
        </p:spPr>
        <p:txBody>
          <a:bodyPr wrap="square">
            <a:spAutoFit/>
          </a:bodyPr>
          <a:lstStyle/>
          <a:p>
            <a:r>
              <a:rPr lang="en-US" sz="1200" dirty="0" smtClean="0">
                <a:hlinkClick r:id="rId7"/>
              </a:rPr>
              <a:t>www.misoenergy.org/markets-and-operations/real-time-</a:t>
            </a:r>
            <a:r>
              <a:rPr lang="en-US" sz="1200" dirty="0">
                <a:hlinkClick r:id="rId7"/>
              </a:rPr>
              <a:t>-market-data/real-time-displays/</a:t>
            </a:r>
            <a:endParaRPr lang="en-US" sz="1200" b="0" i="0" dirty="0">
              <a:solidFill>
                <a:srgbClr val="323538"/>
              </a:solidFill>
              <a:effectLst/>
              <a:latin typeface="LuxiSansBo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533400"/>
            <a:ext cx="8153400" cy="1569660"/>
          </a:xfrm>
          <a:prstGeom prst="rect">
            <a:avLst/>
          </a:prstGeom>
          <a:noFill/>
        </p:spPr>
        <p:txBody>
          <a:bodyPr wrap="square" rtlCol="0">
            <a:spAutoFit/>
          </a:bodyPr>
          <a:lstStyle/>
          <a:p>
            <a:pPr algn="ctr"/>
            <a:r>
              <a:rPr lang="en-US" sz="3200" dirty="0" smtClean="0"/>
              <a:t>Given that the industry was monopolistic </a:t>
            </a:r>
          </a:p>
          <a:p>
            <a:pPr algn="ctr"/>
            <a:r>
              <a:rPr lang="en-US" sz="3200" dirty="0" smtClean="0"/>
              <a:t>and is now competitive, what change must have occurred organizationally?</a:t>
            </a:r>
            <a:endParaRPr lang="en-US" sz="3200" dirty="0"/>
          </a:p>
        </p:txBody>
      </p:sp>
      <p:sp>
        <p:nvSpPr>
          <p:cNvPr id="5" name="TextBox 4"/>
          <p:cNvSpPr txBox="1"/>
          <p:nvPr/>
        </p:nvSpPr>
        <p:spPr>
          <a:xfrm>
            <a:off x="1600200" y="2514600"/>
            <a:ext cx="5181600" cy="584775"/>
          </a:xfrm>
          <a:prstGeom prst="rect">
            <a:avLst/>
          </a:prstGeom>
          <a:noFill/>
        </p:spPr>
        <p:txBody>
          <a:bodyPr wrap="square" rtlCol="0">
            <a:spAutoFit/>
          </a:bodyPr>
          <a:lstStyle/>
          <a:p>
            <a:r>
              <a:rPr lang="en-US" sz="3200" dirty="0" smtClean="0"/>
              <a:t>Vertical disaggregation </a:t>
            </a:r>
            <a:endParaRPr lang="en-US" sz="3200" dirty="0"/>
          </a:p>
        </p:txBody>
      </p:sp>
      <p:sp>
        <p:nvSpPr>
          <p:cNvPr id="8" name="TextBox 7"/>
          <p:cNvSpPr txBox="1"/>
          <p:nvPr/>
        </p:nvSpPr>
        <p:spPr>
          <a:xfrm>
            <a:off x="1600200" y="3124200"/>
            <a:ext cx="5105400" cy="584775"/>
          </a:xfrm>
          <a:prstGeom prst="rect">
            <a:avLst/>
          </a:prstGeom>
          <a:noFill/>
        </p:spPr>
        <p:txBody>
          <a:bodyPr wrap="square" rtlCol="0">
            <a:spAutoFit/>
          </a:bodyPr>
          <a:lstStyle/>
          <a:p>
            <a:r>
              <a:rPr lang="en-US" sz="3200" dirty="0" smtClean="0"/>
              <a:t>(functional unbundling)</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 Box 2"/>
          <p:cNvSpPr txBox="1">
            <a:spLocks noChangeArrowheads="1"/>
          </p:cNvSpPr>
          <p:nvPr/>
        </p:nvSpPr>
        <p:spPr bwMode="auto">
          <a:xfrm>
            <a:off x="1643063" y="5919788"/>
            <a:ext cx="1487487" cy="457200"/>
          </a:xfrm>
          <a:prstGeom prst="rect">
            <a:avLst/>
          </a:prstGeom>
          <a:noFill/>
          <a:ln w="12700" cap="sq">
            <a:noFill/>
            <a:miter lim="800000"/>
            <a:headEnd type="none" w="sm" len="sm"/>
            <a:tailEnd type="none" w="sm" len="sm"/>
          </a:ln>
        </p:spPr>
        <p:txBody>
          <a:bodyPr wrap="none">
            <a:spAutoFit/>
          </a:bodyPr>
          <a:lstStyle/>
          <a:p>
            <a:pPr eaLnBrk="1" hangingPunct="1">
              <a:spcBef>
                <a:spcPct val="0"/>
              </a:spcBef>
              <a:buClrTx/>
              <a:buSzTx/>
              <a:buFontTx/>
              <a:buNone/>
            </a:pPr>
            <a:r>
              <a:rPr lang="en-US" sz="2400"/>
              <a:t>1900-199?</a:t>
            </a:r>
          </a:p>
        </p:txBody>
      </p:sp>
      <p:grpSp>
        <p:nvGrpSpPr>
          <p:cNvPr id="194" name="Group 131"/>
          <p:cNvGrpSpPr>
            <a:grpSpLocks/>
          </p:cNvGrpSpPr>
          <p:nvPr/>
        </p:nvGrpSpPr>
        <p:grpSpPr bwMode="auto">
          <a:xfrm>
            <a:off x="619125" y="193675"/>
            <a:ext cx="3711575" cy="5765800"/>
            <a:chOff x="390" y="256"/>
            <a:chExt cx="2338" cy="3632"/>
          </a:xfrm>
        </p:grpSpPr>
        <p:sp>
          <p:nvSpPr>
            <p:cNvPr id="195" name="Freeform 132"/>
            <p:cNvSpPr>
              <a:spLocks/>
            </p:cNvSpPr>
            <p:nvPr/>
          </p:nvSpPr>
          <p:spPr bwMode="auto">
            <a:xfrm>
              <a:off x="390" y="805"/>
              <a:ext cx="2338" cy="3083"/>
            </a:xfrm>
            <a:custGeom>
              <a:avLst/>
              <a:gdLst>
                <a:gd name="T0" fmla="*/ 0 w 2338"/>
                <a:gd name="T1" fmla="*/ 8 h 3083"/>
                <a:gd name="T2" fmla="*/ 0 w 2338"/>
                <a:gd name="T3" fmla="*/ 3083 h 3083"/>
                <a:gd name="T4" fmla="*/ 2338 w 2338"/>
                <a:gd name="T5" fmla="*/ 3083 h 3083"/>
                <a:gd name="T6" fmla="*/ 2338 w 2338"/>
                <a:gd name="T7" fmla="*/ 8 h 3083"/>
                <a:gd name="T8" fmla="*/ 2083 w 2338"/>
                <a:gd name="T9" fmla="*/ 8 h 3083"/>
                <a:gd name="T10" fmla="*/ 2083 w 2338"/>
                <a:gd name="T11" fmla="*/ 2812 h 3083"/>
                <a:gd name="T12" fmla="*/ 271 w 2338"/>
                <a:gd name="T13" fmla="*/ 2812 h 3083"/>
                <a:gd name="T14" fmla="*/ 271 w 2338"/>
                <a:gd name="T15" fmla="*/ 0 h 3083"/>
                <a:gd name="T16" fmla="*/ 0 w 2338"/>
                <a:gd name="T17" fmla="*/ 8 h 30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8"/>
                <a:gd name="T28" fmla="*/ 0 h 3083"/>
                <a:gd name="T29" fmla="*/ 2338 w 2338"/>
                <a:gd name="T30" fmla="*/ 3083 h 30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8" h="3083">
                  <a:moveTo>
                    <a:pt x="0" y="8"/>
                  </a:moveTo>
                  <a:lnTo>
                    <a:pt x="0" y="3083"/>
                  </a:lnTo>
                  <a:lnTo>
                    <a:pt x="2338" y="3083"/>
                  </a:lnTo>
                  <a:lnTo>
                    <a:pt x="2338" y="8"/>
                  </a:lnTo>
                  <a:lnTo>
                    <a:pt x="2083" y="8"/>
                  </a:lnTo>
                  <a:lnTo>
                    <a:pt x="2083" y="2812"/>
                  </a:lnTo>
                  <a:lnTo>
                    <a:pt x="271" y="2812"/>
                  </a:lnTo>
                  <a:lnTo>
                    <a:pt x="271" y="0"/>
                  </a:lnTo>
                  <a:lnTo>
                    <a:pt x="0" y="8"/>
                  </a:lnTo>
                  <a:close/>
                </a:path>
              </a:pathLst>
            </a:custGeom>
            <a:solidFill>
              <a:schemeClr val="accent1"/>
            </a:solidFill>
            <a:ln w="12700" cap="sq">
              <a:solidFill>
                <a:schemeClr val="tx1"/>
              </a:solidFill>
              <a:round/>
              <a:headEnd type="none" w="sm" len="sm"/>
              <a:tailEnd type="none" w="sm" len="sm"/>
            </a:ln>
          </p:spPr>
          <p:txBody>
            <a:bodyPr wrap="none"/>
            <a:lstStyle/>
            <a:p>
              <a:endParaRPr lang="en-US"/>
            </a:p>
          </p:txBody>
        </p:sp>
        <p:sp>
          <p:nvSpPr>
            <p:cNvPr id="196" name="Oval 133"/>
            <p:cNvSpPr>
              <a:spLocks noChangeArrowheads="1"/>
            </p:cNvSpPr>
            <p:nvPr/>
          </p:nvSpPr>
          <p:spPr bwMode="auto">
            <a:xfrm>
              <a:off x="720" y="805"/>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197" name="Oval 134"/>
            <p:cNvSpPr>
              <a:spLocks noChangeArrowheads="1"/>
            </p:cNvSpPr>
            <p:nvPr/>
          </p:nvSpPr>
          <p:spPr bwMode="auto">
            <a:xfrm>
              <a:off x="1360" y="805"/>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198" name="Oval 135"/>
            <p:cNvSpPr>
              <a:spLocks noChangeArrowheads="1"/>
            </p:cNvSpPr>
            <p:nvPr/>
          </p:nvSpPr>
          <p:spPr bwMode="auto">
            <a:xfrm>
              <a:off x="1984" y="805"/>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199" name="Oval 136"/>
            <p:cNvSpPr>
              <a:spLocks noChangeArrowheads="1"/>
            </p:cNvSpPr>
            <p:nvPr/>
          </p:nvSpPr>
          <p:spPr bwMode="auto">
            <a:xfrm>
              <a:off x="1704" y="1189"/>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200" name="Oval 137"/>
            <p:cNvSpPr>
              <a:spLocks noChangeArrowheads="1"/>
            </p:cNvSpPr>
            <p:nvPr/>
          </p:nvSpPr>
          <p:spPr bwMode="auto">
            <a:xfrm>
              <a:off x="2064" y="1621"/>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201" name="Oval 138"/>
            <p:cNvSpPr>
              <a:spLocks noChangeArrowheads="1"/>
            </p:cNvSpPr>
            <p:nvPr/>
          </p:nvSpPr>
          <p:spPr bwMode="auto">
            <a:xfrm>
              <a:off x="1096" y="1221"/>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202" name="Oval 139"/>
            <p:cNvSpPr>
              <a:spLocks noChangeArrowheads="1"/>
            </p:cNvSpPr>
            <p:nvPr/>
          </p:nvSpPr>
          <p:spPr bwMode="auto">
            <a:xfrm>
              <a:off x="872" y="1637"/>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203" name="Oval 140"/>
            <p:cNvSpPr>
              <a:spLocks noChangeArrowheads="1"/>
            </p:cNvSpPr>
            <p:nvPr/>
          </p:nvSpPr>
          <p:spPr bwMode="auto">
            <a:xfrm>
              <a:off x="1568" y="1637"/>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204" name="Rectangle 141"/>
            <p:cNvSpPr>
              <a:spLocks noChangeArrowheads="1"/>
            </p:cNvSpPr>
            <p:nvPr/>
          </p:nvSpPr>
          <p:spPr bwMode="auto">
            <a:xfrm>
              <a:off x="872" y="2160"/>
              <a:ext cx="56" cy="551"/>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205" name="Line 142"/>
            <p:cNvSpPr>
              <a:spLocks noChangeShapeType="1"/>
            </p:cNvSpPr>
            <p:nvPr/>
          </p:nvSpPr>
          <p:spPr bwMode="auto">
            <a:xfrm flipV="1">
              <a:off x="792" y="2160"/>
              <a:ext cx="224" cy="178"/>
            </a:xfrm>
            <a:prstGeom prst="line">
              <a:avLst/>
            </a:prstGeom>
            <a:noFill/>
            <a:ln w="12700" cap="sq">
              <a:solidFill>
                <a:schemeClr val="tx1"/>
              </a:solidFill>
              <a:round/>
              <a:headEnd type="none" w="sm" len="sm"/>
              <a:tailEnd type="none" w="sm" len="sm"/>
            </a:ln>
          </p:spPr>
          <p:txBody>
            <a:bodyPr wrap="none"/>
            <a:lstStyle/>
            <a:p>
              <a:endParaRPr lang="en-US"/>
            </a:p>
          </p:txBody>
        </p:sp>
        <p:sp>
          <p:nvSpPr>
            <p:cNvPr id="206" name="Rectangle 143"/>
            <p:cNvSpPr>
              <a:spLocks noChangeArrowheads="1"/>
            </p:cNvSpPr>
            <p:nvPr/>
          </p:nvSpPr>
          <p:spPr bwMode="auto">
            <a:xfrm>
              <a:off x="1448" y="2144"/>
              <a:ext cx="56" cy="551"/>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207" name="Line 144"/>
            <p:cNvSpPr>
              <a:spLocks noChangeShapeType="1"/>
            </p:cNvSpPr>
            <p:nvPr/>
          </p:nvSpPr>
          <p:spPr bwMode="auto">
            <a:xfrm flipV="1">
              <a:off x="1368" y="2144"/>
              <a:ext cx="224" cy="178"/>
            </a:xfrm>
            <a:prstGeom prst="line">
              <a:avLst/>
            </a:prstGeom>
            <a:noFill/>
            <a:ln w="12700" cap="sq">
              <a:solidFill>
                <a:schemeClr val="tx1"/>
              </a:solidFill>
              <a:round/>
              <a:headEnd type="none" w="sm" len="sm"/>
              <a:tailEnd type="none" w="sm" len="sm"/>
            </a:ln>
          </p:spPr>
          <p:txBody>
            <a:bodyPr wrap="none"/>
            <a:lstStyle/>
            <a:p>
              <a:endParaRPr lang="en-US"/>
            </a:p>
          </p:txBody>
        </p:sp>
        <p:sp>
          <p:nvSpPr>
            <p:cNvPr id="208" name="Rectangle 145"/>
            <p:cNvSpPr>
              <a:spLocks noChangeArrowheads="1"/>
            </p:cNvSpPr>
            <p:nvPr/>
          </p:nvSpPr>
          <p:spPr bwMode="auto">
            <a:xfrm>
              <a:off x="2024" y="2128"/>
              <a:ext cx="56" cy="551"/>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209" name="Line 146"/>
            <p:cNvSpPr>
              <a:spLocks noChangeShapeType="1"/>
            </p:cNvSpPr>
            <p:nvPr/>
          </p:nvSpPr>
          <p:spPr bwMode="auto">
            <a:xfrm flipV="1">
              <a:off x="1944" y="2128"/>
              <a:ext cx="224" cy="178"/>
            </a:xfrm>
            <a:prstGeom prst="line">
              <a:avLst/>
            </a:prstGeom>
            <a:noFill/>
            <a:ln w="12700" cap="sq">
              <a:solidFill>
                <a:schemeClr val="tx1"/>
              </a:solidFill>
              <a:round/>
              <a:headEnd type="none" w="sm" len="sm"/>
              <a:tailEnd type="none" w="sm" len="sm"/>
            </a:ln>
          </p:spPr>
          <p:txBody>
            <a:bodyPr wrap="none"/>
            <a:lstStyle/>
            <a:p>
              <a:endParaRPr lang="en-US"/>
            </a:p>
          </p:txBody>
        </p:sp>
        <p:sp>
          <p:nvSpPr>
            <p:cNvPr id="210" name="Line 147"/>
            <p:cNvSpPr>
              <a:spLocks noChangeShapeType="1"/>
            </p:cNvSpPr>
            <p:nvPr/>
          </p:nvSpPr>
          <p:spPr bwMode="auto">
            <a:xfrm>
              <a:off x="984" y="2786"/>
              <a:ext cx="0" cy="347"/>
            </a:xfrm>
            <a:prstGeom prst="line">
              <a:avLst/>
            </a:prstGeom>
            <a:noFill/>
            <a:ln w="12700" cap="sq">
              <a:solidFill>
                <a:schemeClr val="tx1"/>
              </a:solidFill>
              <a:round/>
              <a:headEnd type="none" w="sm" len="sm"/>
              <a:tailEnd type="none" w="sm" len="sm"/>
            </a:ln>
          </p:spPr>
          <p:txBody>
            <a:bodyPr wrap="none"/>
            <a:lstStyle/>
            <a:p>
              <a:endParaRPr lang="en-US"/>
            </a:p>
          </p:txBody>
        </p:sp>
        <p:sp>
          <p:nvSpPr>
            <p:cNvPr id="211" name="Line 148"/>
            <p:cNvSpPr>
              <a:spLocks noChangeShapeType="1"/>
            </p:cNvSpPr>
            <p:nvPr/>
          </p:nvSpPr>
          <p:spPr bwMode="auto">
            <a:xfrm>
              <a:off x="1320" y="2786"/>
              <a:ext cx="0" cy="347"/>
            </a:xfrm>
            <a:prstGeom prst="line">
              <a:avLst/>
            </a:prstGeom>
            <a:noFill/>
            <a:ln w="12700" cap="sq">
              <a:solidFill>
                <a:schemeClr val="tx1"/>
              </a:solidFill>
              <a:round/>
              <a:headEnd type="none" w="sm" len="sm"/>
              <a:tailEnd type="none" w="sm" len="sm"/>
            </a:ln>
          </p:spPr>
          <p:txBody>
            <a:bodyPr wrap="none"/>
            <a:lstStyle/>
            <a:p>
              <a:endParaRPr lang="en-US"/>
            </a:p>
          </p:txBody>
        </p:sp>
        <p:sp>
          <p:nvSpPr>
            <p:cNvPr id="212" name="Line 149"/>
            <p:cNvSpPr>
              <a:spLocks noChangeShapeType="1"/>
            </p:cNvSpPr>
            <p:nvPr/>
          </p:nvSpPr>
          <p:spPr bwMode="auto">
            <a:xfrm>
              <a:off x="1656" y="2794"/>
              <a:ext cx="0" cy="347"/>
            </a:xfrm>
            <a:prstGeom prst="line">
              <a:avLst/>
            </a:prstGeom>
            <a:noFill/>
            <a:ln w="12700" cap="sq">
              <a:solidFill>
                <a:schemeClr val="tx1"/>
              </a:solidFill>
              <a:round/>
              <a:headEnd type="none" w="sm" len="sm"/>
              <a:tailEnd type="none" w="sm" len="sm"/>
            </a:ln>
          </p:spPr>
          <p:txBody>
            <a:bodyPr wrap="none"/>
            <a:lstStyle/>
            <a:p>
              <a:endParaRPr lang="en-US"/>
            </a:p>
          </p:txBody>
        </p:sp>
        <p:sp>
          <p:nvSpPr>
            <p:cNvPr id="213" name="Line 150"/>
            <p:cNvSpPr>
              <a:spLocks noChangeShapeType="1"/>
            </p:cNvSpPr>
            <p:nvPr/>
          </p:nvSpPr>
          <p:spPr bwMode="auto">
            <a:xfrm>
              <a:off x="2000" y="2794"/>
              <a:ext cx="0" cy="347"/>
            </a:xfrm>
            <a:prstGeom prst="line">
              <a:avLst/>
            </a:prstGeom>
            <a:noFill/>
            <a:ln w="12700" cap="sq">
              <a:solidFill>
                <a:schemeClr val="tx1"/>
              </a:solidFill>
              <a:round/>
              <a:headEnd type="none" w="sm" len="sm"/>
              <a:tailEnd type="none" w="sm" len="sm"/>
            </a:ln>
          </p:spPr>
          <p:txBody>
            <a:bodyPr wrap="none"/>
            <a:lstStyle/>
            <a:p>
              <a:endParaRPr lang="en-US"/>
            </a:p>
          </p:txBody>
        </p:sp>
        <p:sp>
          <p:nvSpPr>
            <p:cNvPr id="214" name="Freeform 151"/>
            <p:cNvSpPr>
              <a:spLocks/>
            </p:cNvSpPr>
            <p:nvPr/>
          </p:nvSpPr>
          <p:spPr bwMode="auto">
            <a:xfrm>
              <a:off x="1000" y="2160"/>
              <a:ext cx="584" cy="105"/>
            </a:xfrm>
            <a:custGeom>
              <a:avLst/>
              <a:gdLst>
                <a:gd name="T0" fmla="*/ 0 w 584"/>
                <a:gd name="T1" fmla="*/ 17 h 105"/>
                <a:gd name="T2" fmla="*/ 237 w 584"/>
                <a:gd name="T3" fmla="*/ 102 h 105"/>
                <a:gd name="T4" fmla="*/ 584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215" name="Freeform 152"/>
            <p:cNvSpPr>
              <a:spLocks/>
            </p:cNvSpPr>
            <p:nvPr/>
          </p:nvSpPr>
          <p:spPr bwMode="auto">
            <a:xfrm>
              <a:off x="1584" y="2152"/>
              <a:ext cx="584" cy="111"/>
            </a:xfrm>
            <a:custGeom>
              <a:avLst/>
              <a:gdLst>
                <a:gd name="T0" fmla="*/ 0 w 584"/>
                <a:gd name="T1" fmla="*/ 8 h 111"/>
                <a:gd name="T2" fmla="*/ 186 w 584"/>
                <a:gd name="T3" fmla="*/ 110 h 111"/>
                <a:gd name="T4" fmla="*/ 584 w 584"/>
                <a:gd name="T5" fmla="*/ 0 h 111"/>
                <a:gd name="T6" fmla="*/ 0 60000 65536"/>
                <a:gd name="T7" fmla="*/ 0 60000 65536"/>
                <a:gd name="T8" fmla="*/ 0 60000 65536"/>
                <a:gd name="T9" fmla="*/ 0 w 584"/>
                <a:gd name="T10" fmla="*/ 0 h 111"/>
                <a:gd name="T11" fmla="*/ 584 w 584"/>
                <a:gd name="T12" fmla="*/ 111 h 111"/>
              </a:gdLst>
              <a:ahLst/>
              <a:cxnLst>
                <a:cxn ang="T6">
                  <a:pos x="T0" y="T1"/>
                </a:cxn>
                <a:cxn ang="T7">
                  <a:pos x="T2" y="T3"/>
                </a:cxn>
                <a:cxn ang="T8">
                  <a:pos x="T4" y="T5"/>
                </a:cxn>
              </a:cxnLst>
              <a:rect l="T9" t="T10" r="T11" b="T12"/>
              <a:pathLst>
                <a:path w="584" h="111">
                  <a:moveTo>
                    <a:pt x="0" y="8"/>
                  </a:moveTo>
                  <a:cubicBezTo>
                    <a:pt x="44" y="59"/>
                    <a:pt x="89" y="111"/>
                    <a:pt x="186" y="110"/>
                  </a:cubicBezTo>
                  <a:cubicBezTo>
                    <a:pt x="283" y="109"/>
                    <a:pt x="433" y="54"/>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216" name="Freeform 153"/>
            <p:cNvSpPr>
              <a:spLocks/>
            </p:cNvSpPr>
            <p:nvPr/>
          </p:nvSpPr>
          <p:spPr bwMode="auto">
            <a:xfrm>
              <a:off x="904" y="2256"/>
              <a:ext cx="584" cy="105"/>
            </a:xfrm>
            <a:custGeom>
              <a:avLst/>
              <a:gdLst>
                <a:gd name="T0" fmla="*/ 0 w 584"/>
                <a:gd name="T1" fmla="*/ 17 h 105"/>
                <a:gd name="T2" fmla="*/ 237 w 584"/>
                <a:gd name="T3" fmla="*/ 102 h 105"/>
                <a:gd name="T4" fmla="*/ 584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217" name="Freeform 154"/>
            <p:cNvSpPr>
              <a:spLocks/>
            </p:cNvSpPr>
            <p:nvPr/>
          </p:nvSpPr>
          <p:spPr bwMode="auto">
            <a:xfrm>
              <a:off x="808" y="2309"/>
              <a:ext cx="575" cy="148"/>
            </a:xfrm>
            <a:custGeom>
              <a:avLst/>
              <a:gdLst>
                <a:gd name="T0" fmla="*/ 0 w 584"/>
                <a:gd name="T1" fmla="*/ 135 h 105"/>
                <a:gd name="T2" fmla="*/ 216 w 584"/>
                <a:gd name="T3" fmla="*/ 801 h 105"/>
                <a:gd name="T4" fmla="*/ 532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218" name="Freeform 155"/>
            <p:cNvSpPr>
              <a:spLocks/>
            </p:cNvSpPr>
            <p:nvPr/>
          </p:nvSpPr>
          <p:spPr bwMode="auto">
            <a:xfrm>
              <a:off x="1488" y="2232"/>
              <a:ext cx="584" cy="105"/>
            </a:xfrm>
            <a:custGeom>
              <a:avLst/>
              <a:gdLst>
                <a:gd name="T0" fmla="*/ 0 w 584"/>
                <a:gd name="T1" fmla="*/ 17 h 105"/>
                <a:gd name="T2" fmla="*/ 237 w 584"/>
                <a:gd name="T3" fmla="*/ 102 h 105"/>
                <a:gd name="T4" fmla="*/ 584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219" name="Freeform 156"/>
            <p:cNvSpPr>
              <a:spLocks/>
            </p:cNvSpPr>
            <p:nvPr/>
          </p:nvSpPr>
          <p:spPr bwMode="auto">
            <a:xfrm>
              <a:off x="1392" y="2304"/>
              <a:ext cx="584" cy="105"/>
            </a:xfrm>
            <a:custGeom>
              <a:avLst/>
              <a:gdLst>
                <a:gd name="T0" fmla="*/ 0 w 584"/>
                <a:gd name="T1" fmla="*/ 17 h 105"/>
                <a:gd name="T2" fmla="*/ 237 w 584"/>
                <a:gd name="T3" fmla="*/ 102 h 105"/>
                <a:gd name="T4" fmla="*/ 584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220" name="Freeform 157"/>
            <p:cNvSpPr>
              <a:spLocks/>
            </p:cNvSpPr>
            <p:nvPr/>
          </p:nvSpPr>
          <p:spPr bwMode="auto">
            <a:xfrm>
              <a:off x="985" y="2842"/>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p:spPr>
          <p:txBody>
            <a:bodyPr wrap="none"/>
            <a:lstStyle/>
            <a:p>
              <a:endParaRPr lang="en-US"/>
            </a:p>
          </p:txBody>
        </p:sp>
        <p:sp>
          <p:nvSpPr>
            <p:cNvPr id="221" name="Freeform 158"/>
            <p:cNvSpPr>
              <a:spLocks/>
            </p:cNvSpPr>
            <p:nvPr/>
          </p:nvSpPr>
          <p:spPr bwMode="auto">
            <a:xfrm>
              <a:off x="1329" y="2834"/>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p:spPr>
          <p:txBody>
            <a:bodyPr wrap="none"/>
            <a:lstStyle/>
            <a:p>
              <a:endParaRPr lang="en-US"/>
            </a:p>
          </p:txBody>
        </p:sp>
        <p:sp>
          <p:nvSpPr>
            <p:cNvPr id="222" name="Freeform 159"/>
            <p:cNvSpPr>
              <a:spLocks/>
            </p:cNvSpPr>
            <p:nvPr/>
          </p:nvSpPr>
          <p:spPr bwMode="auto">
            <a:xfrm>
              <a:off x="1673" y="2842"/>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p:spPr>
          <p:txBody>
            <a:bodyPr wrap="none"/>
            <a:lstStyle/>
            <a:p>
              <a:endParaRPr lang="en-US"/>
            </a:p>
          </p:txBody>
        </p:sp>
        <p:sp>
          <p:nvSpPr>
            <p:cNvPr id="223" name="Rectangle 160"/>
            <p:cNvSpPr>
              <a:spLocks noChangeArrowheads="1"/>
            </p:cNvSpPr>
            <p:nvPr/>
          </p:nvSpPr>
          <p:spPr bwMode="auto">
            <a:xfrm>
              <a:off x="1984" y="3381"/>
              <a:ext cx="355" cy="187"/>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224" name="Rectangle 161"/>
            <p:cNvSpPr>
              <a:spLocks noChangeArrowheads="1"/>
            </p:cNvSpPr>
            <p:nvPr/>
          </p:nvSpPr>
          <p:spPr bwMode="auto">
            <a:xfrm>
              <a:off x="2128" y="3469"/>
              <a:ext cx="56" cy="93"/>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225" name="Freeform 162"/>
            <p:cNvSpPr>
              <a:spLocks/>
            </p:cNvSpPr>
            <p:nvPr/>
          </p:nvSpPr>
          <p:spPr bwMode="auto">
            <a:xfrm>
              <a:off x="1982" y="3208"/>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p:spPr>
          <p:txBody>
            <a:bodyPr wrap="none"/>
            <a:lstStyle/>
            <a:p>
              <a:endParaRPr lang="en-US"/>
            </a:p>
          </p:txBody>
        </p:sp>
        <p:sp>
          <p:nvSpPr>
            <p:cNvPr id="226" name="Rectangle 163"/>
            <p:cNvSpPr>
              <a:spLocks noChangeArrowheads="1"/>
            </p:cNvSpPr>
            <p:nvPr/>
          </p:nvSpPr>
          <p:spPr bwMode="auto">
            <a:xfrm>
              <a:off x="1504" y="3373"/>
              <a:ext cx="355" cy="187"/>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227" name="Rectangle 164"/>
            <p:cNvSpPr>
              <a:spLocks noChangeArrowheads="1"/>
            </p:cNvSpPr>
            <p:nvPr/>
          </p:nvSpPr>
          <p:spPr bwMode="auto">
            <a:xfrm>
              <a:off x="1648" y="3461"/>
              <a:ext cx="56" cy="93"/>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228" name="Freeform 165"/>
            <p:cNvSpPr>
              <a:spLocks/>
            </p:cNvSpPr>
            <p:nvPr/>
          </p:nvSpPr>
          <p:spPr bwMode="auto">
            <a:xfrm>
              <a:off x="1502" y="3200"/>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p:spPr>
          <p:txBody>
            <a:bodyPr wrap="none"/>
            <a:lstStyle/>
            <a:p>
              <a:endParaRPr lang="en-US"/>
            </a:p>
          </p:txBody>
        </p:sp>
        <p:sp>
          <p:nvSpPr>
            <p:cNvPr id="229" name="Rectangle 166"/>
            <p:cNvSpPr>
              <a:spLocks noChangeArrowheads="1"/>
            </p:cNvSpPr>
            <p:nvPr/>
          </p:nvSpPr>
          <p:spPr bwMode="auto">
            <a:xfrm>
              <a:off x="1024" y="3365"/>
              <a:ext cx="355" cy="187"/>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230" name="Rectangle 167"/>
            <p:cNvSpPr>
              <a:spLocks noChangeArrowheads="1"/>
            </p:cNvSpPr>
            <p:nvPr/>
          </p:nvSpPr>
          <p:spPr bwMode="auto">
            <a:xfrm>
              <a:off x="1168" y="3453"/>
              <a:ext cx="56" cy="93"/>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231" name="Freeform 168"/>
            <p:cNvSpPr>
              <a:spLocks/>
            </p:cNvSpPr>
            <p:nvPr/>
          </p:nvSpPr>
          <p:spPr bwMode="auto">
            <a:xfrm>
              <a:off x="1022" y="3192"/>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p:spPr>
          <p:txBody>
            <a:bodyPr wrap="none"/>
            <a:lstStyle/>
            <a:p>
              <a:endParaRPr lang="en-US"/>
            </a:p>
          </p:txBody>
        </p:sp>
        <p:sp>
          <p:nvSpPr>
            <p:cNvPr id="232" name="Freeform 169"/>
            <p:cNvSpPr>
              <a:spLocks/>
            </p:cNvSpPr>
            <p:nvPr/>
          </p:nvSpPr>
          <p:spPr bwMode="auto">
            <a:xfrm>
              <a:off x="983" y="2863"/>
              <a:ext cx="135" cy="412"/>
            </a:xfrm>
            <a:custGeom>
              <a:avLst/>
              <a:gdLst>
                <a:gd name="T0" fmla="*/ 0 w 135"/>
                <a:gd name="T1" fmla="*/ 0 h 412"/>
                <a:gd name="T2" fmla="*/ 67 w 135"/>
                <a:gd name="T3" fmla="*/ 347 h 412"/>
                <a:gd name="T4" fmla="*/ 135 w 135"/>
                <a:gd name="T5" fmla="*/ 390 h 412"/>
                <a:gd name="T6" fmla="*/ 0 60000 65536"/>
                <a:gd name="T7" fmla="*/ 0 60000 65536"/>
                <a:gd name="T8" fmla="*/ 0 60000 65536"/>
                <a:gd name="T9" fmla="*/ 0 w 135"/>
                <a:gd name="T10" fmla="*/ 0 h 412"/>
                <a:gd name="T11" fmla="*/ 135 w 135"/>
                <a:gd name="T12" fmla="*/ 412 h 412"/>
              </a:gdLst>
              <a:ahLst/>
              <a:cxnLst>
                <a:cxn ang="T6">
                  <a:pos x="T0" y="T1"/>
                </a:cxn>
                <a:cxn ang="T7">
                  <a:pos x="T2" y="T3"/>
                </a:cxn>
                <a:cxn ang="T8">
                  <a:pos x="T4" y="T5"/>
                </a:cxn>
              </a:cxnLst>
              <a:rect l="T9" t="T10" r="T11" b="T12"/>
              <a:pathLst>
                <a:path w="135" h="412">
                  <a:moveTo>
                    <a:pt x="0" y="0"/>
                  </a:moveTo>
                  <a:cubicBezTo>
                    <a:pt x="22" y="141"/>
                    <a:pt x="45" y="282"/>
                    <a:pt x="67" y="347"/>
                  </a:cubicBezTo>
                  <a:cubicBezTo>
                    <a:pt x="89" y="412"/>
                    <a:pt x="112" y="401"/>
                    <a:pt x="135" y="390"/>
                  </a:cubicBezTo>
                </a:path>
              </a:pathLst>
            </a:custGeom>
            <a:noFill/>
            <a:ln w="12700" cap="sq">
              <a:solidFill>
                <a:schemeClr val="tx1"/>
              </a:solidFill>
              <a:round/>
              <a:headEnd type="none" w="sm" len="sm"/>
              <a:tailEnd type="none" w="sm" len="sm"/>
            </a:ln>
          </p:spPr>
          <p:txBody>
            <a:bodyPr wrap="none"/>
            <a:lstStyle/>
            <a:p>
              <a:endParaRPr lang="en-US"/>
            </a:p>
          </p:txBody>
        </p:sp>
        <p:sp>
          <p:nvSpPr>
            <p:cNvPr id="233" name="Freeform 170"/>
            <p:cNvSpPr>
              <a:spLocks/>
            </p:cNvSpPr>
            <p:nvPr/>
          </p:nvSpPr>
          <p:spPr bwMode="auto">
            <a:xfrm>
              <a:off x="1529" y="2863"/>
              <a:ext cx="123" cy="415"/>
            </a:xfrm>
            <a:custGeom>
              <a:avLst/>
              <a:gdLst>
                <a:gd name="T0" fmla="*/ 123 w 123"/>
                <a:gd name="T1" fmla="*/ 0 h 415"/>
                <a:gd name="T2" fmla="*/ 13 w 123"/>
                <a:gd name="T3" fmla="*/ 271 h 415"/>
                <a:gd name="T4" fmla="*/ 47 w 123"/>
                <a:gd name="T5" fmla="*/ 415 h 415"/>
                <a:gd name="T6" fmla="*/ 0 60000 65536"/>
                <a:gd name="T7" fmla="*/ 0 60000 65536"/>
                <a:gd name="T8" fmla="*/ 0 60000 65536"/>
                <a:gd name="T9" fmla="*/ 0 w 123"/>
                <a:gd name="T10" fmla="*/ 0 h 415"/>
                <a:gd name="T11" fmla="*/ 123 w 123"/>
                <a:gd name="T12" fmla="*/ 415 h 415"/>
              </a:gdLst>
              <a:ahLst/>
              <a:cxnLst>
                <a:cxn ang="T6">
                  <a:pos x="T0" y="T1"/>
                </a:cxn>
                <a:cxn ang="T7">
                  <a:pos x="T2" y="T3"/>
                </a:cxn>
                <a:cxn ang="T8">
                  <a:pos x="T4" y="T5"/>
                </a:cxn>
              </a:cxnLst>
              <a:rect l="T9" t="T10" r="T11" b="T12"/>
              <a:pathLst>
                <a:path w="123" h="415">
                  <a:moveTo>
                    <a:pt x="123" y="0"/>
                  </a:moveTo>
                  <a:cubicBezTo>
                    <a:pt x="74" y="101"/>
                    <a:pt x="26" y="202"/>
                    <a:pt x="13" y="271"/>
                  </a:cubicBezTo>
                  <a:cubicBezTo>
                    <a:pt x="0" y="340"/>
                    <a:pt x="23" y="377"/>
                    <a:pt x="47" y="415"/>
                  </a:cubicBezTo>
                </a:path>
              </a:pathLst>
            </a:custGeom>
            <a:noFill/>
            <a:ln w="12700" cap="sq">
              <a:solidFill>
                <a:schemeClr val="tx1"/>
              </a:solidFill>
              <a:round/>
              <a:headEnd type="none" w="sm" len="sm"/>
              <a:tailEnd type="none" w="sm" len="sm"/>
            </a:ln>
          </p:spPr>
          <p:txBody>
            <a:bodyPr wrap="none"/>
            <a:lstStyle/>
            <a:p>
              <a:endParaRPr lang="en-US"/>
            </a:p>
          </p:txBody>
        </p:sp>
        <p:sp>
          <p:nvSpPr>
            <p:cNvPr id="234" name="Freeform 171"/>
            <p:cNvSpPr>
              <a:spLocks/>
            </p:cNvSpPr>
            <p:nvPr/>
          </p:nvSpPr>
          <p:spPr bwMode="auto">
            <a:xfrm>
              <a:off x="1999" y="2872"/>
              <a:ext cx="69" cy="432"/>
            </a:xfrm>
            <a:custGeom>
              <a:avLst/>
              <a:gdLst>
                <a:gd name="T0" fmla="*/ 0 w 69"/>
                <a:gd name="T1" fmla="*/ 0 h 432"/>
                <a:gd name="T2" fmla="*/ 59 w 69"/>
                <a:gd name="T3" fmla="*/ 220 h 432"/>
                <a:gd name="T4" fmla="*/ 59 w 69"/>
                <a:gd name="T5" fmla="*/ 432 h 432"/>
                <a:gd name="T6" fmla="*/ 0 60000 65536"/>
                <a:gd name="T7" fmla="*/ 0 60000 65536"/>
                <a:gd name="T8" fmla="*/ 0 60000 65536"/>
                <a:gd name="T9" fmla="*/ 0 w 69"/>
                <a:gd name="T10" fmla="*/ 0 h 432"/>
                <a:gd name="T11" fmla="*/ 69 w 69"/>
                <a:gd name="T12" fmla="*/ 432 h 432"/>
              </a:gdLst>
              <a:ahLst/>
              <a:cxnLst>
                <a:cxn ang="T6">
                  <a:pos x="T0" y="T1"/>
                </a:cxn>
                <a:cxn ang="T7">
                  <a:pos x="T2" y="T3"/>
                </a:cxn>
                <a:cxn ang="T8">
                  <a:pos x="T4" y="T5"/>
                </a:cxn>
              </a:cxnLst>
              <a:rect l="T9" t="T10" r="T11" b="T12"/>
              <a:pathLst>
                <a:path w="69" h="432">
                  <a:moveTo>
                    <a:pt x="0" y="0"/>
                  </a:moveTo>
                  <a:cubicBezTo>
                    <a:pt x="24" y="74"/>
                    <a:pt x="49" y="148"/>
                    <a:pt x="59" y="220"/>
                  </a:cubicBezTo>
                  <a:cubicBezTo>
                    <a:pt x="69" y="292"/>
                    <a:pt x="64" y="362"/>
                    <a:pt x="59" y="432"/>
                  </a:cubicBezTo>
                </a:path>
              </a:pathLst>
            </a:custGeom>
            <a:noFill/>
            <a:ln w="12700" cap="sq">
              <a:solidFill>
                <a:schemeClr val="tx1"/>
              </a:solidFill>
              <a:round/>
              <a:headEnd type="none" w="sm" len="sm"/>
              <a:tailEnd type="none" w="sm" len="sm"/>
            </a:ln>
          </p:spPr>
          <p:txBody>
            <a:bodyPr wrap="none"/>
            <a:lstStyle/>
            <a:p>
              <a:endParaRPr lang="en-US"/>
            </a:p>
          </p:txBody>
        </p:sp>
        <p:sp>
          <p:nvSpPr>
            <p:cNvPr id="235" name="Freeform 172"/>
            <p:cNvSpPr>
              <a:spLocks/>
            </p:cNvSpPr>
            <p:nvPr/>
          </p:nvSpPr>
          <p:spPr bwMode="auto">
            <a:xfrm>
              <a:off x="711" y="1118"/>
              <a:ext cx="161" cy="1127"/>
            </a:xfrm>
            <a:custGeom>
              <a:avLst/>
              <a:gdLst>
                <a:gd name="T0" fmla="*/ 153 w 161"/>
                <a:gd name="T1" fmla="*/ 0 h 1127"/>
                <a:gd name="T2" fmla="*/ 1 w 161"/>
                <a:gd name="T3" fmla="*/ 720 h 1127"/>
                <a:gd name="T4" fmla="*/ 161 w 161"/>
                <a:gd name="T5" fmla="*/ 1127 h 1127"/>
                <a:gd name="T6" fmla="*/ 0 60000 65536"/>
                <a:gd name="T7" fmla="*/ 0 60000 65536"/>
                <a:gd name="T8" fmla="*/ 0 60000 65536"/>
                <a:gd name="T9" fmla="*/ 0 w 161"/>
                <a:gd name="T10" fmla="*/ 0 h 1127"/>
                <a:gd name="T11" fmla="*/ 161 w 161"/>
                <a:gd name="T12" fmla="*/ 1127 h 1127"/>
              </a:gdLst>
              <a:ahLst/>
              <a:cxnLst>
                <a:cxn ang="T6">
                  <a:pos x="T0" y="T1"/>
                </a:cxn>
                <a:cxn ang="T7">
                  <a:pos x="T2" y="T3"/>
                </a:cxn>
                <a:cxn ang="T8">
                  <a:pos x="T4" y="T5"/>
                </a:cxn>
              </a:cxnLst>
              <a:rect l="T9" t="T10" r="T11" b="T12"/>
              <a:pathLst>
                <a:path w="161" h="1127">
                  <a:moveTo>
                    <a:pt x="153" y="0"/>
                  </a:moveTo>
                  <a:cubicBezTo>
                    <a:pt x="76" y="266"/>
                    <a:pt x="0" y="532"/>
                    <a:pt x="1" y="720"/>
                  </a:cubicBezTo>
                  <a:cubicBezTo>
                    <a:pt x="2" y="908"/>
                    <a:pt x="81" y="1017"/>
                    <a:pt x="161" y="1127"/>
                  </a:cubicBezTo>
                </a:path>
              </a:pathLst>
            </a:custGeom>
            <a:noFill/>
            <a:ln w="12700" cap="sq">
              <a:solidFill>
                <a:schemeClr val="tx1"/>
              </a:solidFill>
              <a:round/>
              <a:headEnd type="none" w="sm" len="sm"/>
              <a:tailEnd type="none" w="sm" len="sm"/>
            </a:ln>
          </p:spPr>
          <p:txBody>
            <a:bodyPr wrap="none"/>
            <a:lstStyle/>
            <a:p>
              <a:endParaRPr lang="en-US"/>
            </a:p>
          </p:txBody>
        </p:sp>
        <p:sp>
          <p:nvSpPr>
            <p:cNvPr id="236" name="Line 173"/>
            <p:cNvSpPr>
              <a:spLocks noChangeShapeType="1"/>
            </p:cNvSpPr>
            <p:nvPr/>
          </p:nvSpPr>
          <p:spPr bwMode="auto">
            <a:xfrm flipH="1">
              <a:off x="904" y="1959"/>
              <a:ext cx="171" cy="273"/>
            </a:xfrm>
            <a:prstGeom prst="line">
              <a:avLst/>
            </a:prstGeom>
            <a:noFill/>
            <a:ln w="12700" cap="sq">
              <a:solidFill>
                <a:schemeClr val="tx1"/>
              </a:solidFill>
              <a:round/>
              <a:headEnd type="none" w="sm" len="sm"/>
              <a:tailEnd type="none" w="sm" len="sm"/>
            </a:ln>
          </p:spPr>
          <p:txBody>
            <a:bodyPr wrap="none"/>
            <a:lstStyle/>
            <a:p>
              <a:endParaRPr lang="en-US"/>
            </a:p>
          </p:txBody>
        </p:sp>
        <p:sp>
          <p:nvSpPr>
            <p:cNvPr id="237" name="Line 174"/>
            <p:cNvSpPr>
              <a:spLocks noChangeShapeType="1"/>
            </p:cNvSpPr>
            <p:nvPr/>
          </p:nvSpPr>
          <p:spPr bwMode="auto">
            <a:xfrm>
              <a:off x="1227" y="1543"/>
              <a:ext cx="221" cy="689"/>
            </a:xfrm>
            <a:prstGeom prst="line">
              <a:avLst/>
            </a:prstGeom>
            <a:noFill/>
            <a:ln w="12700" cap="sq">
              <a:solidFill>
                <a:schemeClr val="tx1"/>
              </a:solidFill>
              <a:round/>
              <a:headEnd type="none" w="sm" len="sm"/>
              <a:tailEnd type="none" w="sm" len="sm"/>
            </a:ln>
          </p:spPr>
          <p:txBody>
            <a:bodyPr wrap="none"/>
            <a:lstStyle/>
            <a:p>
              <a:endParaRPr lang="en-US"/>
            </a:p>
          </p:txBody>
        </p:sp>
        <p:sp>
          <p:nvSpPr>
            <p:cNvPr id="238" name="Line 175"/>
            <p:cNvSpPr>
              <a:spLocks noChangeShapeType="1"/>
            </p:cNvSpPr>
            <p:nvPr/>
          </p:nvSpPr>
          <p:spPr bwMode="auto">
            <a:xfrm>
              <a:off x="1504" y="1118"/>
              <a:ext cx="25" cy="1042"/>
            </a:xfrm>
            <a:prstGeom prst="line">
              <a:avLst/>
            </a:prstGeom>
            <a:noFill/>
            <a:ln w="12700" cap="sq">
              <a:solidFill>
                <a:schemeClr val="tx1"/>
              </a:solidFill>
              <a:round/>
              <a:headEnd type="none" w="sm" len="sm"/>
              <a:tailEnd type="none" w="sm" len="sm"/>
            </a:ln>
          </p:spPr>
          <p:txBody>
            <a:bodyPr wrap="none"/>
            <a:lstStyle/>
            <a:p>
              <a:endParaRPr lang="en-US"/>
            </a:p>
          </p:txBody>
        </p:sp>
        <p:sp>
          <p:nvSpPr>
            <p:cNvPr id="239" name="Line 176"/>
            <p:cNvSpPr>
              <a:spLocks noChangeShapeType="1"/>
            </p:cNvSpPr>
            <p:nvPr/>
          </p:nvSpPr>
          <p:spPr bwMode="auto">
            <a:xfrm flipH="1">
              <a:off x="1504" y="1959"/>
              <a:ext cx="211" cy="201"/>
            </a:xfrm>
            <a:prstGeom prst="line">
              <a:avLst/>
            </a:prstGeom>
            <a:noFill/>
            <a:ln w="12700" cap="sq">
              <a:solidFill>
                <a:schemeClr val="tx1"/>
              </a:solidFill>
              <a:round/>
              <a:headEnd type="none" w="sm" len="sm"/>
              <a:tailEnd type="none" w="sm" len="sm"/>
            </a:ln>
          </p:spPr>
          <p:txBody>
            <a:bodyPr wrap="none"/>
            <a:lstStyle/>
            <a:p>
              <a:endParaRPr lang="en-US"/>
            </a:p>
          </p:txBody>
        </p:sp>
        <p:sp>
          <p:nvSpPr>
            <p:cNvPr id="240" name="Line 177"/>
            <p:cNvSpPr>
              <a:spLocks noChangeShapeType="1"/>
            </p:cNvSpPr>
            <p:nvPr/>
          </p:nvSpPr>
          <p:spPr bwMode="auto">
            <a:xfrm>
              <a:off x="1944" y="1511"/>
              <a:ext cx="80" cy="721"/>
            </a:xfrm>
            <a:prstGeom prst="line">
              <a:avLst/>
            </a:prstGeom>
            <a:noFill/>
            <a:ln w="12700" cap="sq">
              <a:solidFill>
                <a:schemeClr val="tx1"/>
              </a:solidFill>
              <a:round/>
              <a:headEnd type="none" w="sm" len="sm"/>
              <a:tailEnd type="none" w="sm" len="sm"/>
            </a:ln>
          </p:spPr>
          <p:txBody>
            <a:bodyPr wrap="none"/>
            <a:lstStyle/>
            <a:p>
              <a:endParaRPr lang="en-US"/>
            </a:p>
          </p:txBody>
        </p:sp>
        <p:sp>
          <p:nvSpPr>
            <p:cNvPr id="241" name="Line 178"/>
            <p:cNvSpPr>
              <a:spLocks noChangeShapeType="1"/>
            </p:cNvSpPr>
            <p:nvPr/>
          </p:nvSpPr>
          <p:spPr bwMode="auto">
            <a:xfrm flipH="1">
              <a:off x="2024" y="1127"/>
              <a:ext cx="104" cy="1001"/>
            </a:xfrm>
            <a:prstGeom prst="line">
              <a:avLst/>
            </a:prstGeom>
            <a:noFill/>
            <a:ln w="12700" cap="sq">
              <a:solidFill>
                <a:schemeClr val="tx1"/>
              </a:solidFill>
              <a:round/>
              <a:headEnd type="none" w="sm" len="sm"/>
              <a:tailEnd type="none" w="sm" len="sm"/>
            </a:ln>
          </p:spPr>
          <p:txBody>
            <a:bodyPr wrap="none"/>
            <a:lstStyle/>
            <a:p>
              <a:endParaRPr lang="en-US"/>
            </a:p>
          </p:txBody>
        </p:sp>
        <p:sp>
          <p:nvSpPr>
            <p:cNvPr id="242" name="Line 179"/>
            <p:cNvSpPr>
              <a:spLocks noChangeShapeType="1"/>
            </p:cNvSpPr>
            <p:nvPr/>
          </p:nvSpPr>
          <p:spPr bwMode="auto">
            <a:xfrm flipH="1">
              <a:off x="2080" y="1943"/>
              <a:ext cx="104" cy="217"/>
            </a:xfrm>
            <a:prstGeom prst="line">
              <a:avLst/>
            </a:prstGeom>
            <a:noFill/>
            <a:ln w="12700" cap="sq">
              <a:solidFill>
                <a:schemeClr val="tx1"/>
              </a:solidFill>
              <a:round/>
              <a:headEnd type="none" w="sm" len="sm"/>
              <a:tailEnd type="none" w="sm" len="sm"/>
            </a:ln>
          </p:spPr>
          <p:txBody>
            <a:bodyPr wrap="none"/>
            <a:lstStyle/>
            <a:p>
              <a:endParaRPr lang="en-US"/>
            </a:p>
          </p:txBody>
        </p:sp>
        <p:sp>
          <p:nvSpPr>
            <p:cNvPr id="243" name="AutoShape 180"/>
            <p:cNvSpPr>
              <a:spLocks noChangeArrowheads="1"/>
            </p:cNvSpPr>
            <p:nvPr/>
          </p:nvSpPr>
          <p:spPr bwMode="auto">
            <a:xfrm rot="-5400000">
              <a:off x="1284" y="-638"/>
              <a:ext cx="549" cy="2338"/>
            </a:xfrm>
            <a:prstGeom prst="flowChartDelay">
              <a:avLst/>
            </a:prstGeom>
            <a:solidFill>
              <a:schemeClr val="folHlink"/>
            </a:solidFill>
            <a:ln w="12700" cap="sq">
              <a:solidFill>
                <a:schemeClr val="folHlink"/>
              </a:solidFill>
              <a:miter lim="800000"/>
              <a:headEnd type="none" w="sm" len="sm"/>
              <a:tailEnd type="none" w="sm" len="sm"/>
            </a:ln>
          </p:spPr>
          <p:txBody>
            <a:bodyPr vert="eaVert" wrap="none" anchor="ctr"/>
            <a:lstStyle/>
            <a:p>
              <a:pPr algn="ctr" eaLnBrk="1" hangingPunct="1">
                <a:spcBef>
                  <a:spcPct val="0"/>
                </a:spcBef>
                <a:buClrTx/>
                <a:buSzTx/>
                <a:buFontTx/>
                <a:buNone/>
              </a:pPr>
              <a:r>
                <a:rPr lang="en-US" sz="2400">
                  <a:solidFill>
                    <a:srgbClr val="FAFD00"/>
                  </a:solidFill>
                </a:rPr>
                <a:t>Transmission and </a:t>
              </a:r>
            </a:p>
            <a:p>
              <a:pPr algn="ctr" eaLnBrk="1" hangingPunct="1">
                <a:spcBef>
                  <a:spcPct val="0"/>
                </a:spcBef>
                <a:buClrTx/>
                <a:buSzTx/>
                <a:buFontTx/>
                <a:buNone/>
              </a:pPr>
              <a:r>
                <a:rPr lang="en-US" sz="2400">
                  <a:solidFill>
                    <a:srgbClr val="FAFD00"/>
                  </a:solidFill>
                </a:rPr>
                <a:t>System Operator </a:t>
              </a:r>
            </a:p>
          </p:txBody>
        </p:sp>
        <p:sp>
          <p:nvSpPr>
            <p:cNvPr id="244" name="Freeform 181"/>
            <p:cNvSpPr>
              <a:spLocks/>
            </p:cNvSpPr>
            <p:nvPr/>
          </p:nvSpPr>
          <p:spPr bwMode="auto">
            <a:xfrm>
              <a:off x="822" y="2338"/>
              <a:ext cx="169" cy="508"/>
            </a:xfrm>
            <a:custGeom>
              <a:avLst/>
              <a:gdLst>
                <a:gd name="T0" fmla="*/ 0 w 169"/>
                <a:gd name="T1" fmla="*/ 0 h 508"/>
                <a:gd name="T2" fmla="*/ 0 w 169"/>
                <a:gd name="T3" fmla="*/ 508 h 508"/>
                <a:gd name="T4" fmla="*/ 169 w 169"/>
                <a:gd name="T5" fmla="*/ 508 h 508"/>
                <a:gd name="T6" fmla="*/ 0 60000 65536"/>
                <a:gd name="T7" fmla="*/ 0 60000 65536"/>
                <a:gd name="T8" fmla="*/ 0 60000 65536"/>
                <a:gd name="T9" fmla="*/ 0 w 169"/>
                <a:gd name="T10" fmla="*/ 0 h 508"/>
                <a:gd name="T11" fmla="*/ 169 w 169"/>
                <a:gd name="T12" fmla="*/ 508 h 508"/>
              </a:gdLst>
              <a:ahLst/>
              <a:cxnLst>
                <a:cxn ang="T6">
                  <a:pos x="T0" y="T1"/>
                </a:cxn>
                <a:cxn ang="T7">
                  <a:pos x="T2" y="T3"/>
                </a:cxn>
                <a:cxn ang="T8">
                  <a:pos x="T4" y="T5"/>
                </a:cxn>
              </a:cxnLst>
              <a:rect l="T9" t="T10" r="T11" b="T12"/>
              <a:pathLst>
                <a:path w="169" h="508">
                  <a:moveTo>
                    <a:pt x="0" y="0"/>
                  </a:moveTo>
                  <a:lnTo>
                    <a:pt x="0" y="508"/>
                  </a:lnTo>
                  <a:lnTo>
                    <a:pt x="169" y="508"/>
                  </a:lnTo>
                </a:path>
              </a:pathLst>
            </a:custGeom>
            <a:noFill/>
            <a:ln w="12700" cap="sq">
              <a:solidFill>
                <a:schemeClr val="tx1"/>
              </a:solidFill>
              <a:round/>
              <a:headEnd type="none" w="sm" len="sm"/>
              <a:tailEnd type="none" w="sm" len="sm"/>
            </a:ln>
          </p:spPr>
          <p:txBody>
            <a:bodyPr wrap="none"/>
            <a:lstStyle/>
            <a:p>
              <a:endParaRPr lang="en-US"/>
            </a:p>
          </p:txBody>
        </p:sp>
      </p:grpSp>
      <p:sp>
        <p:nvSpPr>
          <p:cNvPr id="245" name="Text Box 183"/>
          <p:cNvSpPr txBox="1">
            <a:spLocks noChangeArrowheads="1"/>
          </p:cNvSpPr>
          <p:nvPr/>
        </p:nvSpPr>
        <p:spPr bwMode="auto">
          <a:xfrm>
            <a:off x="909638" y="5499100"/>
            <a:ext cx="3211512" cy="396875"/>
          </a:xfrm>
          <a:prstGeom prst="rect">
            <a:avLst/>
          </a:prstGeom>
          <a:noFill/>
          <a:ln w="12700" cap="sq">
            <a:noFill/>
            <a:miter lim="800000"/>
            <a:headEnd type="none" w="sm" len="sm"/>
            <a:tailEnd type="none" w="sm" len="sm"/>
          </a:ln>
        </p:spPr>
        <p:txBody>
          <a:bodyPr wrap="none">
            <a:spAutoFit/>
          </a:bodyPr>
          <a:lstStyle/>
          <a:p>
            <a:pPr eaLnBrk="1" hangingPunct="1">
              <a:spcBef>
                <a:spcPct val="0"/>
              </a:spcBef>
              <a:buClrTx/>
              <a:buSzTx/>
              <a:buFontTx/>
              <a:buNone/>
            </a:pPr>
            <a:r>
              <a:rPr lang="en-US" sz="2000" b="1">
                <a:solidFill>
                  <a:srgbClr val="FAFD00"/>
                </a:solidFill>
              </a:rPr>
              <a:t>Vertically Integrated Utility</a:t>
            </a:r>
          </a:p>
        </p:txBody>
      </p:sp>
      <p:sp>
        <p:nvSpPr>
          <p:cNvPr id="246" name="Line 184"/>
          <p:cNvSpPr>
            <a:spLocks noChangeShapeType="1"/>
          </p:cNvSpPr>
          <p:nvPr/>
        </p:nvSpPr>
        <p:spPr bwMode="auto">
          <a:xfrm flipH="1" flipV="1">
            <a:off x="4660900" y="19050"/>
            <a:ext cx="9525" cy="6829425"/>
          </a:xfrm>
          <a:prstGeom prst="line">
            <a:avLst/>
          </a:prstGeom>
          <a:noFill/>
          <a:ln w="190500">
            <a:solidFill>
              <a:schemeClr val="tx1"/>
            </a:solidFill>
            <a:round/>
            <a:headEnd/>
            <a:tailEnd/>
          </a:ln>
        </p:spPr>
        <p:txBody>
          <a:bodyPr lIns="90488" tIns="44450" rIns="90488" bIns="44450"/>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643063" y="5919788"/>
            <a:ext cx="1487487" cy="457200"/>
          </a:xfrm>
          <a:prstGeom prst="rect">
            <a:avLst/>
          </a:prstGeom>
          <a:noFill/>
          <a:ln w="12700" cap="sq">
            <a:noFill/>
            <a:miter lim="800000"/>
            <a:headEnd type="none" w="sm" len="sm"/>
            <a:tailEnd type="none" w="sm" len="sm"/>
          </a:ln>
        </p:spPr>
        <p:txBody>
          <a:bodyPr wrap="none">
            <a:spAutoFit/>
          </a:bodyPr>
          <a:lstStyle/>
          <a:p>
            <a:pPr eaLnBrk="1" hangingPunct="1">
              <a:spcBef>
                <a:spcPct val="0"/>
              </a:spcBef>
              <a:buClrTx/>
              <a:buSzTx/>
              <a:buFontTx/>
              <a:buNone/>
            </a:pPr>
            <a:r>
              <a:rPr lang="en-US" sz="2400"/>
              <a:t>1900-199?</a:t>
            </a:r>
          </a:p>
        </p:txBody>
      </p:sp>
      <p:grpSp>
        <p:nvGrpSpPr>
          <p:cNvPr id="2" name="Group 3"/>
          <p:cNvGrpSpPr>
            <a:grpSpLocks/>
          </p:cNvGrpSpPr>
          <p:nvPr/>
        </p:nvGrpSpPr>
        <p:grpSpPr bwMode="auto">
          <a:xfrm>
            <a:off x="4973638" y="307975"/>
            <a:ext cx="4087812" cy="6084888"/>
            <a:chOff x="3133" y="32"/>
            <a:chExt cx="2575" cy="3833"/>
          </a:xfrm>
        </p:grpSpPr>
        <p:grpSp>
          <p:nvGrpSpPr>
            <p:cNvPr id="3" name="Group 4"/>
            <p:cNvGrpSpPr>
              <a:grpSpLocks/>
            </p:cNvGrpSpPr>
            <p:nvPr/>
          </p:nvGrpSpPr>
          <p:grpSpPr bwMode="auto">
            <a:xfrm>
              <a:off x="3133" y="32"/>
              <a:ext cx="2575" cy="3833"/>
              <a:chOff x="3133" y="256"/>
              <a:chExt cx="2575" cy="3833"/>
            </a:xfrm>
          </p:grpSpPr>
          <p:sp>
            <p:nvSpPr>
              <p:cNvPr id="35899" name="Oval 5"/>
              <p:cNvSpPr>
                <a:spLocks noChangeArrowheads="1"/>
              </p:cNvSpPr>
              <p:nvPr/>
            </p:nvSpPr>
            <p:spPr bwMode="auto">
              <a:xfrm>
                <a:off x="3174" y="283"/>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35900" name="Oval 6"/>
              <p:cNvSpPr>
                <a:spLocks noChangeArrowheads="1"/>
              </p:cNvSpPr>
              <p:nvPr/>
            </p:nvSpPr>
            <p:spPr bwMode="auto">
              <a:xfrm>
                <a:off x="4730" y="325"/>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35901" name="Oval 7"/>
              <p:cNvSpPr>
                <a:spLocks noChangeArrowheads="1"/>
              </p:cNvSpPr>
              <p:nvPr/>
            </p:nvSpPr>
            <p:spPr bwMode="auto">
              <a:xfrm>
                <a:off x="5108" y="949"/>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35902" name="Oval 8"/>
              <p:cNvSpPr>
                <a:spLocks noChangeArrowheads="1"/>
              </p:cNvSpPr>
              <p:nvPr/>
            </p:nvSpPr>
            <p:spPr bwMode="auto">
              <a:xfrm>
                <a:off x="3142" y="3767"/>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35903" name="Oval 9"/>
              <p:cNvSpPr>
                <a:spLocks noChangeArrowheads="1"/>
              </p:cNvSpPr>
              <p:nvPr/>
            </p:nvSpPr>
            <p:spPr bwMode="auto">
              <a:xfrm>
                <a:off x="4824" y="2599"/>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35904" name="Oval 10"/>
              <p:cNvSpPr>
                <a:spLocks noChangeArrowheads="1"/>
              </p:cNvSpPr>
              <p:nvPr/>
            </p:nvSpPr>
            <p:spPr bwMode="auto">
              <a:xfrm>
                <a:off x="3799" y="256"/>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35905" name="Oval 11"/>
              <p:cNvSpPr>
                <a:spLocks noChangeArrowheads="1"/>
              </p:cNvSpPr>
              <p:nvPr/>
            </p:nvSpPr>
            <p:spPr bwMode="auto">
              <a:xfrm>
                <a:off x="3665" y="3766"/>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35906" name="Oval 12"/>
              <p:cNvSpPr>
                <a:spLocks noChangeArrowheads="1"/>
              </p:cNvSpPr>
              <p:nvPr/>
            </p:nvSpPr>
            <p:spPr bwMode="auto">
              <a:xfrm>
                <a:off x="4322" y="2264"/>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grpSp>
            <p:nvGrpSpPr>
              <p:cNvPr id="4" name="Group 13"/>
              <p:cNvGrpSpPr>
                <a:grpSpLocks/>
              </p:cNvGrpSpPr>
              <p:nvPr/>
            </p:nvGrpSpPr>
            <p:grpSpPr bwMode="auto">
              <a:xfrm>
                <a:off x="4221" y="3225"/>
                <a:ext cx="612" cy="343"/>
                <a:chOff x="4229" y="3458"/>
                <a:chExt cx="1356" cy="782"/>
              </a:xfrm>
            </p:grpSpPr>
            <p:sp>
              <p:nvSpPr>
                <p:cNvPr id="36005" name="Line 14"/>
                <p:cNvSpPr>
                  <a:spLocks noChangeShapeType="1"/>
                </p:cNvSpPr>
                <p:nvPr/>
              </p:nvSpPr>
              <p:spPr bwMode="auto">
                <a:xfrm>
                  <a:off x="4230" y="3458"/>
                  <a:ext cx="0" cy="347"/>
                </a:xfrm>
                <a:prstGeom prst="line">
                  <a:avLst/>
                </a:prstGeom>
                <a:noFill/>
                <a:ln w="12700" cap="sq">
                  <a:solidFill>
                    <a:schemeClr val="tx1"/>
                  </a:solidFill>
                  <a:round/>
                  <a:headEnd type="none" w="sm" len="sm"/>
                  <a:tailEnd type="none" w="sm" len="sm"/>
                </a:ln>
              </p:spPr>
              <p:txBody>
                <a:bodyPr wrap="none"/>
                <a:lstStyle/>
                <a:p>
                  <a:endParaRPr lang="en-US"/>
                </a:p>
              </p:txBody>
            </p:sp>
            <p:sp>
              <p:nvSpPr>
                <p:cNvPr id="36006" name="Line 15"/>
                <p:cNvSpPr>
                  <a:spLocks noChangeShapeType="1"/>
                </p:cNvSpPr>
                <p:nvPr/>
              </p:nvSpPr>
              <p:spPr bwMode="auto">
                <a:xfrm>
                  <a:off x="4566" y="3458"/>
                  <a:ext cx="0" cy="347"/>
                </a:xfrm>
                <a:prstGeom prst="line">
                  <a:avLst/>
                </a:prstGeom>
                <a:noFill/>
                <a:ln w="12700" cap="sq">
                  <a:solidFill>
                    <a:schemeClr val="tx1"/>
                  </a:solidFill>
                  <a:round/>
                  <a:headEnd type="none" w="sm" len="sm"/>
                  <a:tailEnd type="none" w="sm" len="sm"/>
                </a:ln>
              </p:spPr>
              <p:txBody>
                <a:bodyPr wrap="none"/>
                <a:lstStyle/>
                <a:p>
                  <a:endParaRPr lang="en-US"/>
                </a:p>
              </p:txBody>
            </p:sp>
            <p:sp>
              <p:nvSpPr>
                <p:cNvPr id="36007" name="Line 16"/>
                <p:cNvSpPr>
                  <a:spLocks noChangeShapeType="1"/>
                </p:cNvSpPr>
                <p:nvPr/>
              </p:nvSpPr>
              <p:spPr bwMode="auto">
                <a:xfrm>
                  <a:off x="4902" y="3466"/>
                  <a:ext cx="0" cy="347"/>
                </a:xfrm>
                <a:prstGeom prst="line">
                  <a:avLst/>
                </a:prstGeom>
                <a:noFill/>
                <a:ln w="12700" cap="sq">
                  <a:solidFill>
                    <a:schemeClr val="tx1"/>
                  </a:solidFill>
                  <a:round/>
                  <a:headEnd type="none" w="sm" len="sm"/>
                  <a:tailEnd type="none" w="sm" len="sm"/>
                </a:ln>
              </p:spPr>
              <p:txBody>
                <a:bodyPr wrap="none"/>
                <a:lstStyle/>
                <a:p>
                  <a:endParaRPr lang="en-US"/>
                </a:p>
              </p:txBody>
            </p:sp>
            <p:sp>
              <p:nvSpPr>
                <p:cNvPr id="36008" name="Line 17"/>
                <p:cNvSpPr>
                  <a:spLocks noChangeShapeType="1"/>
                </p:cNvSpPr>
                <p:nvPr/>
              </p:nvSpPr>
              <p:spPr bwMode="auto">
                <a:xfrm>
                  <a:off x="5246" y="3466"/>
                  <a:ext cx="0" cy="347"/>
                </a:xfrm>
                <a:prstGeom prst="line">
                  <a:avLst/>
                </a:prstGeom>
                <a:noFill/>
                <a:ln w="12700" cap="sq">
                  <a:solidFill>
                    <a:schemeClr val="tx1"/>
                  </a:solidFill>
                  <a:round/>
                  <a:headEnd type="none" w="sm" len="sm"/>
                  <a:tailEnd type="none" w="sm" len="sm"/>
                </a:ln>
              </p:spPr>
              <p:txBody>
                <a:bodyPr wrap="none"/>
                <a:lstStyle/>
                <a:p>
                  <a:endParaRPr lang="en-US"/>
                </a:p>
              </p:txBody>
            </p:sp>
            <p:sp>
              <p:nvSpPr>
                <p:cNvPr id="36009" name="Freeform 18"/>
                <p:cNvSpPr>
                  <a:spLocks/>
                </p:cNvSpPr>
                <p:nvPr/>
              </p:nvSpPr>
              <p:spPr bwMode="auto">
                <a:xfrm>
                  <a:off x="4231" y="3514"/>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p:spPr>
              <p:txBody>
                <a:bodyPr wrap="none"/>
                <a:lstStyle/>
                <a:p>
                  <a:endParaRPr lang="en-US"/>
                </a:p>
              </p:txBody>
            </p:sp>
            <p:sp>
              <p:nvSpPr>
                <p:cNvPr id="36010" name="Freeform 19"/>
                <p:cNvSpPr>
                  <a:spLocks/>
                </p:cNvSpPr>
                <p:nvPr/>
              </p:nvSpPr>
              <p:spPr bwMode="auto">
                <a:xfrm>
                  <a:off x="4575" y="3506"/>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p:spPr>
              <p:txBody>
                <a:bodyPr wrap="none"/>
                <a:lstStyle/>
                <a:p>
                  <a:endParaRPr lang="en-US"/>
                </a:p>
              </p:txBody>
            </p:sp>
            <p:sp>
              <p:nvSpPr>
                <p:cNvPr id="36011" name="Freeform 20"/>
                <p:cNvSpPr>
                  <a:spLocks/>
                </p:cNvSpPr>
                <p:nvPr/>
              </p:nvSpPr>
              <p:spPr bwMode="auto">
                <a:xfrm>
                  <a:off x="4919" y="3514"/>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p:spPr>
              <p:txBody>
                <a:bodyPr wrap="none"/>
                <a:lstStyle/>
                <a:p>
                  <a:endParaRPr lang="en-US"/>
                </a:p>
              </p:txBody>
            </p:sp>
            <p:sp>
              <p:nvSpPr>
                <p:cNvPr id="36012" name="Rectangle 21"/>
                <p:cNvSpPr>
                  <a:spLocks noChangeArrowheads="1"/>
                </p:cNvSpPr>
                <p:nvPr/>
              </p:nvSpPr>
              <p:spPr bwMode="auto">
                <a:xfrm>
                  <a:off x="5230" y="4053"/>
                  <a:ext cx="355" cy="187"/>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6013" name="Rectangle 22"/>
                <p:cNvSpPr>
                  <a:spLocks noChangeArrowheads="1"/>
                </p:cNvSpPr>
                <p:nvPr/>
              </p:nvSpPr>
              <p:spPr bwMode="auto">
                <a:xfrm>
                  <a:off x="5374" y="4141"/>
                  <a:ext cx="56" cy="93"/>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6014" name="Freeform 23"/>
                <p:cNvSpPr>
                  <a:spLocks/>
                </p:cNvSpPr>
                <p:nvPr/>
              </p:nvSpPr>
              <p:spPr bwMode="auto">
                <a:xfrm>
                  <a:off x="5228" y="3880"/>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p:spPr>
              <p:txBody>
                <a:bodyPr wrap="none"/>
                <a:lstStyle/>
                <a:p>
                  <a:endParaRPr lang="en-US"/>
                </a:p>
              </p:txBody>
            </p:sp>
            <p:sp>
              <p:nvSpPr>
                <p:cNvPr id="36015" name="Rectangle 24"/>
                <p:cNvSpPr>
                  <a:spLocks noChangeArrowheads="1"/>
                </p:cNvSpPr>
                <p:nvPr/>
              </p:nvSpPr>
              <p:spPr bwMode="auto">
                <a:xfrm>
                  <a:off x="4750" y="4045"/>
                  <a:ext cx="355" cy="187"/>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6016" name="Rectangle 25"/>
                <p:cNvSpPr>
                  <a:spLocks noChangeArrowheads="1"/>
                </p:cNvSpPr>
                <p:nvPr/>
              </p:nvSpPr>
              <p:spPr bwMode="auto">
                <a:xfrm>
                  <a:off x="4894" y="4133"/>
                  <a:ext cx="56" cy="93"/>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6017" name="Freeform 26"/>
                <p:cNvSpPr>
                  <a:spLocks/>
                </p:cNvSpPr>
                <p:nvPr/>
              </p:nvSpPr>
              <p:spPr bwMode="auto">
                <a:xfrm>
                  <a:off x="4748" y="3872"/>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p:spPr>
              <p:txBody>
                <a:bodyPr wrap="none"/>
                <a:lstStyle/>
                <a:p>
                  <a:endParaRPr lang="en-US"/>
                </a:p>
              </p:txBody>
            </p:sp>
            <p:sp>
              <p:nvSpPr>
                <p:cNvPr id="36018" name="Rectangle 27"/>
                <p:cNvSpPr>
                  <a:spLocks noChangeArrowheads="1"/>
                </p:cNvSpPr>
                <p:nvPr/>
              </p:nvSpPr>
              <p:spPr bwMode="auto">
                <a:xfrm>
                  <a:off x="4270" y="4037"/>
                  <a:ext cx="355" cy="187"/>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6019" name="Rectangle 28"/>
                <p:cNvSpPr>
                  <a:spLocks noChangeArrowheads="1"/>
                </p:cNvSpPr>
                <p:nvPr/>
              </p:nvSpPr>
              <p:spPr bwMode="auto">
                <a:xfrm>
                  <a:off x="4414" y="4125"/>
                  <a:ext cx="56" cy="93"/>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6020" name="Freeform 29"/>
                <p:cNvSpPr>
                  <a:spLocks/>
                </p:cNvSpPr>
                <p:nvPr/>
              </p:nvSpPr>
              <p:spPr bwMode="auto">
                <a:xfrm>
                  <a:off x="4268" y="3864"/>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p:spPr>
              <p:txBody>
                <a:bodyPr wrap="none"/>
                <a:lstStyle/>
                <a:p>
                  <a:endParaRPr lang="en-US"/>
                </a:p>
              </p:txBody>
            </p:sp>
            <p:sp>
              <p:nvSpPr>
                <p:cNvPr id="36021" name="Freeform 30"/>
                <p:cNvSpPr>
                  <a:spLocks/>
                </p:cNvSpPr>
                <p:nvPr/>
              </p:nvSpPr>
              <p:spPr bwMode="auto">
                <a:xfrm>
                  <a:off x="4229" y="3535"/>
                  <a:ext cx="135" cy="412"/>
                </a:xfrm>
                <a:custGeom>
                  <a:avLst/>
                  <a:gdLst>
                    <a:gd name="T0" fmla="*/ 0 w 135"/>
                    <a:gd name="T1" fmla="*/ 0 h 412"/>
                    <a:gd name="T2" fmla="*/ 67 w 135"/>
                    <a:gd name="T3" fmla="*/ 347 h 412"/>
                    <a:gd name="T4" fmla="*/ 135 w 135"/>
                    <a:gd name="T5" fmla="*/ 390 h 412"/>
                    <a:gd name="T6" fmla="*/ 0 60000 65536"/>
                    <a:gd name="T7" fmla="*/ 0 60000 65536"/>
                    <a:gd name="T8" fmla="*/ 0 60000 65536"/>
                    <a:gd name="T9" fmla="*/ 0 w 135"/>
                    <a:gd name="T10" fmla="*/ 0 h 412"/>
                    <a:gd name="T11" fmla="*/ 135 w 135"/>
                    <a:gd name="T12" fmla="*/ 412 h 412"/>
                  </a:gdLst>
                  <a:ahLst/>
                  <a:cxnLst>
                    <a:cxn ang="T6">
                      <a:pos x="T0" y="T1"/>
                    </a:cxn>
                    <a:cxn ang="T7">
                      <a:pos x="T2" y="T3"/>
                    </a:cxn>
                    <a:cxn ang="T8">
                      <a:pos x="T4" y="T5"/>
                    </a:cxn>
                  </a:cxnLst>
                  <a:rect l="T9" t="T10" r="T11" b="T12"/>
                  <a:pathLst>
                    <a:path w="135" h="412">
                      <a:moveTo>
                        <a:pt x="0" y="0"/>
                      </a:moveTo>
                      <a:cubicBezTo>
                        <a:pt x="22" y="141"/>
                        <a:pt x="45" y="282"/>
                        <a:pt x="67" y="347"/>
                      </a:cubicBezTo>
                      <a:cubicBezTo>
                        <a:pt x="89" y="412"/>
                        <a:pt x="112" y="401"/>
                        <a:pt x="135" y="390"/>
                      </a:cubicBezTo>
                    </a:path>
                  </a:pathLst>
                </a:custGeom>
                <a:noFill/>
                <a:ln w="12700" cap="sq">
                  <a:solidFill>
                    <a:schemeClr val="tx1"/>
                  </a:solidFill>
                  <a:round/>
                  <a:headEnd type="none" w="sm" len="sm"/>
                  <a:tailEnd type="none" w="sm" len="sm"/>
                </a:ln>
              </p:spPr>
              <p:txBody>
                <a:bodyPr wrap="none"/>
                <a:lstStyle/>
                <a:p>
                  <a:endParaRPr lang="en-US"/>
                </a:p>
              </p:txBody>
            </p:sp>
            <p:sp>
              <p:nvSpPr>
                <p:cNvPr id="36022" name="Freeform 31"/>
                <p:cNvSpPr>
                  <a:spLocks/>
                </p:cNvSpPr>
                <p:nvPr/>
              </p:nvSpPr>
              <p:spPr bwMode="auto">
                <a:xfrm>
                  <a:off x="4775" y="3535"/>
                  <a:ext cx="123" cy="415"/>
                </a:xfrm>
                <a:custGeom>
                  <a:avLst/>
                  <a:gdLst>
                    <a:gd name="T0" fmla="*/ 123 w 123"/>
                    <a:gd name="T1" fmla="*/ 0 h 415"/>
                    <a:gd name="T2" fmla="*/ 13 w 123"/>
                    <a:gd name="T3" fmla="*/ 271 h 415"/>
                    <a:gd name="T4" fmla="*/ 47 w 123"/>
                    <a:gd name="T5" fmla="*/ 415 h 415"/>
                    <a:gd name="T6" fmla="*/ 0 60000 65536"/>
                    <a:gd name="T7" fmla="*/ 0 60000 65536"/>
                    <a:gd name="T8" fmla="*/ 0 60000 65536"/>
                    <a:gd name="T9" fmla="*/ 0 w 123"/>
                    <a:gd name="T10" fmla="*/ 0 h 415"/>
                    <a:gd name="T11" fmla="*/ 123 w 123"/>
                    <a:gd name="T12" fmla="*/ 415 h 415"/>
                  </a:gdLst>
                  <a:ahLst/>
                  <a:cxnLst>
                    <a:cxn ang="T6">
                      <a:pos x="T0" y="T1"/>
                    </a:cxn>
                    <a:cxn ang="T7">
                      <a:pos x="T2" y="T3"/>
                    </a:cxn>
                    <a:cxn ang="T8">
                      <a:pos x="T4" y="T5"/>
                    </a:cxn>
                  </a:cxnLst>
                  <a:rect l="T9" t="T10" r="T11" b="T12"/>
                  <a:pathLst>
                    <a:path w="123" h="415">
                      <a:moveTo>
                        <a:pt x="123" y="0"/>
                      </a:moveTo>
                      <a:cubicBezTo>
                        <a:pt x="74" y="101"/>
                        <a:pt x="26" y="202"/>
                        <a:pt x="13" y="271"/>
                      </a:cubicBezTo>
                      <a:cubicBezTo>
                        <a:pt x="0" y="340"/>
                        <a:pt x="23" y="377"/>
                        <a:pt x="47" y="415"/>
                      </a:cubicBezTo>
                    </a:path>
                  </a:pathLst>
                </a:custGeom>
                <a:noFill/>
                <a:ln w="12700" cap="sq">
                  <a:solidFill>
                    <a:schemeClr val="tx1"/>
                  </a:solidFill>
                  <a:round/>
                  <a:headEnd type="none" w="sm" len="sm"/>
                  <a:tailEnd type="none" w="sm" len="sm"/>
                </a:ln>
              </p:spPr>
              <p:txBody>
                <a:bodyPr wrap="none"/>
                <a:lstStyle/>
                <a:p>
                  <a:endParaRPr lang="en-US"/>
                </a:p>
              </p:txBody>
            </p:sp>
            <p:sp>
              <p:nvSpPr>
                <p:cNvPr id="36023" name="Freeform 32"/>
                <p:cNvSpPr>
                  <a:spLocks/>
                </p:cNvSpPr>
                <p:nvPr/>
              </p:nvSpPr>
              <p:spPr bwMode="auto">
                <a:xfrm>
                  <a:off x="5245" y="3544"/>
                  <a:ext cx="69" cy="432"/>
                </a:xfrm>
                <a:custGeom>
                  <a:avLst/>
                  <a:gdLst>
                    <a:gd name="T0" fmla="*/ 0 w 69"/>
                    <a:gd name="T1" fmla="*/ 0 h 432"/>
                    <a:gd name="T2" fmla="*/ 59 w 69"/>
                    <a:gd name="T3" fmla="*/ 220 h 432"/>
                    <a:gd name="T4" fmla="*/ 59 w 69"/>
                    <a:gd name="T5" fmla="*/ 432 h 432"/>
                    <a:gd name="T6" fmla="*/ 0 60000 65536"/>
                    <a:gd name="T7" fmla="*/ 0 60000 65536"/>
                    <a:gd name="T8" fmla="*/ 0 60000 65536"/>
                    <a:gd name="T9" fmla="*/ 0 w 69"/>
                    <a:gd name="T10" fmla="*/ 0 h 432"/>
                    <a:gd name="T11" fmla="*/ 69 w 69"/>
                    <a:gd name="T12" fmla="*/ 432 h 432"/>
                  </a:gdLst>
                  <a:ahLst/>
                  <a:cxnLst>
                    <a:cxn ang="T6">
                      <a:pos x="T0" y="T1"/>
                    </a:cxn>
                    <a:cxn ang="T7">
                      <a:pos x="T2" y="T3"/>
                    </a:cxn>
                    <a:cxn ang="T8">
                      <a:pos x="T4" y="T5"/>
                    </a:cxn>
                  </a:cxnLst>
                  <a:rect l="T9" t="T10" r="T11" b="T12"/>
                  <a:pathLst>
                    <a:path w="69" h="432">
                      <a:moveTo>
                        <a:pt x="0" y="0"/>
                      </a:moveTo>
                      <a:cubicBezTo>
                        <a:pt x="24" y="74"/>
                        <a:pt x="49" y="148"/>
                        <a:pt x="59" y="220"/>
                      </a:cubicBezTo>
                      <a:cubicBezTo>
                        <a:pt x="69" y="292"/>
                        <a:pt x="64" y="362"/>
                        <a:pt x="59" y="432"/>
                      </a:cubicBezTo>
                    </a:path>
                  </a:pathLst>
                </a:custGeom>
                <a:noFill/>
                <a:ln w="12700" cap="sq">
                  <a:solidFill>
                    <a:schemeClr val="tx1"/>
                  </a:solidFill>
                  <a:round/>
                  <a:headEnd type="none" w="sm" len="sm"/>
                  <a:tailEnd type="none" w="sm" len="sm"/>
                </a:ln>
              </p:spPr>
              <p:txBody>
                <a:bodyPr wrap="none"/>
                <a:lstStyle/>
                <a:p>
                  <a:endParaRPr lang="en-US"/>
                </a:p>
              </p:txBody>
            </p:sp>
          </p:grpSp>
          <p:grpSp>
            <p:nvGrpSpPr>
              <p:cNvPr id="5" name="Group 33"/>
              <p:cNvGrpSpPr>
                <a:grpSpLocks/>
              </p:cNvGrpSpPr>
              <p:nvPr/>
            </p:nvGrpSpPr>
            <p:grpSpPr bwMode="auto">
              <a:xfrm>
                <a:off x="3154" y="2903"/>
                <a:ext cx="924" cy="751"/>
                <a:chOff x="3154" y="2695"/>
                <a:chExt cx="924" cy="751"/>
              </a:xfrm>
            </p:grpSpPr>
            <p:sp>
              <p:nvSpPr>
                <p:cNvPr id="35991" name="Rectangle 34"/>
                <p:cNvSpPr>
                  <a:spLocks noChangeArrowheads="1"/>
                </p:cNvSpPr>
                <p:nvPr/>
              </p:nvSpPr>
              <p:spPr bwMode="auto">
                <a:xfrm>
                  <a:off x="3277" y="3066"/>
                  <a:ext cx="32" cy="32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5992" name="Line 35"/>
                <p:cNvSpPr>
                  <a:spLocks noChangeShapeType="1"/>
                </p:cNvSpPr>
                <p:nvPr/>
              </p:nvSpPr>
              <p:spPr bwMode="auto">
                <a:xfrm flipV="1">
                  <a:off x="3231" y="3066"/>
                  <a:ext cx="129" cy="103"/>
                </a:xfrm>
                <a:prstGeom prst="line">
                  <a:avLst/>
                </a:prstGeom>
                <a:noFill/>
                <a:ln w="12700" cap="sq">
                  <a:solidFill>
                    <a:schemeClr val="tx1"/>
                  </a:solidFill>
                  <a:round/>
                  <a:headEnd type="none" w="sm" len="sm"/>
                  <a:tailEnd type="none" w="sm" len="sm"/>
                </a:ln>
              </p:spPr>
              <p:txBody>
                <a:bodyPr wrap="none"/>
                <a:lstStyle/>
                <a:p>
                  <a:endParaRPr lang="en-US"/>
                </a:p>
              </p:txBody>
            </p:sp>
            <p:sp>
              <p:nvSpPr>
                <p:cNvPr id="35993" name="Rectangle 36"/>
                <p:cNvSpPr>
                  <a:spLocks noChangeArrowheads="1"/>
                </p:cNvSpPr>
                <p:nvPr/>
              </p:nvSpPr>
              <p:spPr bwMode="auto">
                <a:xfrm>
                  <a:off x="3608" y="3057"/>
                  <a:ext cx="32" cy="32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5994" name="Line 37"/>
                <p:cNvSpPr>
                  <a:spLocks noChangeShapeType="1"/>
                </p:cNvSpPr>
                <p:nvPr/>
              </p:nvSpPr>
              <p:spPr bwMode="auto">
                <a:xfrm flipV="1">
                  <a:off x="3562" y="3057"/>
                  <a:ext cx="129" cy="103"/>
                </a:xfrm>
                <a:prstGeom prst="line">
                  <a:avLst/>
                </a:prstGeom>
                <a:noFill/>
                <a:ln w="12700" cap="sq">
                  <a:solidFill>
                    <a:schemeClr val="tx1"/>
                  </a:solidFill>
                  <a:round/>
                  <a:headEnd type="none" w="sm" len="sm"/>
                  <a:tailEnd type="none" w="sm" len="sm"/>
                </a:ln>
              </p:spPr>
              <p:txBody>
                <a:bodyPr wrap="none"/>
                <a:lstStyle/>
                <a:p>
                  <a:endParaRPr lang="en-US"/>
                </a:p>
              </p:txBody>
            </p:sp>
            <p:sp>
              <p:nvSpPr>
                <p:cNvPr id="35995" name="Rectangle 38"/>
                <p:cNvSpPr>
                  <a:spLocks noChangeArrowheads="1"/>
                </p:cNvSpPr>
                <p:nvPr/>
              </p:nvSpPr>
              <p:spPr bwMode="auto">
                <a:xfrm>
                  <a:off x="3940" y="3047"/>
                  <a:ext cx="32" cy="321"/>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5996" name="Line 39"/>
                <p:cNvSpPr>
                  <a:spLocks noChangeShapeType="1"/>
                </p:cNvSpPr>
                <p:nvPr/>
              </p:nvSpPr>
              <p:spPr bwMode="auto">
                <a:xfrm flipV="1">
                  <a:off x="3893" y="3047"/>
                  <a:ext cx="129" cy="104"/>
                </a:xfrm>
                <a:prstGeom prst="line">
                  <a:avLst/>
                </a:prstGeom>
                <a:noFill/>
                <a:ln w="12700" cap="sq">
                  <a:solidFill>
                    <a:schemeClr val="tx1"/>
                  </a:solidFill>
                  <a:round/>
                  <a:headEnd type="none" w="sm" len="sm"/>
                  <a:tailEnd type="none" w="sm" len="sm"/>
                </a:ln>
              </p:spPr>
              <p:txBody>
                <a:bodyPr wrap="none"/>
                <a:lstStyle/>
                <a:p>
                  <a:endParaRPr lang="en-US"/>
                </a:p>
              </p:txBody>
            </p:sp>
            <p:sp>
              <p:nvSpPr>
                <p:cNvPr id="35997" name="Freeform 40"/>
                <p:cNvSpPr>
                  <a:spLocks/>
                </p:cNvSpPr>
                <p:nvPr/>
              </p:nvSpPr>
              <p:spPr bwMode="auto">
                <a:xfrm>
                  <a:off x="3351" y="3066"/>
                  <a:ext cx="335" cy="61"/>
                </a:xfrm>
                <a:custGeom>
                  <a:avLst/>
                  <a:gdLst>
                    <a:gd name="T0" fmla="*/ 0 w 584"/>
                    <a:gd name="T1" fmla="*/ 1 h 105"/>
                    <a:gd name="T2" fmla="*/ 9 w 584"/>
                    <a:gd name="T3" fmla="*/ 4 h 105"/>
                    <a:gd name="T4" fmla="*/ 2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5998" name="Freeform 41"/>
                <p:cNvSpPr>
                  <a:spLocks/>
                </p:cNvSpPr>
                <p:nvPr/>
              </p:nvSpPr>
              <p:spPr bwMode="auto">
                <a:xfrm>
                  <a:off x="3686" y="3062"/>
                  <a:ext cx="336" cy="63"/>
                </a:xfrm>
                <a:custGeom>
                  <a:avLst/>
                  <a:gdLst>
                    <a:gd name="T0" fmla="*/ 0 w 584"/>
                    <a:gd name="T1" fmla="*/ 1 h 111"/>
                    <a:gd name="T2" fmla="*/ 7 w 584"/>
                    <a:gd name="T3" fmla="*/ 3 h 111"/>
                    <a:gd name="T4" fmla="*/ 21 w 584"/>
                    <a:gd name="T5" fmla="*/ 0 h 111"/>
                    <a:gd name="T6" fmla="*/ 0 60000 65536"/>
                    <a:gd name="T7" fmla="*/ 0 60000 65536"/>
                    <a:gd name="T8" fmla="*/ 0 60000 65536"/>
                    <a:gd name="T9" fmla="*/ 0 w 584"/>
                    <a:gd name="T10" fmla="*/ 0 h 111"/>
                    <a:gd name="T11" fmla="*/ 584 w 584"/>
                    <a:gd name="T12" fmla="*/ 111 h 111"/>
                  </a:gdLst>
                  <a:ahLst/>
                  <a:cxnLst>
                    <a:cxn ang="T6">
                      <a:pos x="T0" y="T1"/>
                    </a:cxn>
                    <a:cxn ang="T7">
                      <a:pos x="T2" y="T3"/>
                    </a:cxn>
                    <a:cxn ang="T8">
                      <a:pos x="T4" y="T5"/>
                    </a:cxn>
                  </a:cxnLst>
                  <a:rect l="T9" t="T10" r="T11" b="T12"/>
                  <a:pathLst>
                    <a:path w="584" h="111">
                      <a:moveTo>
                        <a:pt x="0" y="8"/>
                      </a:moveTo>
                      <a:cubicBezTo>
                        <a:pt x="44" y="59"/>
                        <a:pt x="89" y="111"/>
                        <a:pt x="186" y="110"/>
                      </a:cubicBezTo>
                      <a:cubicBezTo>
                        <a:pt x="283" y="109"/>
                        <a:pt x="433" y="54"/>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5999" name="Freeform 42"/>
                <p:cNvSpPr>
                  <a:spLocks/>
                </p:cNvSpPr>
                <p:nvPr/>
              </p:nvSpPr>
              <p:spPr bwMode="auto">
                <a:xfrm>
                  <a:off x="3295" y="3122"/>
                  <a:ext cx="336" cy="61"/>
                </a:xfrm>
                <a:custGeom>
                  <a:avLst/>
                  <a:gdLst>
                    <a:gd name="T0" fmla="*/ 0 w 584"/>
                    <a:gd name="T1" fmla="*/ 1 h 105"/>
                    <a:gd name="T2" fmla="*/ 9 w 584"/>
                    <a:gd name="T3" fmla="*/ 4 h 105"/>
                    <a:gd name="T4" fmla="*/ 2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6000" name="Freeform 43"/>
                <p:cNvSpPr>
                  <a:spLocks/>
                </p:cNvSpPr>
                <p:nvPr/>
              </p:nvSpPr>
              <p:spPr bwMode="auto">
                <a:xfrm>
                  <a:off x="3240" y="3153"/>
                  <a:ext cx="331" cy="85"/>
                </a:xfrm>
                <a:custGeom>
                  <a:avLst/>
                  <a:gdLst>
                    <a:gd name="T0" fmla="*/ 0 w 584"/>
                    <a:gd name="T1" fmla="*/ 5 h 105"/>
                    <a:gd name="T2" fmla="*/ 8 w 584"/>
                    <a:gd name="T3" fmla="*/ 29 h 105"/>
                    <a:gd name="T4" fmla="*/ 20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6001" name="Freeform 44"/>
                <p:cNvSpPr>
                  <a:spLocks/>
                </p:cNvSpPr>
                <p:nvPr/>
              </p:nvSpPr>
              <p:spPr bwMode="auto">
                <a:xfrm>
                  <a:off x="3631" y="3108"/>
                  <a:ext cx="336" cy="61"/>
                </a:xfrm>
                <a:custGeom>
                  <a:avLst/>
                  <a:gdLst>
                    <a:gd name="T0" fmla="*/ 0 w 584"/>
                    <a:gd name="T1" fmla="*/ 1 h 105"/>
                    <a:gd name="T2" fmla="*/ 9 w 584"/>
                    <a:gd name="T3" fmla="*/ 4 h 105"/>
                    <a:gd name="T4" fmla="*/ 2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6002" name="Freeform 45"/>
                <p:cNvSpPr>
                  <a:spLocks/>
                </p:cNvSpPr>
                <p:nvPr/>
              </p:nvSpPr>
              <p:spPr bwMode="auto">
                <a:xfrm>
                  <a:off x="3576" y="3150"/>
                  <a:ext cx="336" cy="61"/>
                </a:xfrm>
                <a:custGeom>
                  <a:avLst/>
                  <a:gdLst>
                    <a:gd name="T0" fmla="*/ 0 w 584"/>
                    <a:gd name="T1" fmla="*/ 1 h 105"/>
                    <a:gd name="T2" fmla="*/ 9 w 584"/>
                    <a:gd name="T3" fmla="*/ 4 h 105"/>
                    <a:gd name="T4" fmla="*/ 2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6003" name="AutoShape 46"/>
                <p:cNvSpPr>
                  <a:spLocks noChangeArrowheads="1"/>
                </p:cNvSpPr>
                <p:nvPr/>
              </p:nvSpPr>
              <p:spPr bwMode="auto">
                <a:xfrm rot="-5400000">
                  <a:off x="3458" y="2546"/>
                  <a:ext cx="328" cy="690"/>
                </a:xfrm>
                <a:prstGeom prst="flowChartDelay">
                  <a:avLst/>
                </a:prstGeom>
                <a:solidFill>
                  <a:schemeClr val="folHlink"/>
                </a:solidFill>
                <a:ln w="12700" cap="sq">
                  <a:solidFill>
                    <a:schemeClr val="folHlink"/>
                  </a:solidFill>
                  <a:miter lim="800000"/>
                  <a:headEnd type="none" w="sm" len="sm"/>
                  <a:tailEnd type="none" w="sm" len="sm"/>
                </a:ln>
              </p:spPr>
              <p:txBody>
                <a:bodyPr vert="eaVert" wrap="none" anchor="ctr"/>
                <a:lstStyle/>
                <a:p>
                  <a:pPr algn="ctr" eaLnBrk="1" hangingPunct="1">
                    <a:lnSpc>
                      <a:spcPts val="1400"/>
                    </a:lnSpc>
                    <a:spcBef>
                      <a:spcPct val="0"/>
                    </a:spcBef>
                    <a:buClrTx/>
                    <a:buSzTx/>
                    <a:buFontTx/>
                    <a:buNone/>
                  </a:pPr>
                  <a:r>
                    <a:rPr lang="en-US" sz="1300" dirty="0">
                      <a:solidFill>
                        <a:srgbClr val="FAFD00"/>
                      </a:solidFill>
                    </a:rPr>
                    <a:t>Transmission</a:t>
                  </a:r>
                </a:p>
                <a:p>
                  <a:pPr algn="ctr" eaLnBrk="1" hangingPunct="1">
                    <a:lnSpc>
                      <a:spcPts val="1400"/>
                    </a:lnSpc>
                    <a:spcBef>
                      <a:spcPct val="0"/>
                    </a:spcBef>
                    <a:buClrTx/>
                    <a:buSzTx/>
                    <a:buFontTx/>
                    <a:buNone/>
                  </a:pPr>
                  <a:r>
                    <a:rPr lang="en-US" sz="1300" dirty="0" smtClean="0">
                      <a:solidFill>
                        <a:srgbClr val="FAFD00"/>
                      </a:solidFill>
                    </a:rPr>
                    <a:t>Owner </a:t>
                  </a:r>
                  <a:endParaRPr lang="en-US" sz="1300" dirty="0">
                    <a:solidFill>
                      <a:srgbClr val="FAFD00"/>
                    </a:solidFill>
                  </a:endParaRPr>
                </a:p>
              </p:txBody>
            </p:sp>
            <p:sp>
              <p:nvSpPr>
                <p:cNvPr id="36004" name="Rectangle 47"/>
                <p:cNvSpPr>
                  <a:spLocks noChangeArrowheads="1"/>
                </p:cNvSpPr>
                <p:nvPr/>
              </p:nvSpPr>
              <p:spPr bwMode="auto">
                <a:xfrm>
                  <a:off x="3154" y="2695"/>
                  <a:ext cx="924" cy="751"/>
                </a:xfrm>
                <a:prstGeom prst="rect">
                  <a:avLst/>
                </a:prstGeom>
                <a:noFill/>
                <a:ln w="12700" cap="sq">
                  <a:solidFill>
                    <a:schemeClr val="tx1"/>
                  </a:solidFill>
                  <a:miter lim="800000"/>
                  <a:headEnd type="none" w="sm" len="sm"/>
                  <a:tailEnd type="none" w="sm" len="sm"/>
                </a:ln>
              </p:spPr>
              <p:txBody>
                <a:bodyPr wrap="none" anchor="ctr"/>
                <a:lstStyle/>
                <a:p>
                  <a:endParaRPr lang="en-US"/>
                </a:p>
              </p:txBody>
            </p:sp>
          </p:grpSp>
          <p:grpSp>
            <p:nvGrpSpPr>
              <p:cNvPr id="6" name="Group 48"/>
              <p:cNvGrpSpPr>
                <a:grpSpLocks/>
              </p:cNvGrpSpPr>
              <p:nvPr/>
            </p:nvGrpSpPr>
            <p:grpSpPr bwMode="auto">
              <a:xfrm>
                <a:off x="5096" y="2232"/>
                <a:ext cx="612" cy="343"/>
                <a:chOff x="4229" y="3458"/>
                <a:chExt cx="1356" cy="782"/>
              </a:xfrm>
            </p:grpSpPr>
            <p:sp>
              <p:nvSpPr>
                <p:cNvPr id="35972" name="Line 49"/>
                <p:cNvSpPr>
                  <a:spLocks noChangeShapeType="1"/>
                </p:cNvSpPr>
                <p:nvPr/>
              </p:nvSpPr>
              <p:spPr bwMode="auto">
                <a:xfrm>
                  <a:off x="4230" y="3458"/>
                  <a:ext cx="0" cy="347"/>
                </a:xfrm>
                <a:prstGeom prst="line">
                  <a:avLst/>
                </a:prstGeom>
                <a:noFill/>
                <a:ln w="12700" cap="sq">
                  <a:solidFill>
                    <a:schemeClr val="tx1"/>
                  </a:solidFill>
                  <a:round/>
                  <a:headEnd type="none" w="sm" len="sm"/>
                  <a:tailEnd type="none" w="sm" len="sm"/>
                </a:ln>
              </p:spPr>
              <p:txBody>
                <a:bodyPr wrap="none"/>
                <a:lstStyle/>
                <a:p>
                  <a:endParaRPr lang="en-US"/>
                </a:p>
              </p:txBody>
            </p:sp>
            <p:sp>
              <p:nvSpPr>
                <p:cNvPr id="35973" name="Line 50"/>
                <p:cNvSpPr>
                  <a:spLocks noChangeShapeType="1"/>
                </p:cNvSpPr>
                <p:nvPr/>
              </p:nvSpPr>
              <p:spPr bwMode="auto">
                <a:xfrm>
                  <a:off x="4566" y="3458"/>
                  <a:ext cx="0" cy="347"/>
                </a:xfrm>
                <a:prstGeom prst="line">
                  <a:avLst/>
                </a:prstGeom>
                <a:noFill/>
                <a:ln w="12700" cap="sq">
                  <a:solidFill>
                    <a:schemeClr val="tx1"/>
                  </a:solidFill>
                  <a:round/>
                  <a:headEnd type="none" w="sm" len="sm"/>
                  <a:tailEnd type="none" w="sm" len="sm"/>
                </a:ln>
              </p:spPr>
              <p:txBody>
                <a:bodyPr wrap="none"/>
                <a:lstStyle/>
                <a:p>
                  <a:endParaRPr lang="en-US"/>
                </a:p>
              </p:txBody>
            </p:sp>
            <p:sp>
              <p:nvSpPr>
                <p:cNvPr id="35974" name="Line 51"/>
                <p:cNvSpPr>
                  <a:spLocks noChangeShapeType="1"/>
                </p:cNvSpPr>
                <p:nvPr/>
              </p:nvSpPr>
              <p:spPr bwMode="auto">
                <a:xfrm>
                  <a:off x="4902" y="3466"/>
                  <a:ext cx="0" cy="347"/>
                </a:xfrm>
                <a:prstGeom prst="line">
                  <a:avLst/>
                </a:prstGeom>
                <a:noFill/>
                <a:ln w="12700" cap="sq">
                  <a:solidFill>
                    <a:schemeClr val="tx1"/>
                  </a:solidFill>
                  <a:round/>
                  <a:headEnd type="none" w="sm" len="sm"/>
                  <a:tailEnd type="none" w="sm" len="sm"/>
                </a:ln>
              </p:spPr>
              <p:txBody>
                <a:bodyPr wrap="none"/>
                <a:lstStyle/>
                <a:p>
                  <a:endParaRPr lang="en-US"/>
                </a:p>
              </p:txBody>
            </p:sp>
            <p:sp>
              <p:nvSpPr>
                <p:cNvPr id="35975" name="Line 52"/>
                <p:cNvSpPr>
                  <a:spLocks noChangeShapeType="1"/>
                </p:cNvSpPr>
                <p:nvPr/>
              </p:nvSpPr>
              <p:spPr bwMode="auto">
                <a:xfrm>
                  <a:off x="5246" y="3466"/>
                  <a:ext cx="0" cy="347"/>
                </a:xfrm>
                <a:prstGeom prst="line">
                  <a:avLst/>
                </a:prstGeom>
                <a:noFill/>
                <a:ln w="12700" cap="sq">
                  <a:solidFill>
                    <a:schemeClr val="tx1"/>
                  </a:solidFill>
                  <a:round/>
                  <a:headEnd type="none" w="sm" len="sm"/>
                  <a:tailEnd type="none" w="sm" len="sm"/>
                </a:ln>
              </p:spPr>
              <p:txBody>
                <a:bodyPr wrap="none"/>
                <a:lstStyle/>
                <a:p>
                  <a:endParaRPr lang="en-US"/>
                </a:p>
              </p:txBody>
            </p:sp>
            <p:sp>
              <p:nvSpPr>
                <p:cNvPr id="35976" name="Freeform 53"/>
                <p:cNvSpPr>
                  <a:spLocks/>
                </p:cNvSpPr>
                <p:nvPr/>
              </p:nvSpPr>
              <p:spPr bwMode="auto">
                <a:xfrm>
                  <a:off x="4231" y="3514"/>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p:spPr>
              <p:txBody>
                <a:bodyPr wrap="none"/>
                <a:lstStyle/>
                <a:p>
                  <a:endParaRPr lang="en-US"/>
                </a:p>
              </p:txBody>
            </p:sp>
            <p:sp>
              <p:nvSpPr>
                <p:cNvPr id="35977" name="Freeform 54"/>
                <p:cNvSpPr>
                  <a:spLocks/>
                </p:cNvSpPr>
                <p:nvPr/>
              </p:nvSpPr>
              <p:spPr bwMode="auto">
                <a:xfrm>
                  <a:off x="4575" y="3506"/>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p:spPr>
              <p:txBody>
                <a:bodyPr wrap="none"/>
                <a:lstStyle/>
                <a:p>
                  <a:endParaRPr lang="en-US"/>
                </a:p>
              </p:txBody>
            </p:sp>
            <p:sp>
              <p:nvSpPr>
                <p:cNvPr id="35978" name="Freeform 55"/>
                <p:cNvSpPr>
                  <a:spLocks/>
                </p:cNvSpPr>
                <p:nvPr/>
              </p:nvSpPr>
              <p:spPr bwMode="auto">
                <a:xfrm>
                  <a:off x="4919" y="3514"/>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p:spPr>
              <p:txBody>
                <a:bodyPr wrap="none"/>
                <a:lstStyle/>
                <a:p>
                  <a:endParaRPr lang="en-US"/>
                </a:p>
              </p:txBody>
            </p:sp>
            <p:sp>
              <p:nvSpPr>
                <p:cNvPr id="35979" name="Rectangle 56"/>
                <p:cNvSpPr>
                  <a:spLocks noChangeArrowheads="1"/>
                </p:cNvSpPr>
                <p:nvPr/>
              </p:nvSpPr>
              <p:spPr bwMode="auto">
                <a:xfrm>
                  <a:off x="5230" y="4053"/>
                  <a:ext cx="355" cy="187"/>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5980" name="Rectangle 57"/>
                <p:cNvSpPr>
                  <a:spLocks noChangeArrowheads="1"/>
                </p:cNvSpPr>
                <p:nvPr/>
              </p:nvSpPr>
              <p:spPr bwMode="auto">
                <a:xfrm>
                  <a:off x="5374" y="4141"/>
                  <a:ext cx="56" cy="93"/>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5981" name="Freeform 58"/>
                <p:cNvSpPr>
                  <a:spLocks/>
                </p:cNvSpPr>
                <p:nvPr/>
              </p:nvSpPr>
              <p:spPr bwMode="auto">
                <a:xfrm>
                  <a:off x="5228" y="3880"/>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p:spPr>
              <p:txBody>
                <a:bodyPr wrap="none"/>
                <a:lstStyle/>
                <a:p>
                  <a:endParaRPr lang="en-US"/>
                </a:p>
              </p:txBody>
            </p:sp>
            <p:sp>
              <p:nvSpPr>
                <p:cNvPr id="35982" name="Rectangle 59"/>
                <p:cNvSpPr>
                  <a:spLocks noChangeArrowheads="1"/>
                </p:cNvSpPr>
                <p:nvPr/>
              </p:nvSpPr>
              <p:spPr bwMode="auto">
                <a:xfrm>
                  <a:off x="4750" y="4045"/>
                  <a:ext cx="355" cy="187"/>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5983" name="Rectangle 60"/>
                <p:cNvSpPr>
                  <a:spLocks noChangeArrowheads="1"/>
                </p:cNvSpPr>
                <p:nvPr/>
              </p:nvSpPr>
              <p:spPr bwMode="auto">
                <a:xfrm>
                  <a:off x="4894" y="4133"/>
                  <a:ext cx="56" cy="93"/>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5984" name="Freeform 61"/>
                <p:cNvSpPr>
                  <a:spLocks/>
                </p:cNvSpPr>
                <p:nvPr/>
              </p:nvSpPr>
              <p:spPr bwMode="auto">
                <a:xfrm>
                  <a:off x="4748" y="3872"/>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p:spPr>
              <p:txBody>
                <a:bodyPr wrap="none"/>
                <a:lstStyle/>
                <a:p>
                  <a:endParaRPr lang="en-US"/>
                </a:p>
              </p:txBody>
            </p:sp>
            <p:sp>
              <p:nvSpPr>
                <p:cNvPr id="35985" name="Rectangle 62"/>
                <p:cNvSpPr>
                  <a:spLocks noChangeArrowheads="1"/>
                </p:cNvSpPr>
                <p:nvPr/>
              </p:nvSpPr>
              <p:spPr bwMode="auto">
                <a:xfrm>
                  <a:off x="4270" y="4037"/>
                  <a:ext cx="355" cy="187"/>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5986" name="Rectangle 63"/>
                <p:cNvSpPr>
                  <a:spLocks noChangeArrowheads="1"/>
                </p:cNvSpPr>
                <p:nvPr/>
              </p:nvSpPr>
              <p:spPr bwMode="auto">
                <a:xfrm>
                  <a:off x="4414" y="4125"/>
                  <a:ext cx="56" cy="93"/>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5987" name="Freeform 64"/>
                <p:cNvSpPr>
                  <a:spLocks/>
                </p:cNvSpPr>
                <p:nvPr/>
              </p:nvSpPr>
              <p:spPr bwMode="auto">
                <a:xfrm>
                  <a:off x="4268" y="3864"/>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p:spPr>
              <p:txBody>
                <a:bodyPr wrap="none"/>
                <a:lstStyle/>
                <a:p>
                  <a:endParaRPr lang="en-US"/>
                </a:p>
              </p:txBody>
            </p:sp>
            <p:sp>
              <p:nvSpPr>
                <p:cNvPr id="35988" name="Freeform 65"/>
                <p:cNvSpPr>
                  <a:spLocks/>
                </p:cNvSpPr>
                <p:nvPr/>
              </p:nvSpPr>
              <p:spPr bwMode="auto">
                <a:xfrm>
                  <a:off x="4229" y="3535"/>
                  <a:ext cx="135" cy="412"/>
                </a:xfrm>
                <a:custGeom>
                  <a:avLst/>
                  <a:gdLst>
                    <a:gd name="T0" fmla="*/ 0 w 135"/>
                    <a:gd name="T1" fmla="*/ 0 h 412"/>
                    <a:gd name="T2" fmla="*/ 67 w 135"/>
                    <a:gd name="T3" fmla="*/ 347 h 412"/>
                    <a:gd name="T4" fmla="*/ 135 w 135"/>
                    <a:gd name="T5" fmla="*/ 390 h 412"/>
                    <a:gd name="T6" fmla="*/ 0 60000 65536"/>
                    <a:gd name="T7" fmla="*/ 0 60000 65536"/>
                    <a:gd name="T8" fmla="*/ 0 60000 65536"/>
                    <a:gd name="T9" fmla="*/ 0 w 135"/>
                    <a:gd name="T10" fmla="*/ 0 h 412"/>
                    <a:gd name="T11" fmla="*/ 135 w 135"/>
                    <a:gd name="T12" fmla="*/ 412 h 412"/>
                  </a:gdLst>
                  <a:ahLst/>
                  <a:cxnLst>
                    <a:cxn ang="T6">
                      <a:pos x="T0" y="T1"/>
                    </a:cxn>
                    <a:cxn ang="T7">
                      <a:pos x="T2" y="T3"/>
                    </a:cxn>
                    <a:cxn ang="T8">
                      <a:pos x="T4" y="T5"/>
                    </a:cxn>
                  </a:cxnLst>
                  <a:rect l="T9" t="T10" r="T11" b="T12"/>
                  <a:pathLst>
                    <a:path w="135" h="412">
                      <a:moveTo>
                        <a:pt x="0" y="0"/>
                      </a:moveTo>
                      <a:cubicBezTo>
                        <a:pt x="22" y="141"/>
                        <a:pt x="45" y="282"/>
                        <a:pt x="67" y="347"/>
                      </a:cubicBezTo>
                      <a:cubicBezTo>
                        <a:pt x="89" y="412"/>
                        <a:pt x="112" y="401"/>
                        <a:pt x="135" y="390"/>
                      </a:cubicBezTo>
                    </a:path>
                  </a:pathLst>
                </a:custGeom>
                <a:noFill/>
                <a:ln w="12700" cap="sq">
                  <a:solidFill>
                    <a:schemeClr val="tx1"/>
                  </a:solidFill>
                  <a:round/>
                  <a:headEnd type="none" w="sm" len="sm"/>
                  <a:tailEnd type="none" w="sm" len="sm"/>
                </a:ln>
              </p:spPr>
              <p:txBody>
                <a:bodyPr wrap="none"/>
                <a:lstStyle/>
                <a:p>
                  <a:endParaRPr lang="en-US"/>
                </a:p>
              </p:txBody>
            </p:sp>
            <p:sp>
              <p:nvSpPr>
                <p:cNvPr id="35989" name="Freeform 66"/>
                <p:cNvSpPr>
                  <a:spLocks/>
                </p:cNvSpPr>
                <p:nvPr/>
              </p:nvSpPr>
              <p:spPr bwMode="auto">
                <a:xfrm>
                  <a:off x="4775" y="3535"/>
                  <a:ext cx="123" cy="415"/>
                </a:xfrm>
                <a:custGeom>
                  <a:avLst/>
                  <a:gdLst>
                    <a:gd name="T0" fmla="*/ 123 w 123"/>
                    <a:gd name="T1" fmla="*/ 0 h 415"/>
                    <a:gd name="T2" fmla="*/ 13 w 123"/>
                    <a:gd name="T3" fmla="*/ 271 h 415"/>
                    <a:gd name="T4" fmla="*/ 47 w 123"/>
                    <a:gd name="T5" fmla="*/ 415 h 415"/>
                    <a:gd name="T6" fmla="*/ 0 60000 65536"/>
                    <a:gd name="T7" fmla="*/ 0 60000 65536"/>
                    <a:gd name="T8" fmla="*/ 0 60000 65536"/>
                    <a:gd name="T9" fmla="*/ 0 w 123"/>
                    <a:gd name="T10" fmla="*/ 0 h 415"/>
                    <a:gd name="T11" fmla="*/ 123 w 123"/>
                    <a:gd name="T12" fmla="*/ 415 h 415"/>
                  </a:gdLst>
                  <a:ahLst/>
                  <a:cxnLst>
                    <a:cxn ang="T6">
                      <a:pos x="T0" y="T1"/>
                    </a:cxn>
                    <a:cxn ang="T7">
                      <a:pos x="T2" y="T3"/>
                    </a:cxn>
                    <a:cxn ang="T8">
                      <a:pos x="T4" y="T5"/>
                    </a:cxn>
                  </a:cxnLst>
                  <a:rect l="T9" t="T10" r="T11" b="T12"/>
                  <a:pathLst>
                    <a:path w="123" h="415">
                      <a:moveTo>
                        <a:pt x="123" y="0"/>
                      </a:moveTo>
                      <a:cubicBezTo>
                        <a:pt x="74" y="101"/>
                        <a:pt x="26" y="202"/>
                        <a:pt x="13" y="271"/>
                      </a:cubicBezTo>
                      <a:cubicBezTo>
                        <a:pt x="0" y="340"/>
                        <a:pt x="23" y="377"/>
                        <a:pt x="47" y="415"/>
                      </a:cubicBezTo>
                    </a:path>
                  </a:pathLst>
                </a:custGeom>
                <a:noFill/>
                <a:ln w="12700" cap="sq">
                  <a:solidFill>
                    <a:schemeClr val="tx1"/>
                  </a:solidFill>
                  <a:round/>
                  <a:headEnd type="none" w="sm" len="sm"/>
                  <a:tailEnd type="none" w="sm" len="sm"/>
                </a:ln>
              </p:spPr>
              <p:txBody>
                <a:bodyPr wrap="none"/>
                <a:lstStyle/>
                <a:p>
                  <a:endParaRPr lang="en-US"/>
                </a:p>
              </p:txBody>
            </p:sp>
            <p:sp>
              <p:nvSpPr>
                <p:cNvPr id="35990" name="Freeform 67"/>
                <p:cNvSpPr>
                  <a:spLocks/>
                </p:cNvSpPr>
                <p:nvPr/>
              </p:nvSpPr>
              <p:spPr bwMode="auto">
                <a:xfrm>
                  <a:off x="5245" y="3544"/>
                  <a:ext cx="69" cy="432"/>
                </a:xfrm>
                <a:custGeom>
                  <a:avLst/>
                  <a:gdLst>
                    <a:gd name="T0" fmla="*/ 0 w 69"/>
                    <a:gd name="T1" fmla="*/ 0 h 432"/>
                    <a:gd name="T2" fmla="*/ 59 w 69"/>
                    <a:gd name="T3" fmla="*/ 220 h 432"/>
                    <a:gd name="T4" fmla="*/ 59 w 69"/>
                    <a:gd name="T5" fmla="*/ 432 h 432"/>
                    <a:gd name="T6" fmla="*/ 0 60000 65536"/>
                    <a:gd name="T7" fmla="*/ 0 60000 65536"/>
                    <a:gd name="T8" fmla="*/ 0 60000 65536"/>
                    <a:gd name="T9" fmla="*/ 0 w 69"/>
                    <a:gd name="T10" fmla="*/ 0 h 432"/>
                    <a:gd name="T11" fmla="*/ 69 w 69"/>
                    <a:gd name="T12" fmla="*/ 432 h 432"/>
                  </a:gdLst>
                  <a:ahLst/>
                  <a:cxnLst>
                    <a:cxn ang="T6">
                      <a:pos x="T0" y="T1"/>
                    </a:cxn>
                    <a:cxn ang="T7">
                      <a:pos x="T2" y="T3"/>
                    </a:cxn>
                    <a:cxn ang="T8">
                      <a:pos x="T4" y="T5"/>
                    </a:cxn>
                  </a:cxnLst>
                  <a:rect l="T9" t="T10" r="T11" b="T12"/>
                  <a:pathLst>
                    <a:path w="69" h="432">
                      <a:moveTo>
                        <a:pt x="0" y="0"/>
                      </a:moveTo>
                      <a:cubicBezTo>
                        <a:pt x="24" y="74"/>
                        <a:pt x="49" y="148"/>
                        <a:pt x="59" y="220"/>
                      </a:cubicBezTo>
                      <a:cubicBezTo>
                        <a:pt x="69" y="292"/>
                        <a:pt x="64" y="362"/>
                        <a:pt x="59" y="432"/>
                      </a:cubicBezTo>
                    </a:path>
                  </a:pathLst>
                </a:custGeom>
                <a:noFill/>
                <a:ln w="12700" cap="sq">
                  <a:solidFill>
                    <a:schemeClr val="tx1"/>
                  </a:solidFill>
                  <a:round/>
                  <a:headEnd type="none" w="sm" len="sm"/>
                  <a:tailEnd type="none" w="sm" len="sm"/>
                </a:ln>
              </p:spPr>
              <p:txBody>
                <a:bodyPr wrap="none"/>
                <a:lstStyle/>
                <a:p>
                  <a:endParaRPr lang="en-US"/>
                </a:p>
              </p:txBody>
            </p:sp>
          </p:grpSp>
          <p:grpSp>
            <p:nvGrpSpPr>
              <p:cNvPr id="7" name="Group 68"/>
              <p:cNvGrpSpPr>
                <a:grpSpLocks/>
              </p:cNvGrpSpPr>
              <p:nvPr/>
            </p:nvGrpSpPr>
            <p:grpSpPr bwMode="auto">
              <a:xfrm>
                <a:off x="4226" y="955"/>
                <a:ext cx="612" cy="343"/>
                <a:chOff x="4229" y="3458"/>
                <a:chExt cx="1356" cy="782"/>
              </a:xfrm>
            </p:grpSpPr>
            <p:sp>
              <p:nvSpPr>
                <p:cNvPr id="35953" name="Line 69"/>
                <p:cNvSpPr>
                  <a:spLocks noChangeShapeType="1"/>
                </p:cNvSpPr>
                <p:nvPr/>
              </p:nvSpPr>
              <p:spPr bwMode="auto">
                <a:xfrm>
                  <a:off x="4230" y="3458"/>
                  <a:ext cx="0" cy="347"/>
                </a:xfrm>
                <a:prstGeom prst="line">
                  <a:avLst/>
                </a:prstGeom>
                <a:noFill/>
                <a:ln w="12700" cap="sq">
                  <a:solidFill>
                    <a:schemeClr val="tx1"/>
                  </a:solidFill>
                  <a:round/>
                  <a:headEnd type="none" w="sm" len="sm"/>
                  <a:tailEnd type="none" w="sm" len="sm"/>
                </a:ln>
              </p:spPr>
              <p:txBody>
                <a:bodyPr wrap="none"/>
                <a:lstStyle/>
                <a:p>
                  <a:endParaRPr lang="en-US"/>
                </a:p>
              </p:txBody>
            </p:sp>
            <p:sp>
              <p:nvSpPr>
                <p:cNvPr id="35954" name="Line 70"/>
                <p:cNvSpPr>
                  <a:spLocks noChangeShapeType="1"/>
                </p:cNvSpPr>
                <p:nvPr/>
              </p:nvSpPr>
              <p:spPr bwMode="auto">
                <a:xfrm>
                  <a:off x="4566" y="3458"/>
                  <a:ext cx="0" cy="347"/>
                </a:xfrm>
                <a:prstGeom prst="line">
                  <a:avLst/>
                </a:prstGeom>
                <a:noFill/>
                <a:ln w="12700" cap="sq">
                  <a:solidFill>
                    <a:schemeClr val="tx1"/>
                  </a:solidFill>
                  <a:round/>
                  <a:headEnd type="none" w="sm" len="sm"/>
                  <a:tailEnd type="none" w="sm" len="sm"/>
                </a:ln>
              </p:spPr>
              <p:txBody>
                <a:bodyPr wrap="none"/>
                <a:lstStyle/>
                <a:p>
                  <a:endParaRPr lang="en-US"/>
                </a:p>
              </p:txBody>
            </p:sp>
            <p:sp>
              <p:nvSpPr>
                <p:cNvPr id="35955" name="Line 71"/>
                <p:cNvSpPr>
                  <a:spLocks noChangeShapeType="1"/>
                </p:cNvSpPr>
                <p:nvPr/>
              </p:nvSpPr>
              <p:spPr bwMode="auto">
                <a:xfrm>
                  <a:off x="4902" y="3466"/>
                  <a:ext cx="0" cy="347"/>
                </a:xfrm>
                <a:prstGeom prst="line">
                  <a:avLst/>
                </a:prstGeom>
                <a:noFill/>
                <a:ln w="12700" cap="sq">
                  <a:solidFill>
                    <a:schemeClr val="tx1"/>
                  </a:solidFill>
                  <a:round/>
                  <a:headEnd type="none" w="sm" len="sm"/>
                  <a:tailEnd type="none" w="sm" len="sm"/>
                </a:ln>
              </p:spPr>
              <p:txBody>
                <a:bodyPr wrap="none"/>
                <a:lstStyle/>
                <a:p>
                  <a:endParaRPr lang="en-US"/>
                </a:p>
              </p:txBody>
            </p:sp>
            <p:sp>
              <p:nvSpPr>
                <p:cNvPr id="35956" name="Line 72"/>
                <p:cNvSpPr>
                  <a:spLocks noChangeShapeType="1"/>
                </p:cNvSpPr>
                <p:nvPr/>
              </p:nvSpPr>
              <p:spPr bwMode="auto">
                <a:xfrm>
                  <a:off x="5246" y="3466"/>
                  <a:ext cx="0" cy="347"/>
                </a:xfrm>
                <a:prstGeom prst="line">
                  <a:avLst/>
                </a:prstGeom>
                <a:noFill/>
                <a:ln w="12700" cap="sq">
                  <a:solidFill>
                    <a:schemeClr val="tx1"/>
                  </a:solidFill>
                  <a:round/>
                  <a:headEnd type="none" w="sm" len="sm"/>
                  <a:tailEnd type="none" w="sm" len="sm"/>
                </a:ln>
              </p:spPr>
              <p:txBody>
                <a:bodyPr wrap="none"/>
                <a:lstStyle/>
                <a:p>
                  <a:endParaRPr lang="en-US"/>
                </a:p>
              </p:txBody>
            </p:sp>
            <p:sp>
              <p:nvSpPr>
                <p:cNvPr id="35957" name="Freeform 73"/>
                <p:cNvSpPr>
                  <a:spLocks/>
                </p:cNvSpPr>
                <p:nvPr/>
              </p:nvSpPr>
              <p:spPr bwMode="auto">
                <a:xfrm>
                  <a:off x="4231" y="3514"/>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p:spPr>
              <p:txBody>
                <a:bodyPr wrap="none"/>
                <a:lstStyle/>
                <a:p>
                  <a:endParaRPr lang="en-US"/>
                </a:p>
              </p:txBody>
            </p:sp>
            <p:sp>
              <p:nvSpPr>
                <p:cNvPr id="35958" name="Freeform 74"/>
                <p:cNvSpPr>
                  <a:spLocks/>
                </p:cNvSpPr>
                <p:nvPr/>
              </p:nvSpPr>
              <p:spPr bwMode="auto">
                <a:xfrm>
                  <a:off x="4575" y="3506"/>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p:spPr>
              <p:txBody>
                <a:bodyPr wrap="none"/>
                <a:lstStyle/>
                <a:p>
                  <a:endParaRPr lang="en-US"/>
                </a:p>
              </p:txBody>
            </p:sp>
            <p:sp>
              <p:nvSpPr>
                <p:cNvPr id="35959" name="Freeform 75"/>
                <p:cNvSpPr>
                  <a:spLocks/>
                </p:cNvSpPr>
                <p:nvPr/>
              </p:nvSpPr>
              <p:spPr bwMode="auto">
                <a:xfrm>
                  <a:off x="4919" y="3514"/>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p:spPr>
              <p:txBody>
                <a:bodyPr wrap="none"/>
                <a:lstStyle/>
                <a:p>
                  <a:endParaRPr lang="en-US"/>
                </a:p>
              </p:txBody>
            </p:sp>
            <p:sp>
              <p:nvSpPr>
                <p:cNvPr id="35960" name="Rectangle 76"/>
                <p:cNvSpPr>
                  <a:spLocks noChangeArrowheads="1"/>
                </p:cNvSpPr>
                <p:nvPr/>
              </p:nvSpPr>
              <p:spPr bwMode="auto">
                <a:xfrm>
                  <a:off x="5230" y="4053"/>
                  <a:ext cx="355" cy="187"/>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5961" name="Rectangle 77"/>
                <p:cNvSpPr>
                  <a:spLocks noChangeArrowheads="1"/>
                </p:cNvSpPr>
                <p:nvPr/>
              </p:nvSpPr>
              <p:spPr bwMode="auto">
                <a:xfrm>
                  <a:off x="5374" y="4141"/>
                  <a:ext cx="56" cy="93"/>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5962" name="Freeform 78"/>
                <p:cNvSpPr>
                  <a:spLocks/>
                </p:cNvSpPr>
                <p:nvPr/>
              </p:nvSpPr>
              <p:spPr bwMode="auto">
                <a:xfrm>
                  <a:off x="5228" y="3880"/>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p:spPr>
              <p:txBody>
                <a:bodyPr wrap="none"/>
                <a:lstStyle/>
                <a:p>
                  <a:endParaRPr lang="en-US"/>
                </a:p>
              </p:txBody>
            </p:sp>
            <p:sp>
              <p:nvSpPr>
                <p:cNvPr id="35963" name="Rectangle 79"/>
                <p:cNvSpPr>
                  <a:spLocks noChangeArrowheads="1"/>
                </p:cNvSpPr>
                <p:nvPr/>
              </p:nvSpPr>
              <p:spPr bwMode="auto">
                <a:xfrm>
                  <a:off x="4750" y="4045"/>
                  <a:ext cx="355" cy="187"/>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5964" name="Rectangle 80"/>
                <p:cNvSpPr>
                  <a:spLocks noChangeArrowheads="1"/>
                </p:cNvSpPr>
                <p:nvPr/>
              </p:nvSpPr>
              <p:spPr bwMode="auto">
                <a:xfrm>
                  <a:off x="4894" y="4133"/>
                  <a:ext cx="56" cy="93"/>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5965" name="Freeform 81"/>
                <p:cNvSpPr>
                  <a:spLocks/>
                </p:cNvSpPr>
                <p:nvPr/>
              </p:nvSpPr>
              <p:spPr bwMode="auto">
                <a:xfrm>
                  <a:off x="4748" y="3872"/>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p:spPr>
              <p:txBody>
                <a:bodyPr wrap="none"/>
                <a:lstStyle/>
                <a:p>
                  <a:endParaRPr lang="en-US"/>
                </a:p>
              </p:txBody>
            </p:sp>
            <p:sp>
              <p:nvSpPr>
                <p:cNvPr id="35966" name="Rectangle 82"/>
                <p:cNvSpPr>
                  <a:spLocks noChangeArrowheads="1"/>
                </p:cNvSpPr>
                <p:nvPr/>
              </p:nvSpPr>
              <p:spPr bwMode="auto">
                <a:xfrm>
                  <a:off x="4270" y="4037"/>
                  <a:ext cx="355" cy="187"/>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5967" name="Rectangle 83"/>
                <p:cNvSpPr>
                  <a:spLocks noChangeArrowheads="1"/>
                </p:cNvSpPr>
                <p:nvPr/>
              </p:nvSpPr>
              <p:spPr bwMode="auto">
                <a:xfrm>
                  <a:off x="4414" y="4125"/>
                  <a:ext cx="56" cy="93"/>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5968" name="Freeform 84"/>
                <p:cNvSpPr>
                  <a:spLocks/>
                </p:cNvSpPr>
                <p:nvPr/>
              </p:nvSpPr>
              <p:spPr bwMode="auto">
                <a:xfrm>
                  <a:off x="4268" y="3864"/>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p:spPr>
              <p:txBody>
                <a:bodyPr wrap="none"/>
                <a:lstStyle/>
                <a:p>
                  <a:endParaRPr lang="en-US"/>
                </a:p>
              </p:txBody>
            </p:sp>
            <p:sp>
              <p:nvSpPr>
                <p:cNvPr id="35969" name="Freeform 85"/>
                <p:cNvSpPr>
                  <a:spLocks/>
                </p:cNvSpPr>
                <p:nvPr/>
              </p:nvSpPr>
              <p:spPr bwMode="auto">
                <a:xfrm>
                  <a:off x="4229" y="3535"/>
                  <a:ext cx="135" cy="412"/>
                </a:xfrm>
                <a:custGeom>
                  <a:avLst/>
                  <a:gdLst>
                    <a:gd name="T0" fmla="*/ 0 w 135"/>
                    <a:gd name="T1" fmla="*/ 0 h 412"/>
                    <a:gd name="T2" fmla="*/ 67 w 135"/>
                    <a:gd name="T3" fmla="*/ 347 h 412"/>
                    <a:gd name="T4" fmla="*/ 135 w 135"/>
                    <a:gd name="T5" fmla="*/ 390 h 412"/>
                    <a:gd name="T6" fmla="*/ 0 60000 65536"/>
                    <a:gd name="T7" fmla="*/ 0 60000 65536"/>
                    <a:gd name="T8" fmla="*/ 0 60000 65536"/>
                    <a:gd name="T9" fmla="*/ 0 w 135"/>
                    <a:gd name="T10" fmla="*/ 0 h 412"/>
                    <a:gd name="T11" fmla="*/ 135 w 135"/>
                    <a:gd name="T12" fmla="*/ 412 h 412"/>
                  </a:gdLst>
                  <a:ahLst/>
                  <a:cxnLst>
                    <a:cxn ang="T6">
                      <a:pos x="T0" y="T1"/>
                    </a:cxn>
                    <a:cxn ang="T7">
                      <a:pos x="T2" y="T3"/>
                    </a:cxn>
                    <a:cxn ang="T8">
                      <a:pos x="T4" y="T5"/>
                    </a:cxn>
                  </a:cxnLst>
                  <a:rect l="T9" t="T10" r="T11" b="T12"/>
                  <a:pathLst>
                    <a:path w="135" h="412">
                      <a:moveTo>
                        <a:pt x="0" y="0"/>
                      </a:moveTo>
                      <a:cubicBezTo>
                        <a:pt x="22" y="141"/>
                        <a:pt x="45" y="282"/>
                        <a:pt x="67" y="347"/>
                      </a:cubicBezTo>
                      <a:cubicBezTo>
                        <a:pt x="89" y="412"/>
                        <a:pt x="112" y="401"/>
                        <a:pt x="135" y="390"/>
                      </a:cubicBezTo>
                    </a:path>
                  </a:pathLst>
                </a:custGeom>
                <a:noFill/>
                <a:ln w="12700" cap="sq">
                  <a:solidFill>
                    <a:schemeClr val="tx1"/>
                  </a:solidFill>
                  <a:round/>
                  <a:headEnd type="none" w="sm" len="sm"/>
                  <a:tailEnd type="none" w="sm" len="sm"/>
                </a:ln>
              </p:spPr>
              <p:txBody>
                <a:bodyPr wrap="none"/>
                <a:lstStyle/>
                <a:p>
                  <a:endParaRPr lang="en-US"/>
                </a:p>
              </p:txBody>
            </p:sp>
            <p:sp>
              <p:nvSpPr>
                <p:cNvPr id="35970" name="Freeform 86"/>
                <p:cNvSpPr>
                  <a:spLocks/>
                </p:cNvSpPr>
                <p:nvPr/>
              </p:nvSpPr>
              <p:spPr bwMode="auto">
                <a:xfrm>
                  <a:off x="4775" y="3535"/>
                  <a:ext cx="123" cy="415"/>
                </a:xfrm>
                <a:custGeom>
                  <a:avLst/>
                  <a:gdLst>
                    <a:gd name="T0" fmla="*/ 123 w 123"/>
                    <a:gd name="T1" fmla="*/ 0 h 415"/>
                    <a:gd name="T2" fmla="*/ 13 w 123"/>
                    <a:gd name="T3" fmla="*/ 271 h 415"/>
                    <a:gd name="T4" fmla="*/ 47 w 123"/>
                    <a:gd name="T5" fmla="*/ 415 h 415"/>
                    <a:gd name="T6" fmla="*/ 0 60000 65536"/>
                    <a:gd name="T7" fmla="*/ 0 60000 65536"/>
                    <a:gd name="T8" fmla="*/ 0 60000 65536"/>
                    <a:gd name="T9" fmla="*/ 0 w 123"/>
                    <a:gd name="T10" fmla="*/ 0 h 415"/>
                    <a:gd name="T11" fmla="*/ 123 w 123"/>
                    <a:gd name="T12" fmla="*/ 415 h 415"/>
                  </a:gdLst>
                  <a:ahLst/>
                  <a:cxnLst>
                    <a:cxn ang="T6">
                      <a:pos x="T0" y="T1"/>
                    </a:cxn>
                    <a:cxn ang="T7">
                      <a:pos x="T2" y="T3"/>
                    </a:cxn>
                    <a:cxn ang="T8">
                      <a:pos x="T4" y="T5"/>
                    </a:cxn>
                  </a:cxnLst>
                  <a:rect l="T9" t="T10" r="T11" b="T12"/>
                  <a:pathLst>
                    <a:path w="123" h="415">
                      <a:moveTo>
                        <a:pt x="123" y="0"/>
                      </a:moveTo>
                      <a:cubicBezTo>
                        <a:pt x="74" y="101"/>
                        <a:pt x="26" y="202"/>
                        <a:pt x="13" y="271"/>
                      </a:cubicBezTo>
                      <a:cubicBezTo>
                        <a:pt x="0" y="340"/>
                        <a:pt x="23" y="377"/>
                        <a:pt x="47" y="415"/>
                      </a:cubicBezTo>
                    </a:path>
                  </a:pathLst>
                </a:custGeom>
                <a:noFill/>
                <a:ln w="12700" cap="sq">
                  <a:solidFill>
                    <a:schemeClr val="tx1"/>
                  </a:solidFill>
                  <a:round/>
                  <a:headEnd type="none" w="sm" len="sm"/>
                  <a:tailEnd type="none" w="sm" len="sm"/>
                </a:ln>
              </p:spPr>
              <p:txBody>
                <a:bodyPr wrap="none"/>
                <a:lstStyle/>
                <a:p>
                  <a:endParaRPr lang="en-US"/>
                </a:p>
              </p:txBody>
            </p:sp>
            <p:sp>
              <p:nvSpPr>
                <p:cNvPr id="35971" name="Freeform 87"/>
                <p:cNvSpPr>
                  <a:spLocks/>
                </p:cNvSpPr>
                <p:nvPr/>
              </p:nvSpPr>
              <p:spPr bwMode="auto">
                <a:xfrm>
                  <a:off x="5245" y="3544"/>
                  <a:ext cx="69" cy="432"/>
                </a:xfrm>
                <a:custGeom>
                  <a:avLst/>
                  <a:gdLst>
                    <a:gd name="T0" fmla="*/ 0 w 69"/>
                    <a:gd name="T1" fmla="*/ 0 h 432"/>
                    <a:gd name="T2" fmla="*/ 59 w 69"/>
                    <a:gd name="T3" fmla="*/ 220 h 432"/>
                    <a:gd name="T4" fmla="*/ 59 w 69"/>
                    <a:gd name="T5" fmla="*/ 432 h 432"/>
                    <a:gd name="T6" fmla="*/ 0 60000 65536"/>
                    <a:gd name="T7" fmla="*/ 0 60000 65536"/>
                    <a:gd name="T8" fmla="*/ 0 60000 65536"/>
                    <a:gd name="T9" fmla="*/ 0 w 69"/>
                    <a:gd name="T10" fmla="*/ 0 h 432"/>
                    <a:gd name="T11" fmla="*/ 69 w 69"/>
                    <a:gd name="T12" fmla="*/ 432 h 432"/>
                  </a:gdLst>
                  <a:ahLst/>
                  <a:cxnLst>
                    <a:cxn ang="T6">
                      <a:pos x="T0" y="T1"/>
                    </a:cxn>
                    <a:cxn ang="T7">
                      <a:pos x="T2" y="T3"/>
                    </a:cxn>
                    <a:cxn ang="T8">
                      <a:pos x="T4" y="T5"/>
                    </a:cxn>
                  </a:cxnLst>
                  <a:rect l="T9" t="T10" r="T11" b="T12"/>
                  <a:pathLst>
                    <a:path w="69" h="432">
                      <a:moveTo>
                        <a:pt x="0" y="0"/>
                      </a:moveTo>
                      <a:cubicBezTo>
                        <a:pt x="24" y="74"/>
                        <a:pt x="49" y="148"/>
                        <a:pt x="59" y="220"/>
                      </a:cubicBezTo>
                      <a:cubicBezTo>
                        <a:pt x="69" y="292"/>
                        <a:pt x="64" y="362"/>
                        <a:pt x="59" y="432"/>
                      </a:cubicBezTo>
                    </a:path>
                  </a:pathLst>
                </a:custGeom>
                <a:noFill/>
                <a:ln w="12700" cap="sq">
                  <a:solidFill>
                    <a:schemeClr val="tx1"/>
                  </a:solidFill>
                  <a:round/>
                  <a:headEnd type="none" w="sm" len="sm"/>
                  <a:tailEnd type="none" w="sm" len="sm"/>
                </a:ln>
              </p:spPr>
              <p:txBody>
                <a:bodyPr wrap="none"/>
                <a:lstStyle/>
                <a:p>
                  <a:endParaRPr lang="en-US"/>
                </a:p>
              </p:txBody>
            </p:sp>
          </p:grpSp>
          <p:sp>
            <p:nvSpPr>
              <p:cNvPr id="35911" name="AutoShape 88"/>
              <p:cNvSpPr>
                <a:spLocks noChangeArrowheads="1"/>
              </p:cNvSpPr>
              <p:nvPr/>
            </p:nvSpPr>
            <p:spPr bwMode="auto">
              <a:xfrm rot="-5400000">
                <a:off x="3108" y="1652"/>
                <a:ext cx="1020" cy="970"/>
              </a:xfrm>
              <a:prstGeom prst="flowChartDelay">
                <a:avLst/>
              </a:prstGeom>
              <a:solidFill>
                <a:schemeClr val="folHlink"/>
              </a:solidFill>
              <a:ln w="12700" cap="sq">
                <a:solidFill>
                  <a:schemeClr val="folHlink"/>
                </a:solidFill>
                <a:miter lim="800000"/>
                <a:headEnd type="none" w="sm" len="sm"/>
                <a:tailEnd type="none" w="sm" len="sm"/>
              </a:ln>
            </p:spPr>
            <p:txBody>
              <a:bodyPr vert="eaVert" wrap="none" anchor="ctr"/>
              <a:lstStyle/>
              <a:p>
                <a:pPr algn="ctr" eaLnBrk="1" hangingPunct="1">
                  <a:spcBef>
                    <a:spcPct val="0"/>
                  </a:spcBef>
                  <a:buClrTx/>
                  <a:buSzTx/>
                  <a:buFontTx/>
                  <a:buNone/>
                </a:pPr>
                <a:r>
                  <a:rPr lang="en-US" sz="2100">
                    <a:solidFill>
                      <a:srgbClr val="FAFD00"/>
                    </a:solidFill>
                  </a:rPr>
                  <a:t>Independent</a:t>
                </a:r>
              </a:p>
              <a:p>
                <a:pPr algn="ctr" eaLnBrk="1" hangingPunct="1">
                  <a:spcBef>
                    <a:spcPct val="0"/>
                  </a:spcBef>
                  <a:buClrTx/>
                  <a:buSzTx/>
                  <a:buFontTx/>
                  <a:buNone/>
                </a:pPr>
                <a:r>
                  <a:rPr lang="en-US" sz="2100">
                    <a:solidFill>
                      <a:srgbClr val="FAFD00"/>
                    </a:solidFill>
                  </a:rPr>
                  <a:t>System</a:t>
                </a:r>
              </a:p>
              <a:p>
                <a:pPr algn="ctr" eaLnBrk="1" hangingPunct="1">
                  <a:spcBef>
                    <a:spcPct val="0"/>
                  </a:spcBef>
                  <a:buClrTx/>
                  <a:buSzTx/>
                  <a:buFontTx/>
                  <a:buNone/>
                </a:pPr>
                <a:r>
                  <a:rPr lang="en-US" sz="2100">
                    <a:solidFill>
                      <a:srgbClr val="FAFD00"/>
                    </a:solidFill>
                  </a:rPr>
                  <a:t>Operator</a:t>
                </a:r>
                <a:r>
                  <a:rPr lang="en-US" sz="2400">
                    <a:solidFill>
                      <a:srgbClr val="FAFD00"/>
                    </a:solidFill>
                  </a:rPr>
                  <a:t> </a:t>
                </a:r>
              </a:p>
            </p:txBody>
          </p:sp>
          <p:grpSp>
            <p:nvGrpSpPr>
              <p:cNvPr id="8" name="Group 89"/>
              <p:cNvGrpSpPr>
                <a:grpSpLocks/>
              </p:cNvGrpSpPr>
              <p:nvPr/>
            </p:nvGrpSpPr>
            <p:grpSpPr bwMode="auto">
              <a:xfrm>
                <a:off x="4418" y="1409"/>
                <a:ext cx="924" cy="751"/>
                <a:chOff x="3154" y="2695"/>
                <a:chExt cx="924" cy="751"/>
              </a:xfrm>
            </p:grpSpPr>
            <p:sp>
              <p:nvSpPr>
                <p:cNvPr id="35939" name="Rectangle 90"/>
                <p:cNvSpPr>
                  <a:spLocks noChangeArrowheads="1"/>
                </p:cNvSpPr>
                <p:nvPr/>
              </p:nvSpPr>
              <p:spPr bwMode="auto">
                <a:xfrm>
                  <a:off x="3277" y="3066"/>
                  <a:ext cx="32" cy="32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5940" name="Line 91"/>
                <p:cNvSpPr>
                  <a:spLocks noChangeShapeType="1"/>
                </p:cNvSpPr>
                <p:nvPr/>
              </p:nvSpPr>
              <p:spPr bwMode="auto">
                <a:xfrm flipV="1">
                  <a:off x="3231" y="3066"/>
                  <a:ext cx="129" cy="103"/>
                </a:xfrm>
                <a:prstGeom prst="line">
                  <a:avLst/>
                </a:prstGeom>
                <a:noFill/>
                <a:ln w="12700" cap="sq">
                  <a:solidFill>
                    <a:schemeClr val="tx1"/>
                  </a:solidFill>
                  <a:round/>
                  <a:headEnd type="none" w="sm" len="sm"/>
                  <a:tailEnd type="none" w="sm" len="sm"/>
                </a:ln>
              </p:spPr>
              <p:txBody>
                <a:bodyPr wrap="none"/>
                <a:lstStyle/>
                <a:p>
                  <a:endParaRPr lang="en-US"/>
                </a:p>
              </p:txBody>
            </p:sp>
            <p:sp>
              <p:nvSpPr>
                <p:cNvPr id="35941" name="Rectangle 92"/>
                <p:cNvSpPr>
                  <a:spLocks noChangeArrowheads="1"/>
                </p:cNvSpPr>
                <p:nvPr/>
              </p:nvSpPr>
              <p:spPr bwMode="auto">
                <a:xfrm>
                  <a:off x="3608" y="3057"/>
                  <a:ext cx="32" cy="32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5942" name="Line 93"/>
                <p:cNvSpPr>
                  <a:spLocks noChangeShapeType="1"/>
                </p:cNvSpPr>
                <p:nvPr/>
              </p:nvSpPr>
              <p:spPr bwMode="auto">
                <a:xfrm flipV="1">
                  <a:off x="3562" y="3057"/>
                  <a:ext cx="129" cy="103"/>
                </a:xfrm>
                <a:prstGeom prst="line">
                  <a:avLst/>
                </a:prstGeom>
                <a:noFill/>
                <a:ln w="12700" cap="sq">
                  <a:solidFill>
                    <a:schemeClr val="tx1"/>
                  </a:solidFill>
                  <a:round/>
                  <a:headEnd type="none" w="sm" len="sm"/>
                  <a:tailEnd type="none" w="sm" len="sm"/>
                </a:ln>
              </p:spPr>
              <p:txBody>
                <a:bodyPr wrap="none"/>
                <a:lstStyle/>
                <a:p>
                  <a:endParaRPr lang="en-US"/>
                </a:p>
              </p:txBody>
            </p:sp>
            <p:sp>
              <p:nvSpPr>
                <p:cNvPr id="35943" name="Rectangle 94"/>
                <p:cNvSpPr>
                  <a:spLocks noChangeArrowheads="1"/>
                </p:cNvSpPr>
                <p:nvPr/>
              </p:nvSpPr>
              <p:spPr bwMode="auto">
                <a:xfrm>
                  <a:off x="3940" y="3047"/>
                  <a:ext cx="32" cy="321"/>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5944" name="Line 95"/>
                <p:cNvSpPr>
                  <a:spLocks noChangeShapeType="1"/>
                </p:cNvSpPr>
                <p:nvPr/>
              </p:nvSpPr>
              <p:spPr bwMode="auto">
                <a:xfrm flipV="1">
                  <a:off x="3893" y="3047"/>
                  <a:ext cx="129" cy="104"/>
                </a:xfrm>
                <a:prstGeom prst="line">
                  <a:avLst/>
                </a:prstGeom>
                <a:noFill/>
                <a:ln w="12700" cap="sq">
                  <a:solidFill>
                    <a:schemeClr val="tx1"/>
                  </a:solidFill>
                  <a:round/>
                  <a:headEnd type="none" w="sm" len="sm"/>
                  <a:tailEnd type="none" w="sm" len="sm"/>
                </a:ln>
              </p:spPr>
              <p:txBody>
                <a:bodyPr wrap="none"/>
                <a:lstStyle/>
                <a:p>
                  <a:endParaRPr lang="en-US"/>
                </a:p>
              </p:txBody>
            </p:sp>
            <p:sp>
              <p:nvSpPr>
                <p:cNvPr id="35945" name="Freeform 96"/>
                <p:cNvSpPr>
                  <a:spLocks/>
                </p:cNvSpPr>
                <p:nvPr/>
              </p:nvSpPr>
              <p:spPr bwMode="auto">
                <a:xfrm>
                  <a:off x="3351" y="3066"/>
                  <a:ext cx="335" cy="61"/>
                </a:xfrm>
                <a:custGeom>
                  <a:avLst/>
                  <a:gdLst>
                    <a:gd name="T0" fmla="*/ 0 w 584"/>
                    <a:gd name="T1" fmla="*/ 1 h 105"/>
                    <a:gd name="T2" fmla="*/ 9 w 584"/>
                    <a:gd name="T3" fmla="*/ 4 h 105"/>
                    <a:gd name="T4" fmla="*/ 2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5946" name="Freeform 97"/>
                <p:cNvSpPr>
                  <a:spLocks/>
                </p:cNvSpPr>
                <p:nvPr/>
              </p:nvSpPr>
              <p:spPr bwMode="auto">
                <a:xfrm>
                  <a:off x="3686" y="3062"/>
                  <a:ext cx="336" cy="63"/>
                </a:xfrm>
                <a:custGeom>
                  <a:avLst/>
                  <a:gdLst>
                    <a:gd name="T0" fmla="*/ 0 w 584"/>
                    <a:gd name="T1" fmla="*/ 1 h 111"/>
                    <a:gd name="T2" fmla="*/ 7 w 584"/>
                    <a:gd name="T3" fmla="*/ 3 h 111"/>
                    <a:gd name="T4" fmla="*/ 21 w 584"/>
                    <a:gd name="T5" fmla="*/ 0 h 111"/>
                    <a:gd name="T6" fmla="*/ 0 60000 65536"/>
                    <a:gd name="T7" fmla="*/ 0 60000 65536"/>
                    <a:gd name="T8" fmla="*/ 0 60000 65536"/>
                    <a:gd name="T9" fmla="*/ 0 w 584"/>
                    <a:gd name="T10" fmla="*/ 0 h 111"/>
                    <a:gd name="T11" fmla="*/ 584 w 584"/>
                    <a:gd name="T12" fmla="*/ 111 h 111"/>
                  </a:gdLst>
                  <a:ahLst/>
                  <a:cxnLst>
                    <a:cxn ang="T6">
                      <a:pos x="T0" y="T1"/>
                    </a:cxn>
                    <a:cxn ang="T7">
                      <a:pos x="T2" y="T3"/>
                    </a:cxn>
                    <a:cxn ang="T8">
                      <a:pos x="T4" y="T5"/>
                    </a:cxn>
                  </a:cxnLst>
                  <a:rect l="T9" t="T10" r="T11" b="T12"/>
                  <a:pathLst>
                    <a:path w="584" h="111">
                      <a:moveTo>
                        <a:pt x="0" y="8"/>
                      </a:moveTo>
                      <a:cubicBezTo>
                        <a:pt x="44" y="59"/>
                        <a:pt x="89" y="111"/>
                        <a:pt x="186" y="110"/>
                      </a:cubicBezTo>
                      <a:cubicBezTo>
                        <a:pt x="283" y="109"/>
                        <a:pt x="433" y="54"/>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5947" name="Freeform 98"/>
                <p:cNvSpPr>
                  <a:spLocks/>
                </p:cNvSpPr>
                <p:nvPr/>
              </p:nvSpPr>
              <p:spPr bwMode="auto">
                <a:xfrm>
                  <a:off x="3295" y="3122"/>
                  <a:ext cx="336" cy="61"/>
                </a:xfrm>
                <a:custGeom>
                  <a:avLst/>
                  <a:gdLst>
                    <a:gd name="T0" fmla="*/ 0 w 584"/>
                    <a:gd name="T1" fmla="*/ 1 h 105"/>
                    <a:gd name="T2" fmla="*/ 9 w 584"/>
                    <a:gd name="T3" fmla="*/ 4 h 105"/>
                    <a:gd name="T4" fmla="*/ 2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5948" name="Freeform 99"/>
                <p:cNvSpPr>
                  <a:spLocks/>
                </p:cNvSpPr>
                <p:nvPr/>
              </p:nvSpPr>
              <p:spPr bwMode="auto">
                <a:xfrm>
                  <a:off x="3240" y="3153"/>
                  <a:ext cx="331" cy="85"/>
                </a:xfrm>
                <a:custGeom>
                  <a:avLst/>
                  <a:gdLst>
                    <a:gd name="T0" fmla="*/ 0 w 584"/>
                    <a:gd name="T1" fmla="*/ 5 h 105"/>
                    <a:gd name="T2" fmla="*/ 8 w 584"/>
                    <a:gd name="T3" fmla="*/ 29 h 105"/>
                    <a:gd name="T4" fmla="*/ 20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5949" name="Freeform 100"/>
                <p:cNvSpPr>
                  <a:spLocks/>
                </p:cNvSpPr>
                <p:nvPr/>
              </p:nvSpPr>
              <p:spPr bwMode="auto">
                <a:xfrm>
                  <a:off x="3631" y="3108"/>
                  <a:ext cx="336" cy="61"/>
                </a:xfrm>
                <a:custGeom>
                  <a:avLst/>
                  <a:gdLst>
                    <a:gd name="T0" fmla="*/ 0 w 584"/>
                    <a:gd name="T1" fmla="*/ 1 h 105"/>
                    <a:gd name="T2" fmla="*/ 9 w 584"/>
                    <a:gd name="T3" fmla="*/ 4 h 105"/>
                    <a:gd name="T4" fmla="*/ 2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5950" name="Freeform 101"/>
                <p:cNvSpPr>
                  <a:spLocks/>
                </p:cNvSpPr>
                <p:nvPr/>
              </p:nvSpPr>
              <p:spPr bwMode="auto">
                <a:xfrm>
                  <a:off x="3576" y="3150"/>
                  <a:ext cx="336" cy="61"/>
                </a:xfrm>
                <a:custGeom>
                  <a:avLst/>
                  <a:gdLst>
                    <a:gd name="T0" fmla="*/ 0 w 584"/>
                    <a:gd name="T1" fmla="*/ 1 h 105"/>
                    <a:gd name="T2" fmla="*/ 9 w 584"/>
                    <a:gd name="T3" fmla="*/ 4 h 105"/>
                    <a:gd name="T4" fmla="*/ 2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5951" name="AutoShape 102"/>
                <p:cNvSpPr>
                  <a:spLocks noChangeArrowheads="1"/>
                </p:cNvSpPr>
                <p:nvPr/>
              </p:nvSpPr>
              <p:spPr bwMode="auto">
                <a:xfrm rot="-5400000">
                  <a:off x="3458" y="2546"/>
                  <a:ext cx="328" cy="690"/>
                </a:xfrm>
                <a:prstGeom prst="flowChartDelay">
                  <a:avLst/>
                </a:prstGeom>
                <a:solidFill>
                  <a:schemeClr val="folHlink"/>
                </a:solidFill>
                <a:ln w="12700" cap="sq">
                  <a:solidFill>
                    <a:schemeClr val="folHlink"/>
                  </a:solidFill>
                  <a:miter lim="800000"/>
                  <a:headEnd type="none" w="sm" len="sm"/>
                  <a:tailEnd type="none" w="sm" len="sm"/>
                </a:ln>
              </p:spPr>
              <p:txBody>
                <a:bodyPr vert="eaVert" wrap="none" anchor="ctr"/>
                <a:lstStyle/>
                <a:p>
                  <a:pPr algn="ctr" eaLnBrk="1" hangingPunct="1">
                    <a:lnSpc>
                      <a:spcPts val="1400"/>
                    </a:lnSpc>
                    <a:spcBef>
                      <a:spcPct val="0"/>
                    </a:spcBef>
                    <a:buClrTx/>
                    <a:buSzTx/>
                    <a:buFontTx/>
                    <a:buNone/>
                  </a:pPr>
                  <a:r>
                    <a:rPr lang="en-US" sz="1300" dirty="0">
                      <a:solidFill>
                        <a:srgbClr val="FAFD00"/>
                      </a:solidFill>
                    </a:rPr>
                    <a:t>Transmission</a:t>
                  </a:r>
                </a:p>
                <a:p>
                  <a:pPr algn="ctr" eaLnBrk="1" hangingPunct="1">
                    <a:lnSpc>
                      <a:spcPts val="1400"/>
                    </a:lnSpc>
                    <a:spcBef>
                      <a:spcPct val="0"/>
                    </a:spcBef>
                    <a:buClrTx/>
                    <a:buSzTx/>
                    <a:buFontTx/>
                    <a:buNone/>
                  </a:pPr>
                  <a:r>
                    <a:rPr lang="en-US" sz="1300" dirty="0" smtClean="0">
                      <a:solidFill>
                        <a:srgbClr val="FAFD00"/>
                      </a:solidFill>
                    </a:rPr>
                    <a:t>Owner </a:t>
                  </a:r>
                  <a:endParaRPr lang="en-US" sz="1300" dirty="0">
                    <a:solidFill>
                      <a:srgbClr val="FAFD00"/>
                    </a:solidFill>
                  </a:endParaRPr>
                </a:p>
              </p:txBody>
            </p:sp>
            <p:sp>
              <p:nvSpPr>
                <p:cNvPr id="35952" name="Rectangle 103"/>
                <p:cNvSpPr>
                  <a:spLocks noChangeArrowheads="1"/>
                </p:cNvSpPr>
                <p:nvPr/>
              </p:nvSpPr>
              <p:spPr bwMode="auto">
                <a:xfrm>
                  <a:off x="3154" y="2695"/>
                  <a:ext cx="924" cy="751"/>
                </a:xfrm>
                <a:prstGeom prst="rect">
                  <a:avLst/>
                </a:prstGeom>
                <a:noFill/>
                <a:ln w="12700" cap="sq">
                  <a:solidFill>
                    <a:schemeClr val="tx1"/>
                  </a:solidFill>
                  <a:miter lim="800000"/>
                  <a:headEnd type="none" w="sm" len="sm"/>
                  <a:tailEnd type="none" w="sm" len="sm"/>
                </a:ln>
              </p:spPr>
              <p:txBody>
                <a:bodyPr wrap="none" anchor="ctr"/>
                <a:lstStyle/>
                <a:p>
                  <a:endParaRPr lang="en-US"/>
                </a:p>
              </p:txBody>
            </p:sp>
          </p:grpSp>
          <p:grpSp>
            <p:nvGrpSpPr>
              <p:cNvPr id="9" name="Group 104"/>
              <p:cNvGrpSpPr>
                <a:grpSpLocks/>
              </p:cNvGrpSpPr>
              <p:nvPr/>
            </p:nvGrpSpPr>
            <p:grpSpPr bwMode="auto">
              <a:xfrm>
                <a:off x="3178" y="731"/>
                <a:ext cx="924" cy="751"/>
                <a:chOff x="3154" y="2695"/>
                <a:chExt cx="924" cy="751"/>
              </a:xfrm>
            </p:grpSpPr>
            <p:sp>
              <p:nvSpPr>
                <p:cNvPr id="35925" name="Rectangle 105"/>
                <p:cNvSpPr>
                  <a:spLocks noChangeArrowheads="1"/>
                </p:cNvSpPr>
                <p:nvPr/>
              </p:nvSpPr>
              <p:spPr bwMode="auto">
                <a:xfrm>
                  <a:off x="3277" y="3066"/>
                  <a:ext cx="32" cy="32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5926" name="Line 106"/>
                <p:cNvSpPr>
                  <a:spLocks noChangeShapeType="1"/>
                </p:cNvSpPr>
                <p:nvPr/>
              </p:nvSpPr>
              <p:spPr bwMode="auto">
                <a:xfrm flipV="1">
                  <a:off x="3231" y="3066"/>
                  <a:ext cx="129" cy="103"/>
                </a:xfrm>
                <a:prstGeom prst="line">
                  <a:avLst/>
                </a:prstGeom>
                <a:noFill/>
                <a:ln w="12700" cap="sq">
                  <a:solidFill>
                    <a:schemeClr val="tx1"/>
                  </a:solidFill>
                  <a:round/>
                  <a:headEnd type="none" w="sm" len="sm"/>
                  <a:tailEnd type="none" w="sm" len="sm"/>
                </a:ln>
              </p:spPr>
              <p:txBody>
                <a:bodyPr wrap="none"/>
                <a:lstStyle/>
                <a:p>
                  <a:endParaRPr lang="en-US"/>
                </a:p>
              </p:txBody>
            </p:sp>
            <p:sp>
              <p:nvSpPr>
                <p:cNvPr id="35927" name="Rectangle 107"/>
                <p:cNvSpPr>
                  <a:spLocks noChangeArrowheads="1"/>
                </p:cNvSpPr>
                <p:nvPr/>
              </p:nvSpPr>
              <p:spPr bwMode="auto">
                <a:xfrm>
                  <a:off x="3608" y="3057"/>
                  <a:ext cx="32" cy="32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5928" name="Line 108"/>
                <p:cNvSpPr>
                  <a:spLocks noChangeShapeType="1"/>
                </p:cNvSpPr>
                <p:nvPr/>
              </p:nvSpPr>
              <p:spPr bwMode="auto">
                <a:xfrm flipV="1">
                  <a:off x="3562" y="3057"/>
                  <a:ext cx="129" cy="103"/>
                </a:xfrm>
                <a:prstGeom prst="line">
                  <a:avLst/>
                </a:prstGeom>
                <a:noFill/>
                <a:ln w="12700" cap="sq">
                  <a:solidFill>
                    <a:schemeClr val="tx1"/>
                  </a:solidFill>
                  <a:round/>
                  <a:headEnd type="none" w="sm" len="sm"/>
                  <a:tailEnd type="none" w="sm" len="sm"/>
                </a:ln>
              </p:spPr>
              <p:txBody>
                <a:bodyPr wrap="none"/>
                <a:lstStyle/>
                <a:p>
                  <a:endParaRPr lang="en-US"/>
                </a:p>
              </p:txBody>
            </p:sp>
            <p:sp>
              <p:nvSpPr>
                <p:cNvPr id="35929" name="Rectangle 109"/>
                <p:cNvSpPr>
                  <a:spLocks noChangeArrowheads="1"/>
                </p:cNvSpPr>
                <p:nvPr/>
              </p:nvSpPr>
              <p:spPr bwMode="auto">
                <a:xfrm>
                  <a:off x="3940" y="3047"/>
                  <a:ext cx="32" cy="321"/>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5930" name="Line 110"/>
                <p:cNvSpPr>
                  <a:spLocks noChangeShapeType="1"/>
                </p:cNvSpPr>
                <p:nvPr/>
              </p:nvSpPr>
              <p:spPr bwMode="auto">
                <a:xfrm flipV="1">
                  <a:off x="3893" y="3047"/>
                  <a:ext cx="129" cy="104"/>
                </a:xfrm>
                <a:prstGeom prst="line">
                  <a:avLst/>
                </a:prstGeom>
                <a:noFill/>
                <a:ln w="12700" cap="sq">
                  <a:solidFill>
                    <a:schemeClr val="tx1"/>
                  </a:solidFill>
                  <a:round/>
                  <a:headEnd type="none" w="sm" len="sm"/>
                  <a:tailEnd type="none" w="sm" len="sm"/>
                </a:ln>
              </p:spPr>
              <p:txBody>
                <a:bodyPr wrap="none"/>
                <a:lstStyle/>
                <a:p>
                  <a:endParaRPr lang="en-US"/>
                </a:p>
              </p:txBody>
            </p:sp>
            <p:sp>
              <p:nvSpPr>
                <p:cNvPr id="35931" name="Freeform 111"/>
                <p:cNvSpPr>
                  <a:spLocks/>
                </p:cNvSpPr>
                <p:nvPr/>
              </p:nvSpPr>
              <p:spPr bwMode="auto">
                <a:xfrm>
                  <a:off x="3351" y="3066"/>
                  <a:ext cx="335" cy="61"/>
                </a:xfrm>
                <a:custGeom>
                  <a:avLst/>
                  <a:gdLst>
                    <a:gd name="T0" fmla="*/ 0 w 584"/>
                    <a:gd name="T1" fmla="*/ 1 h 105"/>
                    <a:gd name="T2" fmla="*/ 9 w 584"/>
                    <a:gd name="T3" fmla="*/ 4 h 105"/>
                    <a:gd name="T4" fmla="*/ 2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5932" name="Freeform 112"/>
                <p:cNvSpPr>
                  <a:spLocks/>
                </p:cNvSpPr>
                <p:nvPr/>
              </p:nvSpPr>
              <p:spPr bwMode="auto">
                <a:xfrm>
                  <a:off x="3686" y="3062"/>
                  <a:ext cx="336" cy="63"/>
                </a:xfrm>
                <a:custGeom>
                  <a:avLst/>
                  <a:gdLst>
                    <a:gd name="T0" fmla="*/ 0 w 584"/>
                    <a:gd name="T1" fmla="*/ 1 h 111"/>
                    <a:gd name="T2" fmla="*/ 7 w 584"/>
                    <a:gd name="T3" fmla="*/ 3 h 111"/>
                    <a:gd name="T4" fmla="*/ 21 w 584"/>
                    <a:gd name="T5" fmla="*/ 0 h 111"/>
                    <a:gd name="T6" fmla="*/ 0 60000 65536"/>
                    <a:gd name="T7" fmla="*/ 0 60000 65536"/>
                    <a:gd name="T8" fmla="*/ 0 60000 65536"/>
                    <a:gd name="T9" fmla="*/ 0 w 584"/>
                    <a:gd name="T10" fmla="*/ 0 h 111"/>
                    <a:gd name="T11" fmla="*/ 584 w 584"/>
                    <a:gd name="T12" fmla="*/ 111 h 111"/>
                  </a:gdLst>
                  <a:ahLst/>
                  <a:cxnLst>
                    <a:cxn ang="T6">
                      <a:pos x="T0" y="T1"/>
                    </a:cxn>
                    <a:cxn ang="T7">
                      <a:pos x="T2" y="T3"/>
                    </a:cxn>
                    <a:cxn ang="T8">
                      <a:pos x="T4" y="T5"/>
                    </a:cxn>
                  </a:cxnLst>
                  <a:rect l="T9" t="T10" r="T11" b="T12"/>
                  <a:pathLst>
                    <a:path w="584" h="111">
                      <a:moveTo>
                        <a:pt x="0" y="8"/>
                      </a:moveTo>
                      <a:cubicBezTo>
                        <a:pt x="44" y="59"/>
                        <a:pt x="89" y="111"/>
                        <a:pt x="186" y="110"/>
                      </a:cubicBezTo>
                      <a:cubicBezTo>
                        <a:pt x="283" y="109"/>
                        <a:pt x="433" y="54"/>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5933" name="Freeform 113"/>
                <p:cNvSpPr>
                  <a:spLocks/>
                </p:cNvSpPr>
                <p:nvPr/>
              </p:nvSpPr>
              <p:spPr bwMode="auto">
                <a:xfrm>
                  <a:off x="3295" y="3122"/>
                  <a:ext cx="336" cy="61"/>
                </a:xfrm>
                <a:custGeom>
                  <a:avLst/>
                  <a:gdLst>
                    <a:gd name="T0" fmla="*/ 0 w 584"/>
                    <a:gd name="T1" fmla="*/ 1 h 105"/>
                    <a:gd name="T2" fmla="*/ 9 w 584"/>
                    <a:gd name="T3" fmla="*/ 4 h 105"/>
                    <a:gd name="T4" fmla="*/ 2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5934" name="Freeform 114"/>
                <p:cNvSpPr>
                  <a:spLocks/>
                </p:cNvSpPr>
                <p:nvPr/>
              </p:nvSpPr>
              <p:spPr bwMode="auto">
                <a:xfrm>
                  <a:off x="3240" y="3153"/>
                  <a:ext cx="331" cy="85"/>
                </a:xfrm>
                <a:custGeom>
                  <a:avLst/>
                  <a:gdLst>
                    <a:gd name="T0" fmla="*/ 0 w 584"/>
                    <a:gd name="T1" fmla="*/ 5 h 105"/>
                    <a:gd name="T2" fmla="*/ 8 w 584"/>
                    <a:gd name="T3" fmla="*/ 29 h 105"/>
                    <a:gd name="T4" fmla="*/ 20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5935" name="Freeform 115"/>
                <p:cNvSpPr>
                  <a:spLocks/>
                </p:cNvSpPr>
                <p:nvPr/>
              </p:nvSpPr>
              <p:spPr bwMode="auto">
                <a:xfrm>
                  <a:off x="3631" y="3108"/>
                  <a:ext cx="336" cy="61"/>
                </a:xfrm>
                <a:custGeom>
                  <a:avLst/>
                  <a:gdLst>
                    <a:gd name="T0" fmla="*/ 0 w 584"/>
                    <a:gd name="T1" fmla="*/ 1 h 105"/>
                    <a:gd name="T2" fmla="*/ 9 w 584"/>
                    <a:gd name="T3" fmla="*/ 4 h 105"/>
                    <a:gd name="T4" fmla="*/ 2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5936" name="Freeform 116"/>
                <p:cNvSpPr>
                  <a:spLocks/>
                </p:cNvSpPr>
                <p:nvPr/>
              </p:nvSpPr>
              <p:spPr bwMode="auto">
                <a:xfrm>
                  <a:off x="3576" y="3150"/>
                  <a:ext cx="336" cy="61"/>
                </a:xfrm>
                <a:custGeom>
                  <a:avLst/>
                  <a:gdLst>
                    <a:gd name="T0" fmla="*/ 0 w 584"/>
                    <a:gd name="T1" fmla="*/ 1 h 105"/>
                    <a:gd name="T2" fmla="*/ 9 w 584"/>
                    <a:gd name="T3" fmla="*/ 4 h 105"/>
                    <a:gd name="T4" fmla="*/ 2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5937" name="AutoShape 117"/>
                <p:cNvSpPr>
                  <a:spLocks noChangeArrowheads="1"/>
                </p:cNvSpPr>
                <p:nvPr/>
              </p:nvSpPr>
              <p:spPr bwMode="auto">
                <a:xfrm rot="-5400000">
                  <a:off x="3458" y="2546"/>
                  <a:ext cx="328" cy="690"/>
                </a:xfrm>
                <a:prstGeom prst="flowChartDelay">
                  <a:avLst/>
                </a:prstGeom>
                <a:solidFill>
                  <a:schemeClr val="folHlink"/>
                </a:solidFill>
                <a:ln w="12700" cap="sq">
                  <a:solidFill>
                    <a:schemeClr val="folHlink"/>
                  </a:solidFill>
                  <a:miter lim="800000"/>
                  <a:headEnd type="none" w="sm" len="sm"/>
                  <a:tailEnd type="none" w="sm" len="sm"/>
                </a:ln>
              </p:spPr>
              <p:txBody>
                <a:bodyPr vert="eaVert" wrap="none" anchor="ctr"/>
                <a:lstStyle/>
                <a:p>
                  <a:pPr algn="ctr" eaLnBrk="1" hangingPunct="1">
                    <a:lnSpc>
                      <a:spcPts val="1400"/>
                    </a:lnSpc>
                    <a:spcBef>
                      <a:spcPct val="0"/>
                    </a:spcBef>
                    <a:buClrTx/>
                    <a:buSzTx/>
                    <a:buFontTx/>
                    <a:buNone/>
                  </a:pPr>
                  <a:r>
                    <a:rPr lang="en-US" sz="1300" dirty="0">
                      <a:solidFill>
                        <a:srgbClr val="FAFD00"/>
                      </a:solidFill>
                    </a:rPr>
                    <a:t>Transmission</a:t>
                  </a:r>
                </a:p>
                <a:p>
                  <a:pPr algn="ctr" eaLnBrk="1" hangingPunct="1">
                    <a:lnSpc>
                      <a:spcPts val="1400"/>
                    </a:lnSpc>
                    <a:spcBef>
                      <a:spcPct val="0"/>
                    </a:spcBef>
                    <a:buClrTx/>
                    <a:buSzTx/>
                    <a:buFontTx/>
                    <a:buNone/>
                  </a:pPr>
                  <a:r>
                    <a:rPr lang="en-US" sz="1300" dirty="0" smtClean="0">
                      <a:solidFill>
                        <a:srgbClr val="FAFD00"/>
                      </a:solidFill>
                    </a:rPr>
                    <a:t>Owner </a:t>
                  </a:r>
                  <a:endParaRPr lang="en-US" sz="1300" dirty="0">
                    <a:solidFill>
                      <a:srgbClr val="FAFD00"/>
                    </a:solidFill>
                  </a:endParaRPr>
                </a:p>
              </p:txBody>
            </p:sp>
            <p:sp>
              <p:nvSpPr>
                <p:cNvPr id="35938" name="Rectangle 118"/>
                <p:cNvSpPr>
                  <a:spLocks noChangeArrowheads="1"/>
                </p:cNvSpPr>
                <p:nvPr/>
              </p:nvSpPr>
              <p:spPr bwMode="auto">
                <a:xfrm>
                  <a:off x="3154" y="2695"/>
                  <a:ext cx="924" cy="751"/>
                </a:xfrm>
                <a:prstGeom prst="rect">
                  <a:avLst/>
                </a:prstGeom>
                <a:noFill/>
                <a:ln w="12700" cap="sq">
                  <a:solidFill>
                    <a:schemeClr val="tx1"/>
                  </a:solidFill>
                  <a:miter lim="800000"/>
                  <a:headEnd type="none" w="sm" len="sm"/>
                  <a:tailEnd type="none" w="sm" len="sm"/>
                </a:ln>
              </p:spPr>
              <p:txBody>
                <a:bodyPr wrap="none" anchor="ctr"/>
                <a:lstStyle/>
                <a:p>
                  <a:endParaRPr lang="en-US"/>
                </a:p>
              </p:txBody>
            </p:sp>
          </p:grpSp>
          <p:sp>
            <p:nvSpPr>
              <p:cNvPr id="35914" name="Line 119"/>
              <p:cNvSpPr>
                <a:spLocks noChangeShapeType="1"/>
              </p:cNvSpPr>
              <p:nvPr/>
            </p:nvSpPr>
            <p:spPr bwMode="auto">
              <a:xfrm flipV="1">
                <a:off x="3333" y="3654"/>
                <a:ext cx="0" cy="113"/>
              </a:xfrm>
              <a:prstGeom prst="line">
                <a:avLst/>
              </a:prstGeom>
              <a:noFill/>
              <a:ln w="12700" cap="sq">
                <a:solidFill>
                  <a:schemeClr val="tx1"/>
                </a:solidFill>
                <a:round/>
                <a:headEnd type="none" w="sm" len="sm"/>
                <a:tailEnd type="none" w="sm" len="sm"/>
              </a:ln>
            </p:spPr>
            <p:txBody>
              <a:bodyPr wrap="none"/>
              <a:lstStyle/>
              <a:p>
                <a:endParaRPr lang="en-US"/>
              </a:p>
            </p:txBody>
          </p:sp>
          <p:sp>
            <p:nvSpPr>
              <p:cNvPr id="35915" name="Line 120"/>
              <p:cNvSpPr>
                <a:spLocks noChangeShapeType="1"/>
              </p:cNvSpPr>
              <p:nvPr/>
            </p:nvSpPr>
            <p:spPr bwMode="auto">
              <a:xfrm flipV="1">
                <a:off x="3893" y="3654"/>
                <a:ext cx="0" cy="113"/>
              </a:xfrm>
              <a:prstGeom prst="line">
                <a:avLst/>
              </a:prstGeom>
              <a:noFill/>
              <a:ln w="12700" cap="sq">
                <a:solidFill>
                  <a:schemeClr val="tx1"/>
                </a:solidFill>
                <a:round/>
                <a:headEnd type="none" w="sm" len="sm"/>
                <a:tailEnd type="none" w="sm" len="sm"/>
              </a:ln>
            </p:spPr>
            <p:txBody>
              <a:bodyPr wrap="none"/>
              <a:lstStyle/>
              <a:p>
                <a:endParaRPr lang="en-US"/>
              </a:p>
            </p:txBody>
          </p:sp>
          <p:sp>
            <p:nvSpPr>
              <p:cNvPr id="35916" name="Line 121"/>
              <p:cNvSpPr>
                <a:spLocks noChangeShapeType="1"/>
              </p:cNvSpPr>
              <p:nvPr/>
            </p:nvSpPr>
            <p:spPr bwMode="auto">
              <a:xfrm flipV="1">
                <a:off x="4495" y="2160"/>
                <a:ext cx="0" cy="143"/>
              </a:xfrm>
              <a:prstGeom prst="line">
                <a:avLst/>
              </a:prstGeom>
              <a:noFill/>
              <a:ln w="12700" cap="sq">
                <a:solidFill>
                  <a:schemeClr val="tx1"/>
                </a:solidFill>
                <a:round/>
                <a:headEnd type="none" w="sm" len="sm"/>
                <a:tailEnd type="none" w="sm" len="sm"/>
              </a:ln>
            </p:spPr>
            <p:txBody>
              <a:bodyPr wrap="none"/>
              <a:lstStyle/>
              <a:p>
                <a:endParaRPr lang="en-US"/>
              </a:p>
            </p:txBody>
          </p:sp>
          <p:sp>
            <p:nvSpPr>
              <p:cNvPr id="35917" name="Line 122"/>
              <p:cNvSpPr>
                <a:spLocks noChangeShapeType="1"/>
              </p:cNvSpPr>
              <p:nvPr/>
            </p:nvSpPr>
            <p:spPr bwMode="auto">
              <a:xfrm flipV="1">
                <a:off x="4955" y="2152"/>
                <a:ext cx="0" cy="442"/>
              </a:xfrm>
              <a:prstGeom prst="line">
                <a:avLst/>
              </a:prstGeom>
              <a:noFill/>
              <a:ln w="12700" cap="sq">
                <a:solidFill>
                  <a:schemeClr val="tx1"/>
                </a:solidFill>
                <a:round/>
                <a:headEnd type="none" w="sm" len="sm"/>
                <a:tailEnd type="none" w="sm" len="sm"/>
              </a:ln>
            </p:spPr>
            <p:txBody>
              <a:bodyPr wrap="none"/>
              <a:lstStyle/>
              <a:p>
                <a:endParaRPr lang="en-US"/>
              </a:p>
            </p:txBody>
          </p:sp>
          <p:sp>
            <p:nvSpPr>
              <p:cNvPr id="35918" name="Line 123"/>
              <p:cNvSpPr>
                <a:spLocks noChangeShapeType="1"/>
              </p:cNvSpPr>
              <p:nvPr/>
            </p:nvSpPr>
            <p:spPr bwMode="auto">
              <a:xfrm flipH="1">
                <a:off x="5275" y="1255"/>
                <a:ext cx="11" cy="158"/>
              </a:xfrm>
              <a:prstGeom prst="line">
                <a:avLst/>
              </a:prstGeom>
              <a:noFill/>
              <a:ln w="12700" cap="sq">
                <a:solidFill>
                  <a:schemeClr val="tx1"/>
                </a:solidFill>
                <a:round/>
                <a:headEnd type="none" w="sm" len="sm"/>
                <a:tailEnd type="none" w="sm" len="sm"/>
              </a:ln>
            </p:spPr>
            <p:txBody>
              <a:bodyPr wrap="none"/>
              <a:lstStyle/>
              <a:p>
                <a:endParaRPr lang="en-US"/>
              </a:p>
            </p:txBody>
          </p:sp>
          <p:sp>
            <p:nvSpPr>
              <p:cNvPr id="35919" name="Line 124"/>
              <p:cNvSpPr>
                <a:spLocks noChangeShapeType="1"/>
              </p:cNvSpPr>
              <p:nvPr/>
            </p:nvSpPr>
            <p:spPr bwMode="auto">
              <a:xfrm>
                <a:off x="4904" y="647"/>
                <a:ext cx="0" cy="766"/>
              </a:xfrm>
              <a:prstGeom prst="line">
                <a:avLst/>
              </a:prstGeom>
              <a:noFill/>
              <a:ln w="12700" cap="sq">
                <a:solidFill>
                  <a:schemeClr val="tx1"/>
                </a:solidFill>
                <a:round/>
                <a:headEnd type="none" w="sm" len="sm"/>
                <a:tailEnd type="none" w="sm" len="sm"/>
              </a:ln>
            </p:spPr>
            <p:txBody>
              <a:bodyPr wrap="none"/>
              <a:lstStyle/>
              <a:p>
                <a:endParaRPr lang="en-US"/>
              </a:p>
            </p:txBody>
          </p:sp>
          <p:sp>
            <p:nvSpPr>
              <p:cNvPr id="35920" name="Line 125"/>
              <p:cNvSpPr>
                <a:spLocks noChangeShapeType="1"/>
              </p:cNvSpPr>
              <p:nvPr/>
            </p:nvSpPr>
            <p:spPr bwMode="auto">
              <a:xfrm>
                <a:off x="3351" y="605"/>
                <a:ext cx="9" cy="126"/>
              </a:xfrm>
              <a:prstGeom prst="line">
                <a:avLst/>
              </a:prstGeom>
              <a:noFill/>
              <a:ln w="12700" cap="sq">
                <a:solidFill>
                  <a:schemeClr val="tx1"/>
                </a:solidFill>
                <a:round/>
                <a:headEnd type="none" w="sm" len="sm"/>
                <a:tailEnd type="none" w="sm" len="sm"/>
              </a:ln>
            </p:spPr>
            <p:txBody>
              <a:bodyPr wrap="none"/>
              <a:lstStyle/>
              <a:p>
                <a:endParaRPr lang="en-US"/>
              </a:p>
            </p:txBody>
          </p:sp>
          <p:sp>
            <p:nvSpPr>
              <p:cNvPr id="35921" name="Line 126"/>
              <p:cNvSpPr>
                <a:spLocks noChangeShapeType="1"/>
              </p:cNvSpPr>
              <p:nvPr/>
            </p:nvSpPr>
            <p:spPr bwMode="auto">
              <a:xfrm>
                <a:off x="3964" y="578"/>
                <a:ext cx="8" cy="153"/>
              </a:xfrm>
              <a:prstGeom prst="line">
                <a:avLst/>
              </a:prstGeom>
              <a:noFill/>
              <a:ln w="12700" cap="sq">
                <a:solidFill>
                  <a:schemeClr val="tx1"/>
                </a:solidFill>
                <a:round/>
                <a:headEnd type="none" w="sm" len="sm"/>
                <a:tailEnd type="none" w="sm" len="sm"/>
              </a:ln>
            </p:spPr>
            <p:txBody>
              <a:bodyPr wrap="none"/>
              <a:lstStyle/>
              <a:p>
                <a:endParaRPr lang="en-US"/>
              </a:p>
            </p:txBody>
          </p:sp>
          <p:sp>
            <p:nvSpPr>
              <p:cNvPr id="35922" name="Freeform 127"/>
              <p:cNvSpPr>
                <a:spLocks/>
              </p:cNvSpPr>
              <p:nvPr/>
            </p:nvSpPr>
            <p:spPr bwMode="auto">
              <a:xfrm>
                <a:off x="4074" y="2973"/>
                <a:ext cx="127" cy="297"/>
              </a:xfrm>
              <a:custGeom>
                <a:avLst/>
                <a:gdLst>
                  <a:gd name="T0" fmla="*/ 0 w 127"/>
                  <a:gd name="T1" fmla="*/ 0 h 297"/>
                  <a:gd name="T2" fmla="*/ 127 w 127"/>
                  <a:gd name="T3" fmla="*/ 0 h 297"/>
                  <a:gd name="T4" fmla="*/ 127 w 127"/>
                  <a:gd name="T5" fmla="*/ 297 h 297"/>
                  <a:gd name="T6" fmla="*/ 0 60000 65536"/>
                  <a:gd name="T7" fmla="*/ 0 60000 65536"/>
                  <a:gd name="T8" fmla="*/ 0 60000 65536"/>
                  <a:gd name="T9" fmla="*/ 0 w 127"/>
                  <a:gd name="T10" fmla="*/ 0 h 297"/>
                  <a:gd name="T11" fmla="*/ 127 w 127"/>
                  <a:gd name="T12" fmla="*/ 297 h 297"/>
                </a:gdLst>
                <a:ahLst/>
                <a:cxnLst>
                  <a:cxn ang="T6">
                    <a:pos x="T0" y="T1"/>
                  </a:cxn>
                  <a:cxn ang="T7">
                    <a:pos x="T2" y="T3"/>
                  </a:cxn>
                  <a:cxn ang="T8">
                    <a:pos x="T4" y="T5"/>
                  </a:cxn>
                </a:cxnLst>
                <a:rect l="T9" t="T10" r="T11" b="T12"/>
                <a:pathLst>
                  <a:path w="127" h="297">
                    <a:moveTo>
                      <a:pt x="0" y="0"/>
                    </a:moveTo>
                    <a:lnTo>
                      <a:pt x="127" y="0"/>
                    </a:lnTo>
                    <a:lnTo>
                      <a:pt x="127" y="297"/>
                    </a:lnTo>
                  </a:path>
                </a:pathLst>
              </a:custGeom>
              <a:noFill/>
              <a:ln w="12700" cap="sq">
                <a:solidFill>
                  <a:schemeClr val="tx1"/>
                </a:solidFill>
                <a:round/>
                <a:headEnd type="none" w="sm" len="sm"/>
                <a:tailEnd type="none" w="sm" len="sm"/>
              </a:ln>
            </p:spPr>
            <p:txBody>
              <a:bodyPr wrap="none"/>
              <a:lstStyle/>
              <a:p>
                <a:endParaRPr lang="en-US"/>
              </a:p>
            </p:txBody>
          </p:sp>
          <p:sp>
            <p:nvSpPr>
              <p:cNvPr id="35923" name="Freeform 128"/>
              <p:cNvSpPr>
                <a:spLocks/>
              </p:cNvSpPr>
              <p:nvPr/>
            </p:nvSpPr>
            <p:spPr bwMode="auto">
              <a:xfrm>
                <a:off x="5345" y="1940"/>
                <a:ext cx="195" cy="305"/>
              </a:xfrm>
              <a:custGeom>
                <a:avLst/>
                <a:gdLst>
                  <a:gd name="T0" fmla="*/ 0 w 195"/>
                  <a:gd name="T1" fmla="*/ 0 h 305"/>
                  <a:gd name="T2" fmla="*/ 186 w 195"/>
                  <a:gd name="T3" fmla="*/ 0 h 305"/>
                  <a:gd name="T4" fmla="*/ 195 w 195"/>
                  <a:gd name="T5" fmla="*/ 305 h 305"/>
                  <a:gd name="T6" fmla="*/ 0 60000 65536"/>
                  <a:gd name="T7" fmla="*/ 0 60000 65536"/>
                  <a:gd name="T8" fmla="*/ 0 60000 65536"/>
                  <a:gd name="T9" fmla="*/ 0 w 195"/>
                  <a:gd name="T10" fmla="*/ 0 h 305"/>
                  <a:gd name="T11" fmla="*/ 195 w 195"/>
                  <a:gd name="T12" fmla="*/ 305 h 305"/>
                </a:gdLst>
                <a:ahLst/>
                <a:cxnLst>
                  <a:cxn ang="T6">
                    <a:pos x="T0" y="T1"/>
                  </a:cxn>
                  <a:cxn ang="T7">
                    <a:pos x="T2" y="T3"/>
                  </a:cxn>
                  <a:cxn ang="T8">
                    <a:pos x="T4" y="T5"/>
                  </a:cxn>
                </a:cxnLst>
                <a:rect l="T9" t="T10" r="T11" b="T12"/>
                <a:pathLst>
                  <a:path w="195" h="305">
                    <a:moveTo>
                      <a:pt x="0" y="0"/>
                    </a:moveTo>
                    <a:lnTo>
                      <a:pt x="186" y="0"/>
                    </a:lnTo>
                    <a:lnTo>
                      <a:pt x="195" y="305"/>
                    </a:lnTo>
                  </a:path>
                </a:pathLst>
              </a:custGeom>
              <a:noFill/>
              <a:ln w="12700" cap="sq">
                <a:solidFill>
                  <a:schemeClr val="tx1"/>
                </a:solidFill>
                <a:round/>
                <a:headEnd type="none" w="sm" len="sm"/>
                <a:tailEnd type="none" w="sm" len="sm"/>
              </a:ln>
            </p:spPr>
            <p:txBody>
              <a:bodyPr wrap="none"/>
              <a:lstStyle/>
              <a:p>
                <a:endParaRPr lang="en-US"/>
              </a:p>
            </p:txBody>
          </p:sp>
          <p:sp>
            <p:nvSpPr>
              <p:cNvPr id="35924" name="Freeform 129"/>
              <p:cNvSpPr>
                <a:spLocks/>
              </p:cNvSpPr>
              <p:nvPr/>
            </p:nvSpPr>
            <p:spPr bwMode="auto">
              <a:xfrm>
                <a:off x="4100" y="779"/>
                <a:ext cx="118" cy="195"/>
              </a:xfrm>
              <a:custGeom>
                <a:avLst/>
                <a:gdLst>
                  <a:gd name="T0" fmla="*/ 0 w 118"/>
                  <a:gd name="T1" fmla="*/ 0 h 195"/>
                  <a:gd name="T2" fmla="*/ 118 w 118"/>
                  <a:gd name="T3" fmla="*/ 0 h 195"/>
                  <a:gd name="T4" fmla="*/ 118 w 118"/>
                  <a:gd name="T5" fmla="*/ 195 h 195"/>
                  <a:gd name="T6" fmla="*/ 0 60000 65536"/>
                  <a:gd name="T7" fmla="*/ 0 60000 65536"/>
                  <a:gd name="T8" fmla="*/ 0 60000 65536"/>
                  <a:gd name="T9" fmla="*/ 0 w 118"/>
                  <a:gd name="T10" fmla="*/ 0 h 195"/>
                  <a:gd name="T11" fmla="*/ 118 w 118"/>
                  <a:gd name="T12" fmla="*/ 195 h 195"/>
                </a:gdLst>
                <a:ahLst/>
                <a:cxnLst>
                  <a:cxn ang="T6">
                    <a:pos x="T0" y="T1"/>
                  </a:cxn>
                  <a:cxn ang="T7">
                    <a:pos x="T2" y="T3"/>
                  </a:cxn>
                  <a:cxn ang="T8">
                    <a:pos x="T4" y="T5"/>
                  </a:cxn>
                </a:cxnLst>
                <a:rect l="T9" t="T10" r="T11" b="T12"/>
                <a:pathLst>
                  <a:path w="118" h="195">
                    <a:moveTo>
                      <a:pt x="0" y="0"/>
                    </a:moveTo>
                    <a:lnTo>
                      <a:pt x="118" y="0"/>
                    </a:lnTo>
                    <a:lnTo>
                      <a:pt x="118" y="195"/>
                    </a:lnTo>
                  </a:path>
                </a:pathLst>
              </a:custGeom>
              <a:noFill/>
              <a:ln w="12700" cap="sq">
                <a:solidFill>
                  <a:schemeClr val="tx1"/>
                </a:solidFill>
                <a:round/>
                <a:headEnd type="none" w="sm" len="sm"/>
                <a:tailEnd type="none" w="sm" len="sm"/>
              </a:ln>
            </p:spPr>
            <p:txBody>
              <a:bodyPr wrap="none"/>
              <a:lstStyle/>
              <a:p>
                <a:endParaRPr lang="en-US"/>
              </a:p>
            </p:txBody>
          </p:sp>
        </p:grpSp>
        <p:sp>
          <p:nvSpPr>
            <p:cNvPr id="35898" name="Text Box 130"/>
            <p:cNvSpPr txBox="1">
              <a:spLocks noChangeArrowheads="1"/>
            </p:cNvSpPr>
            <p:nvPr/>
          </p:nvSpPr>
          <p:spPr bwMode="auto">
            <a:xfrm>
              <a:off x="4799" y="3531"/>
              <a:ext cx="606" cy="288"/>
            </a:xfrm>
            <a:prstGeom prst="rect">
              <a:avLst/>
            </a:prstGeom>
            <a:noFill/>
            <a:ln w="12700" cap="sq">
              <a:noFill/>
              <a:miter lim="800000"/>
              <a:headEnd type="none" w="sm" len="sm"/>
              <a:tailEnd type="none" w="sm" len="sm"/>
            </a:ln>
          </p:spPr>
          <p:txBody>
            <a:bodyPr wrap="none">
              <a:spAutoFit/>
            </a:bodyPr>
            <a:lstStyle/>
            <a:p>
              <a:pPr eaLnBrk="1" hangingPunct="1">
                <a:spcBef>
                  <a:spcPct val="0"/>
                </a:spcBef>
                <a:buClrTx/>
                <a:buSzTx/>
                <a:buFontTx/>
                <a:buNone/>
              </a:pPr>
              <a:r>
                <a:rPr lang="en-US" sz="2400"/>
                <a:t>Today</a:t>
              </a:r>
            </a:p>
          </p:txBody>
        </p:sp>
      </p:grpSp>
      <p:grpSp>
        <p:nvGrpSpPr>
          <p:cNvPr id="10" name="Group 131"/>
          <p:cNvGrpSpPr>
            <a:grpSpLocks/>
          </p:cNvGrpSpPr>
          <p:nvPr/>
        </p:nvGrpSpPr>
        <p:grpSpPr bwMode="auto">
          <a:xfrm>
            <a:off x="619125" y="193675"/>
            <a:ext cx="3711575" cy="5765800"/>
            <a:chOff x="390" y="256"/>
            <a:chExt cx="2338" cy="3632"/>
          </a:xfrm>
        </p:grpSpPr>
        <p:sp>
          <p:nvSpPr>
            <p:cNvPr id="35847" name="Freeform 132"/>
            <p:cNvSpPr>
              <a:spLocks/>
            </p:cNvSpPr>
            <p:nvPr/>
          </p:nvSpPr>
          <p:spPr bwMode="auto">
            <a:xfrm>
              <a:off x="390" y="805"/>
              <a:ext cx="2338" cy="3083"/>
            </a:xfrm>
            <a:custGeom>
              <a:avLst/>
              <a:gdLst>
                <a:gd name="T0" fmla="*/ 0 w 2338"/>
                <a:gd name="T1" fmla="*/ 8 h 3083"/>
                <a:gd name="T2" fmla="*/ 0 w 2338"/>
                <a:gd name="T3" fmla="*/ 3083 h 3083"/>
                <a:gd name="T4" fmla="*/ 2338 w 2338"/>
                <a:gd name="T5" fmla="*/ 3083 h 3083"/>
                <a:gd name="T6" fmla="*/ 2338 w 2338"/>
                <a:gd name="T7" fmla="*/ 8 h 3083"/>
                <a:gd name="T8" fmla="*/ 2083 w 2338"/>
                <a:gd name="T9" fmla="*/ 8 h 3083"/>
                <a:gd name="T10" fmla="*/ 2083 w 2338"/>
                <a:gd name="T11" fmla="*/ 2812 h 3083"/>
                <a:gd name="T12" fmla="*/ 271 w 2338"/>
                <a:gd name="T13" fmla="*/ 2812 h 3083"/>
                <a:gd name="T14" fmla="*/ 271 w 2338"/>
                <a:gd name="T15" fmla="*/ 0 h 3083"/>
                <a:gd name="T16" fmla="*/ 0 w 2338"/>
                <a:gd name="T17" fmla="*/ 8 h 30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8"/>
                <a:gd name="T28" fmla="*/ 0 h 3083"/>
                <a:gd name="T29" fmla="*/ 2338 w 2338"/>
                <a:gd name="T30" fmla="*/ 3083 h 30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8" h="3083">
                  <a:moveTo>
                    <a:pt x="0" y="8"/>
                  </a:moveTo>
                  <a:lnTo>
                    <a:pt x="0" y="3083"/>
                  </a:lnTo>
                  <a:lnTo>
                    <a:pt x="2338" y="3083"/>
                  </a:lnTo>
                  <a:lnTo>
                    <a:pt x="2338" y="8"/>
                  </a:lnTo>
                  <a:lnTo>
                    <a:pt x="2083" y="8"/>
                  </a:lnTo>
                  <a:lnTo>
                    <a:pt x="2083" y="2812"/>
                  </a:lnTo>
                  <a:lnTo>
                    <a:pt x="271" y="2812"/>
                  </a:lnTo>
                  <a:lnTo>
                    <a:pt x="271" y="0"/>
                  </a:lnTo>
                  <a:lnTo>
                    <a:pt x="0" y="8"/>
                  </a:lnTo>
                  <a:close/>
                </a:path>
              </a:pathLst>
            </a:custGeom>
            <a:solidFill>
              <a:schemeClr val="accent1"/>
            </a:solidFill>
            <a:ln w="12700" cap="sq">
              <a:solidFill>
                <a:schemeClr val="tx1"/>
              </a:solidFill>
              <a:round/>
              <a:headEnd type="none" w="sm" len="sm"/>
              <a:tailEnd type="none" w="sm" len="sm"/>
            </a:ln>
          </p:spPr>
          <p:txBody>
            <a:bodyPr wrap="none"/>
            <a:lstStyle/>
            <a:p>
              <a:endParaRPr lang="en-US"/>
            </a:p>
          </p:txBody>
        </p:sp>
        <p:sp>
          <p:nvSpPr>
            <p:cNvPr id="35848" name="Oval 133"/>
            <p:cNvSpPr>
              <a:spLocks noChangeArrowheads="1"/>
            </p:cNvSpPr>
            <p:nvPr/>
          </p:nvSpPr>
          <p:spPr bwMode="auto">
            <a:xfrm>
              <a:off x="720" y="805"/>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35849" name="Oval 134"/>
            <p:cNvSpPr>
              <a:spLocks noChangeArrowheads="1"/>
            </p:cNvSpPr>
            <p:nvPr/>
          </p:nvSpPr>
          <p:spPr bwMode="auto">
            <a:xfrm>
              <a:off x="1360" y="805"/>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35850" name="Oval 135"/>
            <p:cNvSpPr>
              <a:spLocks noChangeArrowheads="1"/>
            </p:cNvSpPr>
            <p:nvPr/>
          </p:nvSpPr>
          <p:spPr bwMode="auto">
            <a:xfrm>
              <a:off x="1984" y="805"/>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35851" name="Oval 136"/>
            <p:cNvSpPr>
              <a:spLocks noChangeArrowheads="1"/>
            </p:cNvSpPr>
            <p:nvPr/>
          </p:nvSpPr>
          <p:spPr bwMode="auto">
            <a:xfrm>
              <a:off x="1704" y="1189"/>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35852" name="Oval 137"/>
            <p:cNvSpPr>
              <a:spLocks noChangeArrowheads="1"/>
            </p:cNvSpPr>
            <p:nvPr/>
          </p:nvSpPr>
          <p:spPr bwMode="auto">
            <a:xfrm>
              <a:off x="2064" y="1621"/>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35853" name="Oval 138"/>
            <p:cNvSpPr>
              <a:spLocks noChangeArrowheads="1"/>
            </p:cNvSpPr>
            <p:nvPr/>
          </p:nvSpPr>
          <p:spPr bwMode="auto">
            <a:xfrm>
              <a:off x="1096" y="1221"/>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35854" name="Oval 139"/>
            <p:cNvSpPr>
              <a:spLocks noChangeArrowheads="1"/>
            </p:cNvSpPr>
            <p:nvPr/>
          </p:nvSpPr>
          <p:spPr bwMode="auto">
            <a:xfrm>
              <a:off x="872" y="1637"/>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35855" name="Oval 140"/>
            <p:cNvSpPr>
              <a:spLocks noChangeArrowheads="1"/>
            </p:cNvSpPr>
            <p:nvPr/>
          </p:nvSpPr>
          <p:spPr bwMode="auto">
            <a:xfrm>
              <a:off x="1568" y="1637"/>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1" hangingPunct="1">
                <a:spcBef>
                  <a:spcPct val="0"/>
                </a:spcBef>
                <a:buClrTx/>
                <a:buSzTx/>
                <a:buFontTx/>
                <a:buNone/>
              </a:pPr>
              <a:r>
                <a:rPr lang="en-US" sz="2400">
                  <a:solidFill>
                    <a:schemeClr val="bg2"/>
                  </a:solidFill>
                </a:rPr>
                <a:t>G</a:t>
              </a:r>
            </a:p>
          </p:txBody>
        </p:sp>
        <p:sp>
          <p:nvSpPr>
            <p:cNvPr id="35856" name="Rectangle 141"/>
            <p:cNvSpPr>
              <a:spLocks noChangeArrowheads="1"/>
            </p:cNvSpPr>
            <p:nvPr/>
          </p:nvSpPr>
          <p:spPr bwMode="auto">
            <a:xfrm>
              <a:off x="872" y="2160"/>
              <a:ext cx="56" cy="551"/>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5857" name="Line 142"/>
            <p:cNvSpPr>
              <a:spLocks noChangeShapeType="1"/>
            </p:cNvSpPr>
            <p:nvPr/>
          </p:nvSpPr>
          <p:spPr bwMode="auto">
            <a:xfrm flipV="1">
              <a:off x="792" y="2160"/>
              <a:ext cx="224" cy="178"/>
            </a:xfrm>
            <a:prstGeom prst="line">
              <a:avLst/>
            </a:prstGeom>
            <a:noFill/>
            <a:ln w="12700" cap="sq">
              <a:solidFill>
                <a:schemeClr val="tx1"/>
              </a:solidFill>
              <a:round/>
              <a:headEnd type="none" w="sm" len="sm"/>
              <a:tailEnd type="none" w="sm" len="sm"/>
            </a:ln>
          </p:spPr>
          <p:txBody>
            <a:bodyPr wrap="none"/>
            <a:lstStyle/>
            <a:p>
              <a:endParaRPr lang="en-US"/>
            </a:p>
          </p:txBody>
        </p:sp>
        <p:sp>
          <p:nvSpPr>
            <p:cNvPr id="35858" name="Rectangle 143"/>
            <p:cNvSpPr>
              <a:spLocks noChangeArrowheads="1"/>
            </p:cNvSpPr>
            <p:nvPr/>
          </p:nvSpPr>
          <p:spPr bwMode="auto">
            <a:xfrm>
              <a:off x="1448" y="2144"/>
              <a:ext cx="56" cy="551"/>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5859" name="Line 144"/>
            <p:cNvSpPr>
              <a:spLocks noChangeShapeType="1"/>
            </p:cNvSpPr>
            <p:nvPr/>
          </p:nvSpPr>
          <p:spPr bwMode="auto">
            <a:xfrm flipV="1">
              <a:off x="1368" y="2144"/>
              <a:ext cx="224" cy="178"/>
            </a:xfrm>
            <a:prstGeom prst="line">
              <a:avLst/>
            </a:prstGeom>
            <a:noFill/>
            <a:ln w="12700" cap="sq">
              <a:solidFill>
                <a:schemeClr val="tx1"/>
              </a:solidFill>
              <a:round/>
              <a:headEnd type="none" w="sm" len="sm"/>
              <a:tailEnd type="none" w="sm" len="sm"/>
            </a:ln>
          </p:spPr>
          <p:txBody>
            <a:bodyPr wrap="none"/>
            <a:lstStyle/>
            <a:p>
              <a:endParaRPr lang="en-US"/>
            </a:p>
          </p:txBody>
        </p:sp>
        <p:sp>
          <p:nvSpPr>
            <p:cNvPr id="35860" name="Rectangle 145"/>
            <p:cNvSpPr>
              <a:spLocks noChangeArrowheads="1"/>
            </p:cNvSpPr>
            <p:nvPr/>
          </p:nvSpPr>
          <p:spPr bwMode="auto">
            <a:xfrm>
              <a:off x="2024" y="2128"/>
              <a:ext cx="56" cy="551"/>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5861" name="Line 146"/>
            <p:cNvSpPr>
              <a:spLocks noChangeShapeType="1"/>
            </p:cNvSpPr>
            <p:nvPr/>
          </p:nvSpPr>
          <p:spPr bwMode="auto">
            <a:xfrm flipV="1">
              <a:off x="1944" y="2128"/>
              <a:ext cx="224" cy="178"/>
            </a:xfrm>
            <a:prstGeom prst="line">
              <a:avLst/>
            </a:prstGeom>
            <a:noFill/>
            <a:ln w="12700" cap="sq">
              <a:solidFill>
                <a:schemeClr val="tx1"/>
              </a:solidFill>
              <a:round/>
              <a:headEnd type="none" w="sm" len="sm"/>
              <a:tailEnd type="none" w="sm" len="sm"/>
            </a:ln>
          </p:spPr>
          <p:txBody>
            <a:bodyPr wrap="none"/>
            <a:lstStyle/>
            <a:p>
              <a:endParaRPr lang="en-US"/>
            </a:p>
          </p:txBody>
        </p:sp>
        <p:sp>
          <p:nvSpPr>
            <p:cNvPr id="35862" name="Line 147"/>
            <p:cNvSpPr>
              <a:spLocks noChangeShapeType="1"/>
            </p:cNvSpPr>
            <p:nvPr/>
          </p:nvSpPr>
          <p:spPr bwMode="auto">
            <a:xfrm>
              <a:off x="984" y="2786"/>
              <a:ext cx="0" cy="347"/>
            </a:xfrm>
            <a:prstGeom prst="line">
              <a:avLst/>
            </a:prstGeom>
            <a:noFill/>
            <a:ln w="12700" cap="sq">
              <a:solidFill>
                <a:schemeClr val="tx1"/>
              </a:solidFill>
              <a:round/>
              <a:headEnd type="none" w="sm" len="sm"/>
              <a:tailEnd type="none" w="sm" len="sm"/>
            </a:ln>
          </p:spPr>
          <p:txBody>
            <a:bodyPr wrap="none"/>
            <a:lstStyle/>
            <a:p>
              <a:endParaRPr lang="en-US"/>
            </a:p>
          </p:txBody>
        </p:sp>
        <p:sp>
          <p:nvSpPr>
            <p:cNvPr id="35863" name="Line 148"/>
            <p:cNvSpPr>
              <a:spLocks noChangeShapeType="1"/>
            </p:cNvSpPr>
            <p:nvPr/>
          </p:nvSpPr>
          <p:spPr bwMode="auto">
            <a:xfrm>
              <a:off x="1320" y="2786"/>
              <a:ext cx="0" cy="347"/>
            </a:xfrm>
            <a:prstGeom prst="line">
              <a:avLst/>
            </a:prstGeom>
            <a:noFill/>
            <a:ln w="12700" cap="sq">
              <a:solidFill>
                <a:schemeClr val="tx1"/>
              </a:solidFill>
              <a:round/>
              <a:headEnd type="none" w="sm" len="sm"/>
              <a:tailEnd type="none" w="sm" len="sm"/>
            </a:ln>
          </p:spPr>
          <p:txBody>
            <a:bodyPr wrap="none"/>
            <a:lstStyle/>
            <a:p>
              <a:endParaRPr lang="en-US"/>
            </a:p>
          </p:txBody>
        </p:sp>
        <p:sp>
          <p:nvSpPr>
            <p:cNvPr id="35864" name="Line 149"/>
            <p:cNvSpPr>
              <a:spLocks noChangeShapeType="1"/>
            </p:cNvSpPr>
            <p:nvPr/>
          </p:nvSpPr>
          <p:spPr bwMode="auto">
            <a:xfrm>
              <a:off x="1656" y="2794"/>
              <a:ext cx="0" cy="347"/>
            </a:xfrm>
            <a:prstGeom prst="line">
              <a:avLst/>
            </a:prstGeom>
            <a:noFill/>
            <a:ln w="12700" cap="sq">
              <a:solidFill>
                <a:schemeClr val="tx1"/>
              </a:solidFill>
              <a:round/>
              <a:headEnd type="none" w="sm" len="sm"/>
              <a:tailEnd type="none" w="sm" len="sm"/>
            </a:ln>
          </p:spPr>
          <p:txBody>
            <a:bodyPr wrap="none"/>
            <a:lstStyle/>
            <a:p>
              <a:endParaRPr lang="en-US"/>
            </a:p>
          </p:txBody>
        </p:sp>
        <p:sp>
          <p:nvSpPr>
            <p:cNvPr id="35865" name="Line 150"/>
            <p:cNvSpPr>
              <a:spLocks noChangeShapeType="1"/>
            </p:cNvSpPr>
            <p:nvPr/>
          </p:nvSpPr>
          <p:spPr bwMode="auto">
            <a:xfrm>
              <a:off x="2000" y="2794"/>
              <a:ext cx="0" cy="347"/>
            </a:xfrm>
            <a:prstGeom prst="line">
              <a:avLst/>
            </a:prstGeom>
            <a:noFill/>
            <a:ln w="12700" cap="sq">
              <a:solidFill>
                <a:schemeClr val="tx1"/>
              </a:solidFill>
              <a:round/>
              <a:headEnd type="none" w="sm" len="sm"/>
              <a:tailEnd type="none" w="sm" len="sm"/>
            </a:ln>
          </p:spPr>
          <p:txBody>
            <a:bodyPr wrap="none"/>
            <a:lstStyle/>
            <a:p>
              <a:endParaRPr lang="en-US"/>
            </a:p>
          </p:txBody>
        </p:sp>
        <p:sp>
          <p:nvSpPr>
            <p:cNvPr id="35866" name="Freeform 151"/>
            <p:cNvSpPr>
              <a:spLocks/>
            </p:cNvSpPr>
            <p:nvPr/>
          </p:nvSpPr>
          <p:spPr bwMode="auto">
            <a:xfrm>
              <a:off x="1000" y="2160"/>
              <a:ext cx="584" cy="105"/>
            </a:xfrm>
            <a:custGeom>
              <a:avLst/>
              <a:gdLst>
                <a:gd name="T0" fmla="*/ 0 w 584"/>
                <a:gd name="T1" fmla="*/ 17 h 105"/>
                <a:gd name="T2" fmla="*/ 237 w 584"/>
                <a:gd name="T3" fmla="*/ 102 h 105"/>
                <a:gd name="T4" fmla="*/ 584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5867" name="Freeform 152"/>
            <p:cNvSpPr>
              <a:spLocks/>
            </p:cNvSpPr>
            <p:nvPr/>
          </p:nvSpPr>
          <p:spPr bwMode="auto">
            <a:xfrm>
              <a:off x="1584" y="2152"/>
              <a:ext cx="584" cy="111"/>
            </a:xfrm>
            <a:custGeom>
              <a:avLst/>
              <a:gdLst>
                <a:gd name="T0" fmla="*/ 0 w 584"/>
                <a:gd name="T1" fmla="*/ 8 h 111"/>
                <a:gd name="T2" fmla="*/ 186 w 584"/>
                <a:gd name="T3" fmla="*/ 110 h 111"/>
                <a:gd name="T4" fmla="*/ 584 w 584"/>
                <a:gd name="T5" fmla="*/ 0 h 111"/>
                <a:gd name="T6" fmla="*/ 0 60000 65536"/>
                <a:gd name="T7" fmla="*/ 0 60000 65536"/>
                <a:gd name="T8" fmla="*/ 0 60000 65536"/>
                <a:gd name="T9" fmla="*/ 0 w 584"/>
                <a:gd name="T10" fmla="*/ 0 h 111"/>
                <a:gd name="T11" fmla="*/ 584 w 584"/>
                <a:gd name="T12" fmla="*/ 111 h 111"/>
              </a:gdLst>
              <a:ahLst/>
              <a:cxnLst>
                <a:cxn ang="T6">
                  <a:pos x="T0" y="T1"/>
                </a:cxn>
                <a:cxn ang="T7">
                  <a:pos x="T2" y="T3"/>
                </a:cxn>
                <a:cxn ang="T8">
                  <a:pos x="T4" y="T5"/>
                </a:cxn>
              </a:cxnLst>
              <a:rect l="T9" t="T10" r="T11" b="T12"/>
              <a:pathLst>
                <a:path w="584" h="111">
                  <a:moveTo>
                    <a:pt x="0" y="8"/>
                  </a:moveTo>
                  <a:cubicBezTo>
                    <a:pt x="44" y="59"/>
                    <a:pt x="89" y="111"/>
                    <a:pt x="186" y="110"/>
                  </a:cubicBezTo>
                  <a:cubicBezTo>
                    <a:pt x="283" y="109"/>
                    <a:pt x="433" y="54"/>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5868" name="Freeform 153"/>
            <p:cNvSpPr>
              <a:spLocks/>
            </p:cNvSpPr>
            <p:nvPr/>
          </p:nvSpPr>
          <p:spPr bwMode="auto">
            <a:xfrm>
              <a:off x="904" y="2256"/>
              <a:ext cx="584" cy="105"/>
            </a:xfrm>
            <a:custGeom>
              <a:avLst/>
              <a:gdLst>
                <a:gd name="T0" fmla="*/ 0 w 584"/>
                <a:gd name="T1" fmla="*/ 17 h 105"/>
                <a:gd name="T2" fmla="*/ 237 w 584"/>
                <a:gd name="T3" fmla="*/ 102 h 105"/>
                <a:gd name="T4" fmla="*/ 584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5869" name="Freeform 154"/>
            <p:cNvSpPr>
              <a:spLocks/>
            </p:cNvSpPr>
            <p:nvPr/>
          </p:nvSpPr>
          <p:spPr bwMode="auto">
            <a:xfrm>
              <a:off x="808" y="2309"/>
              <a:ext cx="575" cy="148"/>
            </a:xfrm>
            <a:custGeom>
              <a:avLst/>
              <a:gdLst>
                <a:gd name="T0" fmla="*/ 0 w 584"/>
                <a:gd name="T1" fmla="*/ 135 h 105"/>
                <a:gd name="T2" fmla="*/ 216 w 584"/>
                <a:gd name="T3" fmla="*/ 801 h 105"/>
                <a:gd name="T4" fmla="*/ 532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5870" name="Freeform 155"/>
            <p:cNvSpPr>
              <a:spLocks/>
            </p:cNvSpPr>
            <p:nvPr/>
          </p:nvSpPr>
          <p:spPr bwMode="auto">
            <a:xfrm>
              <a:off x="1488" y="2232"/>
              <a:ext cx="584" cy="105"/>
            </a:xfrm>
            <a:custGeom>
              <a:avLst/>
              <a:gdLst>
                <a:gd name="T0" fmla="*/ 0 w 584"/>
                <a:gd name="T1" fmla="*/ 17 h 105"/>
                <a:gd name="T2" fmla="*/ 237 w 584"/>
                <a:gd name="T3" fmla="*/ 102 h 105"/>
                <a:gd name="T4" fmla="*/ 584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5871" name="Freeform 156"/>
            <p:cNvSpPr>
              <a:spLocks/>
            </p:cNvSpPr>
            <p:nvPr/>
          </p:nvSpPr>
          <p:spPr bwMode="auto">
            <a:xfrm>
              <a:off x="1392" y="2304"/>
              <a:ext cx="584" cy="105"/>
            </a:xfrm>
            <a:custGeom>
              <a:avLst/>
              <a:gdLst>
                <a:gd name="T0" fmla="*/ 0 w 584"/>
                <a:gd name="T1" fmla="*/ 17 h 105"/>
                <a:gd name="T2" fmla="*/ 237 w 584"/>
                <a:gd name="T3" fmla="*/ 102 h 105"/>
                <a:gd name="T4" fmla="*/ 584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p:spPr>
          <p:txBody>
            <a:bodyPr wrap="none"/>
            <a:lstStyle/>
            <a:p>
              <a:endParaRPr lang="en-US"/>
            </a:p>
          </p:txBody>
        </p:sp>
        <p:sp>
          <p:nvSpPr>
            <p:cNvPr id="35872" name="Freeform 157"/>
            <p:cNvSpPr>
              <a:spLocks/>
            </p:cNvSpPr>
            <p:nvPr/>
          </p:nvSpPr>
          <p:spPr bwMode="auto">
            <a:xfrm>
              <a:off x="985" y="2842"/>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p:spPr>
          <p:txBody>
            <a:bodyPr wrap="none"/>
            <a:lstStyle/>
            <a:p>
              <a:endParaRPr lang="en-US"/>
            </a:p>
          </p:txBody>
        </p:sp>
        <p:sp>
          <p:nvSpPr>
            <p:cNvPr id="35873" name="Freeform 158"/>
            <p:cNvSpPr>
              <a:spLocks/>
            </p:cNvSpPr>
            <p:nvPr/>
          </p:nvSpPr>
          <p:spPr bwMode="auto">
            <a:xfrm>
              <a:off x="1329" y="2834"/>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p:spPr>
          <p:txBody>
            <a:bodyPr wrap="none"/>
            <a:lstStyle/>
            <a:p>
              <a:endParaRPr lang="en-US"/>
            </a:p>
          </p:txBody>
        </p:sp>
        <p:sp>
          <p:nvSpPr>
            <p:cNvPr id="35874" name="Freeform 159"/>
            <p:cNvSpPr>
              <a:spLocks/>
            </p:cNvSpPr>
            <p:nvPr/>
          </p:nvSpPr>
          <p:spPr bwMode="auto">
            <a:xfrm>
              <a:off x="1673" y="2842"/>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p:spPr>
          <p:txBody>
            <a:bodyPr wrap="none"/>
            <a:lstStyle/>
            <a:p>
              <a:endParaRPr lang="en-US"/>
            </a:p>
          </p:txBody>
        </p:sp>
        <p:sp>
          <p:nvSpPr>
            <p:cNvPr id="35875" name="Rectangle 160"/>
            <p:cNvSpPr>
              <a:spLocks noChangeArrowheads="1"/>
            </p:cNvSpPr>
            <p:nvPr/>
          </p:nvSpPr>
          <p:spPr bwMode="auto">
            <a:xfrm>
              <a:off x="1984" y="3381"/>
              <a:ext cx="355" cy="187"/>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5876" name="Rectangle 161"/>
            <p:cNvSpPr>
              <a:spLocks noChangeArrowheads="1"/>
            </p:cNvSpPr>
            <p:nvPr/>
          </p:nvSpPr>
          <p:spPr bwMode="auto">
            <a:xfrm>
              <a:off x="2128" y="3469"/>
              <a:ext cx="56" cy="93"/>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5877" name="Freeform 162"/>
            <p:cNvSpPr>
              <a:spLocks/>
            </p:cNvSpPr>
            <p:nvPr/>
          </p:nvSpPr>
          <p:spPr bwMode="auto">
            <a:xfrm>
              <a:off x="1982" y="3208"/>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p:spPr>
          <p:txBody>
            <a:bodyPr wrap="none"/>
            <a:lstStyle/>
            <a:p>
              <a:endParaRPr lang="en-US"/>
            </a:p>
          </p:txBody>
        </p:sp>
        <p:sp>
          <p:nvSpPr>
            <p:cNvPr id="35878" name="Rectangle 163"/>
            <p:cNvSpPr>
              <a:spLocks noChangeArrowheads="1"/>
            </p:cNvSpPr>
            <p:nvPr/>
          </p:nvSpPr>
          <p:spPr bwMode="auto">
            <a:xfrm>
              <a:off x="1504" y="3373"/>
              <a:ext cx="355" cy="187"/>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5879" name="Rectangle 164"/>
            <p:cNvSpPr>
              <a:spLocks noChangeArrowheads="1"/>
            </p:cNvSpPr>
            <p:nvPr/>
          </p:nvSpPr>
          <p:spPr bwMode="auto">
            <a:xfrm>
              <a:off x="1648" y="3461"/>
              <a:ext cx="56" cy="93"/>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5880" name="Freeform 165"/>
            <p:cNvSpPr>
              <a:spLocks/>
            </p:cNvSpPr>
            <p:nvPr/>
          </p:nvSpPr>
          <p:spPr bwMode="auto">
            <a:xfrm>
              <a:off x="1502" y="3200"/>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p:spPr>
          <p:txBody>
            <a:bodyPr wrap="none"/>
            <a:lstStyle/>
            <a:p>
              <a:endParaRPr lang="en-US"/>
            </a:p>
          </p:txBody>
        </p:sp>
        <p:sp>
          <p:nvSpPr>
            <p:cNvPr id="35881" name="Rectangle 166"/>
            <p:cNvSpPr>
              <a:spLocks noChangeArrowheads="1"/>
            </p:cNvSpPr>
            <p:nvPr/>
          </p:nvSpPr>
          <p:spPr bwMode="auto">
            <a:xfrm>
              <a:off x="1024" y="3365"/>
              <a:ext cx="355" cy="187"/>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5882" name="Rectangle 167"/>
            <p:cNvSpPr>
              <a:spLocks noChangeArrowheads="1"/>
            </p:cNvSpPr>
            <p:nvPr/>
          </p:nvSpPr>
          <p:spPr bwMode="auto">
            <a:xfrm>
              <a:off x="1168" y="3453"/>
              <a:ext cx="56" cy="93"/>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35883" name="Freeform 168"/>
            <p:cNvSpPr>
              <a:spLocks/>
            </p:cNvSpPr>
            <p:nvPr/>
          </p:nvSpPr>
          <p:spPr bwMode="auto">
            <a:xfrm>
              <a:off x="1022" y="3192"/>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p:spPr>
          <p:txBody>
            <a:bodyPr wrap="none"/>
            <a:lstStyle/>
            <a:p>
              <a:endParaRPr lang="en-US"/>
            </a:p>
          </p:txBody>
        </p:sp>
        <p:sp>
          <p:nvSpPr>
            <p:cNvPr id="35884" name="Freeform 169"/>
            <p:cNvSpPr>
              <a:spLocks/>
            </p:cNvSpPr>
            <p:nvPr/>
          </p:nvSpPr>
          <p:spPr bwMode="auto">
            <a:xfrm>
              <a:off x="983" y="2863"/>
              <a:ext cx="135" cy="412"/>
            </a:xfrm>
            <a:custGeom>
              <a:avLst/>
              <a:gdLst>
                <a:gd name="T0" fmla="*/ 0 w 135"/>
                <a:gd name="T1" fmla="*/ 0 h 412"/>
                <a:gd name="T2" fmla="*/ 67 w 135"/>
                <a:gd name="T3" fmla="*/ 347 h 412"/>
                <a:gd name="T4" fmla="*/ 135 w 135"/>
                <a:gd name="T5" fmla="*/ 390 h 412"/>
                <a:gd name="T6" fmla="*/ 0 60000 65536"/>
                <a:gd name="T7" fmla="*/ 0 60000 65536"/>
                <a:gd name="T8" fmla="*/ 0 60000 65536"/>
                <a:gd name="T9" fmla="*/ 0 w 135"/>
                <a:gd name="T10" fmla="*/ 0 h 412"/>
                <a:gd name="T11" fmla="*/ 135 w 135"/>
                <a:gd name="T12" fmla="*/ 412 h 412"/>
              </a:gdLst>
              <a:ahLst/>
              <a:cxnLst>
                <a:cxn ang="T6">
                  <a:pos x="T0" y="T1"/>
                </a:cxn>
                <a:cxn ang="T7">
                  <a:pos x="T2" y="T3"/>
                </a:cxn>
                <a:cxn ang="T8">
                  <a:pos x="T4" y="T5"/>
                </a:cxn>
              </a:cxnLst>
              <a:rect l="T9" t="T10" r="T11" b="T12"/>
              <a:pathLst>
                <a:path w="135" h="412">
                  <a:moveTo>
                    <a:pt x="0" y="0"/>
                  </a:moveTo>
                  <a:cubicBezTo>
                    <a:pt x="22" y="141"/>
                    <a:pt x="45" y="282"/>
                    <a:pt x="67" y="347"/>
                  </a:cubicBezTo>
                  <a:cubicBezTo>
                    <a:pt x="89" y="412"/>
                    <a:pt x="112" y="401"/>
                    <a:pt x="135" y="390"/>
                  </a:cubicBezTo>
                </a:path>
              </a:pathLst>
            </a:custGeom>
            <a:noFill/>
            <a:ln w="12700" cap="sq">
              <a:solidFill>
                <a:schemeClr val="tx1"/>
              </a:solidFill>
              <a:round/>
              <a:headEnd type="none" w="sm" len="sm"/>
              <a:tailEnd type="none" w="sm" len="sm"/>
            </a:ln>
          </p:spPr>
          <p:txBody>
            <a:bodyPr wrap="none"/>
            <a:lstStyle/>
            <a:p>
              <a:endParaRPr lang="en-US"/>
            </a:p>
          </p:txBody>
        </p:sp>
        <p:sp>
          <p:nvSpPr>
            <p:cNvPr id="35885" name="Freeform 170"/>
            <p:cNvSpPr>
              <a:spLocks/>
            </p:cNvSpPr>
            <p:nvPr/>
          </p:nvSpPr>
          <p:spPr bwMode="auto">
            <a:xfrm>
              <a:off x="1529" y="2863"/>
              <a:ext cx="123" cy="415"/>
            </a:xfrm>
            <a:custGeom>
              <a:avLst/>
              <a:gdLst>
                <a:gd name="T0" fmla="*/ 123 w 123"/>
                <a:gd name="T1" fmla="*/ 0 h 415"/>
                <a:gd name="T2" fmla="*/ 13 w 123"/>
                <a:gd name="T3" fmla="*/ 271 h 415"/>
                <a:gd name="T4" fmla="*/ 47 w 123"/>
                <a:gd name="T5" fmla="*/ 415 h 415"/>
                <a:gd name="T6" fmla="*/ 0 60000 65536"/>
                <a:gd name="T7" fmla="*/ 0 60000 65536"/>
                <a:gd name="T8" fmla="*/ 0 60000 65536"/>
                <a:gd name="T9" fmla="*/ 0 w 123"/>
                <a:gd name="T10" fmla="*/ 0 h 415"/>
                <a:gd name="T11" fmla="*/ 123 w 123"/>
                <a:gd name="T12" fmla="*/ 415 h 415"/>
              </a:gdLst>
              <a:ahLst/>
              <a:cxnLst>
                <a:cxn ang="T6">
                  <a:pos x="T0" y="T1"/>
                </a:cxn>
                <a:cxn ang="T7">
                  <a:pos x="T2" y="T3"/>
                </a:cxn>
                <a:cxn ang="T8">
                  <a:pos x="T4" y="T5"/>
                </a:cxn>
              </a:cxnLst>
              <a:rect l="T9" t="T10" r="T11" b="T12"/>
              <a:pathLst>
                <a:path w="123" h="415">
                  <a:moveTo>
                    <a:pt x="123" y="0"/>
                  </a:moveTo>
                  <a:cubicBezTo>
                    <a:pt x="74" y="101"/>
                    <a:pt x="26" y="202"/>
                    <a:pt x="13" y="271"/>
                  </a:cubicBezTo>
                  <a:cubicBezTo>
                    <a:pt x="0" y="340"/>
                    <a:pt x="23" y="377"/>
                    <a:pt x="47" y="415"/>
                  </a:cubicBezTo>
                </a:path>
              </a:pathLst>
            </a:custGeom>
            <a:noFill/>
            <a:ln w="12700" cap="sq">
              <a:solidFill>
                <a:schemeClr val="tx1"/>
              </a:solidFill>
              <a:round/>
              <a:headEnd type="none" w="sm" len="sm"/>
              <a:tailEnd type="none" w="sm" len="sm"/>
            </a:ln>
          </p:spPr>
          <p:txBody>
            <a:bodyPr wrap="none"/>
            <a:lstStyle/>
            <a:p>
              <a:endParaRPr lang="en-US"/>
            </a:p>
          </p:txBody>
        </p:sp>
        <p:sp>
          <p:nvSpPr>
            <p:cNvPr id="35886" name="Freeform 171"/>
            <p:cNvSpPr>
              <a:spLocks/>
            </p:cNvSpPr>
            <p:nvPr/>
          </p:nvSpPr>
          <p:spPr bwMode="auto">
            <a:xfrm>
              <a:off x="1999" y="2872"/>
              <a:ext cx="69" cy="432"/>
            </a:xfrm>
            <a:custGeom>
              <a:avLst/>
              <a:gdLst>
                <a:gd name="T0" fmla="*/ 0 w 69"/>
                <a:gd name="T1" fmla="*/ 0 h 432"/>
                <a:gd name="T2" fmla="*/ 59 w 69"/>
                <a:gd name="T3" fmla="*/ 220 h 432"/>
                <a:gd name="T4" fmla="*/ 59 w 69"/>
                <a:gd name="T5" fmla="*/ 432 h 432"/>
                <a:gd name="T6" fmla="*/ 0 60000 65536"/>
                <a:gd name="T7" fmla="*/ 0 60000 65536"/>
                <a:gd name="T8" fmla="*/ 0 60000 65536"/>
                <a:gd name="T9" fmla="*/ 0 w 69"/>
                <a:gd name="T10" fmla="*/ 0 h 432"/>
                <a:gd name="T11" fmla="*/ 69 w 69"/>
                <a:gd name="T12" fmla="*/ 432 h 432"/>
              </a:gdLst>
              <a:ahLst/>
              <a:cxnLst>
                <a:cxn ang="T6">
                  <a:pos x="T0" y="T1"/>
                </a:cxn>
                <a:cxn ang="T7">
                  <a:pos x="T2" y="T3"/>
                </a:cxn>
                <a:cxn ang="T8">
                  <a:pos x="T4" y="T5"/>
                </a:cxn>
              </a:cxnLst>
              <a:rect l="T9" t="T10" r="T11" b="T12"/>
              <a:pathLst>
                <a:path w="69" h="432">
                  <a:moveTo>
                    <a:pt x="0" y="0"/>
                  </a:moveTo>
                  <a:cubicBezTo>
                    <a:pt x="24" y="74"/>
                    <a:pt x="49" y="148"/>
                    <a:pt x="59" y="220"/>
                  </a:cubicBezTo>
                  <a:cubicBezTo>
                    <a:pt x="69" y="292"/>
                    <a:pt x="64" y="362"/>
                    <a:pt x="59" y="432"/>
                  </a:cubicBezTo>
                </a:path>
              </a:pathLst>
            </a:custGeom>
            <a:noFill/>
            <a:ln w="12700" cap="sq">
              <a:solidFill>
                <a:schemeClr val="tx1"/>
              </a:solidFill>
              <a:round/>
              <a:headEnd type="none" w="sm" len="sm"/>
              <a:tailEnd type="none" w="sm" len="sm"/>
            </a:ln>
          </p:spPr>
          <p:txBody>
            <a:bodyPr wrap="none"/>
            <a:lstStyle/>
            <a:p>
              <a:endParaRPr lang="en-US"/>
            </a:p>
          </p:txBody>
        </p:sp>
        <p:sp>
          <p:nvSpPr>
            <p:cNvPr id="35887" name="Freeform 172"/>
            <p:cNvSpPr>
              <a:spLocks/>
            </p:cNvSpPr>
            <p:nvPr/>
          </p:nvSpPr>
          <p:spPr bwMode="auto">
            <a:xfrm>
              <a:off x="711" y="1118"/>
              <a:ext cx="161" cy="1127"/>
            </a:xfrm>
            <a:custGeom>
              <a:avLst/>
              <a:gdLst>
                <a:gd name="T0" fmla="*/ 153 w 161"/>
                <a:gd name="T1" fmla="*/ 0 h 1127"/>
                <a:gd name="T2" fmla="*/ 1 w 161"/>
                <a:gd name="T3" fmla="*/ 720 h 1127"/>
                <a:gd name="T4" fmla="*/ 161 w 161"/>
                <a:gd name="T5" fmla="*/ 1127 h 1127"/>
                <a:gd name="T6" fmla="*/ 0 60000 65536"/>
                <a:gd name="T7" fmla="*/ 0 60000 65536"/>
                <a:gd name="T8" fmla="*/ 0 60000 65536"/>
                <a:gd name="T9" fmla="*/ 0 w 161"/>
                <a:gd name="T10" fmla="*/ 0 h 1127"/>
                <a:gd name="T11" fmla="*/ 161 w 161"/>
                <a:gd name="T12" fmla="*/ 1127 h 1127"/>
              </a:gdLst>
              <a:ahLst/>
              <a:cxnLst>
                <a:cxn ang="T6">
                  <a:pos x="T0" y="T1"/>
                </a:cxn>
                <a:cxn ang="T7">
                  <a:pos x="T2" y="T3"/>
                </a:cxn>
                <a:cxn ang="T8">
                  <a:pos x="T4" y="T5"/>
                </a:cxn>
              </a:cxnLst>
              <a:rect l="T9" t="T10" r="T11" b="T12"/>
              <a:pathLst>
                <a:path w="161" h="1127">
                  <a:moveTo>
                    <a:pt x="153" y="0"/>
                  </a:moveTo>
                  <a:cubicBezTo>
                    <a:pt x="76" y="266"/>
                    <a:pt x="0" y="532"/>
                    <a:pt x="1" y="720"/>
                  </a:cubicBezTo>
                  <a:cubicBezTo>
                    <a:pt x="2" y="908"/>
                    <a:pt x="81" y="1017"/>
                    <a:pt x="161" y="1127"/>
                  </a:cubicBezTo>
                </a:path>
              </a:pathLst>
            </a:custGeom>
            <a:noFill/>
            <a:ln w="12700" cap="sq">
              <a:solidFill>
                <a:schemeClr val="tx1"/>
              </a:solidFill>
              <a:round/>
              <a:headEnd type="none" w="sm" len="sm"/>
              <a:tailEnd type="none" w="sm" len="sm"/>
            </a:ln>
          </p:spPr>
          <p:txBody>
            <a:bodyPr wrap="none"/>
            <a:lstStyle/>
            <a:p>
              <a:endParaRPr lang="en-US"/>
            </a:p>
          </p:txBody>
        </p:sp>
        <p:sp>
          <p:nvSpPr>
            <p:cNvPr id="35888" name="Line 173"/>
            <p:cNvSpPr>
              <a:spLocks noChangeShapeType="1"/>
            </p:cNvSpPr>
            <p:nvPr/>
          </p:nvSpPr>
          <p:spPr bwMode="auto">
            <a:xfrm flipH="1">
              <a:off x="904" y="1959"/>
              <a:ext cx="171" cy="273"/>
            </a:xfrm>
            <a:prstGeom prst="line">
              <a:avLst/>
            </a:prstGeom>
            <a:noFill/>
            <a:ln w="12700" cap="sq">
              <a:solidFill>
                <a:schemeClr val="tx1"/>
              </a:solidFill>
              <a:round/>
              <a:headEnd type="none" w="sm" len="sm"/>
              <a:tailEnd type="none" w="sm" len="sm"/>
            </a:ln>
          </p:spPr>
          <p:txBody>
            <a:bodyPr wrap="none"/>
            <a:lstStyle/>
            <a:p>
              <a:endParaRPr lang="en-US"/>
            </a:p>
          </p:txBody>
        </p:sp>
        <p:sp>
          <p:nvSpPr>
            <p:cNvPr id="35889" name="Line 174"/>
            <p:cNvSpPr>
              <a:spLocks noChangeShapeType="1"/>
            </p:cNvSpPr>
            <p:nvPr/>
          </p:nvSpPr>
          <p:spPr bwMode="auto">
            <a:xfrm>
              <a:off x="1227" y="1543"/>
              <a:ext cx="221" cy="689"/>
            </a:xfrm>
            <a:prstGeom prst="line">
              <a:avLst/>
            </a:prstGeom>
            <a:noFill/>
            <a:ln w="12700" cap="sq">
              <a:solidFill>
                <a:schemeClr val="tx1"/>
              </a:solidFill>
              <a:round/>
              <a:headEnd type="none" w="sm" len="sm"/>
              <a:tailEnd type="none" w="sm" len="sm"/>
            </a:ln>
          </p:spPr>
          <p:txBody>
            <a:bodyPr wrap="none"/>
            <a:lstStyle/>
            <a:p>
              <a:endParaRPr lang="en-US"/>
            </a:p>
          </p:txBody>
        </p:sp>
        <p:sp>
          <p:nvSpPr>
            <p:cNvPr id="35890" name="Line 175"/>
            <p:cNvSpPr>
              <a:spLocks noChangeShapeType="1"/>
            </p:cNvSpPr>
            <p:nvPr/>
          </p:nvSpPr>
          <p:spPr bwMode="auto">
            <a:xfrm>
              <a:off x="1504" y="1118"/>
              <a:ext cx="25" cy="1042"/>
            </a:xfrm>
            <a:prstGeom prst="line">
              <a:avLst/>
            </a:prstGeom>
            <a:noFill/>
            <a:ln w="12700" cap="sq">
              <a:solidFill>
                <a:schemeClr val="tx1"/>
              </a:solidFill>
              <a:round/>
              <a:headEnd type="none" w="sm" len="sm"/>
              <a:tailEnd type="none" w="sm" len="sm"/>
            </a:ln>
          </p:spPr>
          <p:txBody>
            <a:bodyPr wrap="none"/>
            <a:lstStyle/>
            <a:p>
              <a:endParaRPr lang="en-US"/>
            </a:p>
          </p:txBody>
        </p:sp>
        <p:sp>
          <p:nvSpPr>
            <p:cNvPr id="35891" name="Line 176"/>
            <p:cNvSpPr>
              <a:spLocks noChangeShapeType="1"/>
            </p:cNvSpPr>
            <p:nvPr/>
          </p:nvSpPr>
          <p:spPr bwMode="auto">
            <a:xfrm flipH="1">
              <a:off x="1504" y="1959"/>
              <a:ext cx="211" cy="201"/>
            </a:xfrm>
            <a:prstGeom prst="line">
              <a:avLst/>
            </a:prstGeom>
            <a:noFill/>
            <a:ln w="12700" cap="sq">
              <a:solidFill>
                <a:schemeClr val="tx1"/>
              </a:solidFill>
              <a:round/>
              <a:headEnd type="none" w="sm" len="sm"/>
              <a:tailEnd type="none" w="sm" len="sm"/>
            </a:ln>
          </p:spPr>
          <p:txBody>
            <a:bodyPr wrap="none"/>
            <a:lstStyle/>
            <a:p>
              <a:endParaRPr lang="en-US"/>
            </a:p>
          </p:txBody>
        </p:sp>
        <p:sp>
          <p:nvSpPr>
            <p:cNvPr id="35892" name="Line 177"/>
            <p:cNvSpPr>
              <a:spLocks noChangeShapeType="1"/>
            </p:cNvSpPr>
            <p:nvPr/>
          </p:nvSpPr>
          <p:spPr bwMode="auto">
            <a:xfrm>
              <a:off x="1944" y="1511"/>
              <a:ext cx="80" cy="721"/>
            </a:xfrm>
            <a:prstGeom prst="line">
              <a:avLst/>
            </a:prstGeom>
            <a:noFill/>
            <a:ln w="12700" cap="sq">
              <a:solidFill>
                <a:schemeClr val="tx1"/>
              </a:solidFill>
              <a:round/>
              <a:headEnd type="none" w="sm" len="sm"/>
              <a:tailEnd type="none" w="sm" len="sm"/>
            </a:ln>
          </p:spPr>
          <p:txBody>
            <a:bodyPr wrap="none"/>
            <a:lstStyle/>
            <a:p>
              <a:endParaRPr lang="en-US"/>
            </a:p>
          </p:txBody>
        </p:sp>
        <p:sp>
          <p:nvSpPr>
            <p:cNvPr id="35893" name="Line 178"/>
            <p:cNvSpPr>
              <a:spLocks noChangeShapeType="1"/>
            </p:cNvSpPr>
            <p:nvPr/>
          </p:nvSpPr>
          <p:spPr bwMode="auto">
            <a:xfrm flipH="1">
              <a:off x="2024" y="1127"/>
              <a:ext cx="104" cy="1001"/>
            </a:xfrm>
            <a:prstGeom prst="line">
              <a:avLst/>
            </a:prstGeom>
            <a:noFill/>
            <a:ln w="12700" cap="sq">
              <a:solidFill>
                <a:schemeClr val="tx1"/>
              </a:solidFill>
              <a:round/>
              <a:headEnd type="none" w="sm" len="sm"/>
              <a:tailEnd type="none" w="sm" len="sm"/>
            </a:ln>
          </p:spPr>
          <p:txBody>
            <a:bodyPr wrap="none"/>
            <a:lstStyle/>
            <a:p>
              <a:endParaRPr lang="en-US"/>
            </a:p>
          </p:txBody>
        </p:sp>
        <p:sp>
          <p:nvSpPr>
            <p:cNvPr id="35894" name="Line 179"/>
            <p:cNvSpPr>
              <a:spLocks noChangeShapeType="1"/>
            </p:cNvSpPr>
            <p:nvPr/>
          </p:nvSpPr>
          <p:spPr bwMode="auto">
            <a:xfrm flipH="1">
              <a:off x="2080" y="1943"/>
              <a:ext cx="104" cy="217"/>
            </a:xfrm>
            <a:prstGeom prst="line">
              <a:avLst/>
            </a:prstGeom>
            <a:noFill/>
            <a:ln w="12700" cap="sq">
              <a:solidFill>
                <a:schemeClr val="tx1"/>
              </a:solidFill>
              <a:round/>
              <a:headEnd type="none" w="sm" len="sm"/>
              <a:tailEnd type="none" w="sm" len="sm"/>
            </a:ln>
          </p:spPr>
          <p:txBody>
            <a:bodyPr wrap="none"/>
            <a:lstStyle/>
            <a:p>
              <a:endParaRPr lang="en-US"/>
            </a:p>
          </p:txBody>
        </p:sp>
        <p:sp>
          <p:nvSpPr>
            <p:cNvPr id="35895" name="AutoShape 180"/>
            <p:cNvSpPr>
              <a:spLocks noChangeArrowheads="1"/>
            </p:cNvSpPr>
            <p:nvPr/>
          </p:nvSpPr>
          <p:spPr bwMode="auto">
            <a:xfrm rot="-5400000">
              <a:off x="1284" y="-638"/>
              <a:ext cx="549" cy="2338"/>
            </a:xfrm>
            <a:prstGeom prst="flowChartDelay">
              <a:avLst/>
            </a:prstGeom>
            <a:solidFill>
              <a:schemeClr val="folHlink"/>
            </a:solidFill>
            <a:ln w="12700" cap="sq">
              <a:solidFill>
                <a:schemeClr val="folHlink"/>
              </a:solidFill>
              <a:miter lim="800000"/>
              <a:headEnd type="none" w="sm" len="sm"/>
              <a:tailEnd type="none" w="sm" len="sm"/>
            </a:ln>
          </p:spPr>
          <p:txBody>
            <a:bodyPr vert="eaVert" wrap="none" anchor="ctr"/>
            <a:lstStyle/>
            <a:p>
              <a:pPr algn="ctr" eaLnBrk="1" hangingPunct="1">
                <a:spcBef>
                  <a:spcPct val="0"/>
                </a:spcBef>
                <a:buClrTx/>
                <a:buSzTx/>
                <a:buFontTx/>
                <a:buNone/>
              </a:pPr>
              <a:r>
                <a:rPr lang="en-US" sz="2400">
                  <a:solidFill>
                    <a:srgbClr val="FAFD00"/>
                  </a:solidFill>
                </a:rPr>
                <a:t>Transmission and </a:t>
              </a:r>
            </a:p>
            <a:p>
              <a:pPr algn="ctr" eaLnBrk="1" hangingPunct="1">
                <a:spcBef>
                  <a:spcPct val="0"/>
                </a:spcBef>
                <a:buClrTx/>
                <a:buSzTx/>
                <a:buFontTx/>
                <a:buNone/>
              </a:pPr>
              <a:r>
                <a:rPr lang="en-US" sz="2400">
                  <a:solidFill>
                    <a:srgbClr val="FAFD00"/>
                  </a:solidFill>
                </a:rPr>
                <a:t>System Operator </a:t>
              </a:r>
            </a:p>
          </p:txBody>
        </p:sp>
        <p:sp>
          <p:nvSpPr>
            <p:cNvPr id="35896" name="Freeform 181"/>
            <p:cNvSpPr>
              <a:spLocks/>
            </p:cNvSpPr>
            <p:nvPr/>
          </p:nvSpPr>
          <p:spPr bwMode="auto">
            <a:xfrm>
              <a:off x="822" y="2338"/>
              <a:ext cx="169" cy="508"/>
            </a:xfrm>
            <a:custGeom>
              <a:avLst/>
              <a:gdLst>
                <a:gd name="T0" fmla="*/ 0 w 169"/>
                <a:gd name="T1" fmla="*/ 0 h 508"/>
                <a:gd name="T2" fmla="*/ 0 w 169"/>
                <a:gd name="T3" fmla="*/ 508 h 508"/>
                <a:gd name="T4" fmla="*/ 169 w 169"/>
                <a:gd name="T5" fmla="*/ 508 h 508"/>
                <a:gd name="T6" fmla="*/ 0 60000 65536"/>
                <a:gd name="T7" fmla="*/ 0 60000 65536"/>
                <a:gd name="T8" fmla="*/ 0 60000 65536"/>
                <a:gd name="T9" fmla="*/ 0 w 169"/>
                <a:gd name="T10" fmla="*/ 0 h 508"/>
                <a:gd name="T11" fmla="*/ 169 w 169"/>
                <a:gd name="T12" fmla="*/ 508 h 508"/>
              </a:gdLst>
              <a:ahLst/>
              <a:cxnLst>
                <a:cxn ang="T6">
                  <a:pos x="T0" y="T1"/>
                </a:cxn>
                <a:cxn ang="T7">
                  <a:pos x="T2" y="T3"/>
                </a:cxn>
                <a:cxn ang="T8">
                  <a:pos x="T4" y="T5"/>
                </a:cxn>
              </a:cxnLst>
              <a:rect l="T9" t="T10" r="T11" b="T12"/>
              <a:pathLst>
                <a:path w="169" h="508">
                  <a:moveTo>
                    <a:pt x="0" y="0"/>
                  </a:moveTo>
                  <a:lnTo>
                    <a:pt x="0" y="508"/>
                  </a:lnTo>
                  <a:lnTo>
                    <a:pt x="169" y="508"/>
                  </a:lnTo>
                </a:path>
              </a:pathLst>
            </a:custGeom>
            <a:noFill/>
            <a:ln w="12700" cap="sq">
              <a:solidFill>
                <a:schemeClr val="tx1"/>
              </a:solidFill>
              <a:round/>
              <a:headEnd type="none" w="sm" len="sm"/>
              <a:tailEnd type="none" w="sm" len="sm"/>
            </a:ln>
          </p:spPr>
          <p:txBody>
            <a:bodyPr wrap="none"/>
            <a:lstStyle/>
            <a:p>
              <a:endParaRPr lang="en-US"/>
            </a:p>
          </p:txBody>
        </p:sp>
      </p:grpSp>
      <p:sp>
        <p:nvSpPr>
          <p:cNvPr id="35845" name="Text Box 183"/>
          <p:cNvSpPr txBox="1">
            <a:spLocks noChangeArrowheads="1"/>
          </p:cNvSpPr>
          <p:nvPr/>
        </p:nvSpPr>
        <p:spPr bwMode="auto">
          <a:xfrm>
            <a:off x="909638" y="5499100"/>
            <a:ext cx="3211512" cy="396875"/>
          </a:xfrm>
          <a:prstGeom prst="rect">
            <a:avLst/>
          </a:prstGeom>
          <a:noFill/>
          <a:ln w="12700" cap="sq">
            <a:noFill/>
            <a:miter lim="800000"/>
            <a:headEnd type="none" w="sm" len="sm"/>
            <a:tailEnd type="none" w="sm" len="sm"/>
          </a:ln>
        </p:spPr>
        <p:txBody>
          <a:bodyPr wrap="none">
            <a:spAutoFit/>
          </a:bodyPr>
          <a:lstStyle/>
          <a:p>
            <a:pPr eaLnBrk="1" hangingPunct="1">
              <a:spcBef>
                <a:spcPct val="0"/>
              </a:spcBef>
              <a:buClrTx/>
              <a:buSzTx/>
              <a:buFontTx/>
              <a:buNone/>
            </a:pPr>
            <a:r>
              <a:rPr lang="en-US" sz="2000" b="1">
                <a:solidFill>
                  <a:srgbClr val="FAFD00"/>
                </a:solidFill>
              </a:rPr>
              <a:t>Vertically Integrated Utility</a:t>
            </a:r>
          </a:p>
        </p:txBody>
      </p:sp>
      <p:sp>
        <p:nvSpPr>
          <p:cNvPr id="35846" name="Line 184"/>
          <p:cNvSpPr>
            <a:spLocks noChangeShapeType="1"/>
          </p:cNvSpPr>
          <p:nvPr/>
        </p:nvSpPr>
        <p:spPr bwMode="auto">
          <a:xfrm flipH="1" flipV="1">
            <a:off x="4660900" y="19050"/>
            <a:ext cx="9525" cy="6829425"/>
          </a:xfrm>
          <a:prstGeom prst="line">
            <a:avLst/>
          </a:prstGeom>
          <a:noFill/>
          <a:ln w="190500">
            <a:solidFill>
              <a:schemeClr val="tx1"/>
            </a:solidFill>
            <a:round/>
            <a:headEnd/>
            <a:tailEnd/>
          </a:ln>
        </p:spPr>
        <p:txBody>
          <a:bodyPr lIns="90488" tIns="44450" rIns="90488" bIns="44450"/>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24825"/>
            <a:ext cx="8153400" cy="584775"/>
          </a:xfrm>
          <a:prstGeom prst="rect">
            <a:avLst/>
          </a:prstGeom>
          <a:noFill/>
        </p:spPr>
        <p:txBody>
          <a:bodyPr wrap="square" rtlCol="0">
            <a:spAutoFit/>
          </a:bodyPr>
          <a:lstStyle/>
          <a:p>
            <a:pPr algn="ctr"/>
            <a:r>
              <a:rPr lang="en-US" sz="3200" dirty="0" smtClean="0"/>
              <a:t>And the </a:t>
            </a:r>
            <a:r>
              <a:rPr lang="en-US" sz="3200" dirty="0" smtClean="0"/>
              <a:t>ISOs </a:t>
            </a:r>
            <a:r>
              <a:rPr lang="en-US" sz="3200" dirty="0" smtClean="0"/>
              <a:t>runs the electricity markets</a:t>
            </a:r>
            <a:endParaRPr lang="en-US" sz="3200" dirty="0"/>
          </a:p>
        </p:txBody>
      </p:sp>
      <p:sp>
        <p:nvSpPr>
          <p:cNvPr id="2" name="TextBox 1"/>
          <p:cNvSpPr txBox="1"/>
          <p:nvPr/>
        </p:nvSpPr>
        <p:spPr>
          <a:xfrm>
            <a:off x="304800" y="5581471"/>
            <a:ext cx="87630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None of them existed in their present form previous to ~1996.</a:t>
            </a:r>
          </a:p>
          <a:p>
            <a:pPr marL="285750" indent="-285750">
              <a:buFont typeface="Arial" panose="020B0604020202020204" pitchFamily="34" charset="0"/>
              <a:buChar char="•"/>
            </a:pPr>
            <a:r>
              <a:rPr lang="en-US" dirty="0" smtClean="0"/>
              <a:t>They own no generation or transmission.</a:t>
            </a:r>
          </a:p>
          <a:p>
            <a:pPr marL="285750" indent="-285750">
              <a:buFont typeface="Arial" panose="020B0604020202020204" pitchFamily="34" charset="0"/>
              <a:buChar char="•"/>
            </a:pPr>
            <a:r>
              <a:rPr lang="en-US" dirty="0" smtClean="0"/>
              <a:t>They are central to the three most important power system functions today: </a:t>
            </a:r>
          </a:p>
          <a:p>
            <a:r>
              <a:rPr lang="en-US" dirty="0"/>
              <a:t>	</a:t>
            </a:r>
            <a:r>
              <a:rPr lang="en-US" dirty="0" smtClean="0">
                <a:sym typeface="Wingdings" panose="05000000000000000000" pitchFamily="2" charset="2"/>
              </a:rPr>
              <a:t>market operations, </a:t>
            </a:r>
            <a:r>
              <a:rPr lang="en-US" dirty="0" smtClean="0"/>
              <a:t>grid operations, and grid planning. </a:t>
            </a:r>
          </a:p>
        </p:txBody>
      </p:sp>
      <p:pic>
        <p:nvPicPr>
          <p:cNvPr id="5" name="Picture 18" descr="Map of Electric RTO/ISO reg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23248"/>
            <a:ext cx="7058295" cy="46868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76200"/>
            <a:ext cx="8153400" cy="584775"/>
          </a:xfrm>
          <a:prstGeom prst="rect">
            <a:avLst/>
          </a:prstGeom>
          <a:noFill/>
        </p:spPr>
        <p:txBody>
          <a:bodyPr wrap="square" rtlCol="0">
            <a:spAutoFit/>
          </a:bodyPr>
          <a:lstStyle/>
          <a:p>
            <a:pPr algn="ctr"/>
            <a:r>
              <a:rPr lang="en-US" sz="3200" dirty="0" smtClean="0"/>
              <a:t>This was not without its ups and downs </a:t>
            </a:r>
            <a:r>
              <a:rPr lang="en-US" sz="3200" dirty="0" smtClean="0">
                <a:sym typeface="Wingdings" panose="05000000000000000000" pitchFamily="2" charset="2"/>
              </a:rPr>
              <a:t></a:t>
            </a:r>
            <a:endParaRPr lang="en-US" sz="3200" dirty="0"/>
          </a:p>
        </p:txBody>
      </p:sp>
      <p:sp>
        <p:nvSpPr>
          <p:cNvPr id="3585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505200"/>
            <a:ext cx="526732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693" y="678008"/>
            <a:ext cx="3767307" cy="2446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52600" y="1896898"/>
            <a:ext cx="1752600" cy="584775"/>
          </a:xfrm>
          <a:prstGeom prst="rect">
            <a:avLst/>
          </a:prstGeom>
          <a:noFill/>
        </p:spPr>
        <p:txBody>
          <a:bodyPr wrap="square" rtlCol="0">
            <a:spAutoFit/>
          </a:bodyPr>
          <a:lstStyle/>
          <a:p>
            <a:r>
              <a:rPr lang="en-US" sz="3200" dirty="0" smtClean="0"/>
              <a:t>HW1…</a:t>
            </a:r>
            <a:endParaRPr lang="en-US" sz="3200" dirty="0"/>
          </a:p>
        </p:txBody>
      </p:sp>
    </p:spTree>
    <p:extLst>
      <p:ext uri="{BB962C8B-B14F-4D97-AF65-F5344CB8AC3E}">
        <p14:creationId xmlns:p14="http://schemas.microsoft.com/office/powerpoint/2010/main" val="1768870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622323" cy="4031873"/>
          </a:xfrm>
          <a:prstGeom prst="rect">
            <a:avLst/>
          </a:prstGeom>
          <a:noFill/>
        </p:spPr>
        <p:txBody>
          <a:bodyPr wrap="square" rtlCol="0">
            <a:spAutoFit/>
          </a:bodyPr>
          <a:lstStyle/>
          <a:p>
            <a:r>
              <a:rPr lang="en-US" sz="3200" b="1" dirty="0" smtClean="0"/>
              <a:t>We will use our own course webpage, found at </a:t>
            </a:r>
          </a:p>
          <a:p>
            <a:r>
              <a:rPr lang="en-US" sz="2800" b="1" dirty="0" smtClean="0">
                <a:hlinkClick r:id="rId2"/>
              </a:rPr>
              <a:t>home.eng.iastate.edu/~</a:t>
            </a:r>
            <a:r>
              <a:rPr lang="en-US" sz="2800" b="1" dirty="0" err="1" smtClean="0">
                <a:hlinkClick r:id="rId2"/>
              </a:rPr>
              <a:t>jdm</a:t>
            </a:r>
            <a:r>
              <a:rPr lang="en-US" sz="2800" b="1" dirty="0" smtClean="0">
                <a:hlinkClick r:id="rId2"/>
              </a:rPr>
              <a:t>/ee458/ee458schedule.htm</a:t>
            </a:r>
            <a:r>
              <a:rPr lang="en-US" sz="2800" b="1" dirty="0" smtClean="0"/>
              <a:t> </a:t>
            </a:r>
          </a:p>
          <a:p>
            <a:endParaRPr lang="en-US" sz="2800" b="1" dirty="0"/>
          </a:p>
          <a:p>
            <a:r>
              <a:rPr lang="en-US" sz="2800" b="1" dirty="0" smtClean="0"/>
              <a:t>You will find the course schedule at the above location.</a:t>
            </a:r>
          </a:p>
          <a:p>
            <a:r>
              <a:rPr lang="en-US" sz="2800" b="1" dirty="0" smtClean="0"/>
              <a:t>You should bookmark the above location because you will be referring to it often during the course.</a:t>
            </a:r>
          </a:p>
          <a:p>
            <a:endParaRPr lang="en-US" sz="2800" b="1" dirty="0"/>
          </a:p>
          <a:p>
            <a:r>
              <a:rPr lang="en-US" sz="2800" b="1" dirty="0" smtClean="0"/>
              <a:t>Also notice the tabs for “Objectives” and </a:t>
            </a:r>
          </a:p>
          <a:p>
            <a:r>
              <a:rPr lang="en-US" sz="2800" b="1" dirty="0" smtClean="0"/>
              <a:t>“Course structure”.</a:t>
            </a:r>
          </a:p>
        </p:txBody>
      </p:sp>
    </p:spTree>
    <p:extLst>
      <p:ext uri="{BB962C8B-B14F-4D97-AF65-F5344CB8AC3E}">
        <p14:creationId xmlns:p14="http://schemas.microsoft.com/office/powerpoint/2010/main" val="2985621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8501" y="164812"/>
            <a:ext cx="8153400" cy="584775"/>
          </a:xfrm>
          <a:prstGeom prst="rect">
            <a:avLst/>
          </a:prstGeom>
          <a:noFill/>
        </p:spPr>
        <p:txBody>
          <a:bodyPr wrap="square" rtlCol="0">
            <a:spAutoFit/>
          </a:bodyPr>
          <a:lstStyle/>
          <a:p>
            <a:pPr algn="ctr"/>
            <a:r>
              <a:rPr lang="en-US" sz="3200" dirty="0" smtClean="0"/>
              <a:t>Which leads to the course objectives</a:t>
            </a:r>
            <a:endParaRPr lang="en-US" sz="3200" dirty="0"/>
          </a:p>
        </p:txBody>
      </p:sp>
      <p:sp>
        <p:nvSpPr>
          <p:cNvPr id="3585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p:cNvSpPr txBox="1"/>
          <p:nvPr/>
        </p:nvSpPr>
        <p:spPr>
          <a:xfrm>
            <a:off x="0" y="758692"/>
            <a:ext cx="9144000" cy="3416320"/>
          </a:xfrm>
          <a:prstGeom prst="rect">
            <a:avLst/>
          </a:prstGeom>
          <a:noFill/>
        </p:spPr>
        <p:txBody>
          <a:bodyPr wrap="square" rtlCol="0">
            <a:spAutoFit/>
          </a:bodyPr>
          <a:lstStyle/>
          <a:p>
            <a:r>
              <a:rPr lang="en-US" b="1" dirty="0"/>
              <a:t>Objective 1: </a:t>
            </a:r>
            <a:r>
              <a:rPr lang="en-US" dirty="0"/>
              <a:t>Identify the basic microeconomic principles on which electricity markets are based.</a:t>
            </a:r>
          </a:p>
          <a:p>
            <a:r>
              <a:rPr lang="en-US" b="1" dirty="0"/>
              <a:t>Objective 2: </a:t>
            </a:r>
            <a:r>
              <a:rPr lang="en-US" dirty="0"/>
              <a:t>Articulate the basic principle of the simplex method for solving linear programs.</a:t>
            </a:r>
          </a:p>
          <a:p>
            <a:r>
              <a:rPr lang="en-US" b="1" dirty="0"/>
              <a:t>Objective 3: </a:t>
            </a:r>
            <a:r>
              <a:rPr lang="en-US" dirty="0"/>
              <a:t>Formulate and solve a linear program using </a:t>
            </a:r>
            <a:r>
              <a:rPr lang="en-US" dirty="0" err="1"/>
              <a:t>Matlab</a:t>
            </a:r>
            <a:r>
              <a:rPr lang="en-US" dirty="0"/>
              <a:t>, Excel, or CPLEX.</a:t>
            </a:r>
          </a:p>
          <a:p>
            <a:r>
              <a:rPr lang="en-US" b="1" dirty="0"/>
              <a:t>Objective 4: </a:t>
            </a:r>
            <a:r>
              <a:rPr lang="en-US" dirty="0"/>
              <a:t>Articulate </a:t>
            </a:r>
            <a:r>
              <a:rPr lang="en-US" dirty="0" smtClean="0"/>
              <a:t>principles </a:t>
            </a:r>
            <a:r>
              <a:rPr lang="en-US" dirty="0"/>
              <a:t>of branch &amp; bound algorithm for solving integer </a:t>
            </a:r>
            <a:r>
              <a:rPr lang="en-US" dirty="0" smtClean="0"/>
              <a:t>programs</a:t>
            </a:r>
            <a:endParaRPr lang="en-US" dirty="0"/>
          </a:p>
          <a:p>
            <a:r>
              <a:rPr lang="en-US" b="1" dirty="0"/>
              <a:t>Objective 5: </a:t>
            </a:r>
            <a:r>
              <a:rPr lang="en-US" dirty="0"/>
              <a:t>Formulate and solve an integer program using </a:t>
            </a:r>
            <a:r>
              <a:rPr lang="en-US" dirty="0" err="1"/>
              <a:t>Matlab</a:t>
            </a:r>
            <a:r>
              <a:rPr lang="en-US" dirty="0"/>
              <a:t>, Excel, or CPLEX.</a:t>
            </a:r>
          </a:p>
          <a:p>
            <a:r>
              <a:rPr lang="en-US" b="1" dirty="0"/>
              <a:t>Objective 6: </a:t>
            </a:r>
            <a:r>
              <a:rPr lang="en-US" dirty="0"/>
              <a:t>Identify the main design attributes of an electricity market system.</a:t>
            </a:r>
          </a:p>
          <a:p>
            <a:r>
              <a:rPr lang="en-US" b="1" dirty="0"/>
              <a:t>Objective 7: </a:t>
            </a:r>
            <a:r>
              <a:rPr lang="en-US" dirty="0"/>
              <a:t>Set up and solve for the social optimum and locational marginal prices of a network </a:t>
            </a:r>
          </a:p>
          <a:p>
            <a:r>
              <a:rPr lang="en-US" dirty="0"/>
              <a:t>with agents having elastic supply and demand functions, using linear programming.</a:t>
            </a:r>
          </a:p>
          <a:p>
            <a:r>
              <a:rPr lang="en-US" b="1" dirty="0"/>
              <a:t>Objective 8: </a:t>
            </a:r>
            <a:r>
              <a:rPr lang="en-US" dirty="0"/>
              <a:t>Identify how security constrained economic dispatch and the security constrained </a:t>
            </a:r>
          </a:p>
          <a:p>
            <a:r>
              <a:rPr lang="en-US" dirty="0"/>
              <a:t>unit commitment are used in electricity markets. </a:t>
            </a:r>
          </a:p>
          <a:p>
            <a:r>
              <a:rPr lang="en-US" b="1" dirty="0"/>
              <a:t>Objective 9: </a:t>
            </a:r>
            <a:r>
              <a:rPr lang="en-US" dirty="0"/>
              <a:t>Identify </a:t>
            </a:r>
            <a:r>
              <a:rPr lang="en-US" dirty="0" smtClean="0"/>
              <a:t>motivation </a:t>
            </a:r>
            <a:r>
              <a:rPr lang="en-US" dirty="0"/>
              <a:t>for &amp;</a:t>
            </a:r>
            <a:r>
              <a:rPr lang="en-US" dirty="0" smtClean="0"/>
              <a:t> </a:t>
            </a:r>
            <a:r>
              <a:rPr lang="en-US" dirty="0"/>
              <a:t>approach used in markets for financial transmission rights.</a:t>
            </a:r>
          </a:p>
          <a:p>
            <a:r>
              <a:rPr lang="en-US" b="1" dirty="0"/>
              <a:t>Objective 10: </a:t>
            </a:r>
            <a:r>
              <a:rPr lang="en-US" dirty="0"/>
              <a:t>Identify the motivation for and approach used in markets for resource capacity.</a:t>
            </a:r>
          </a:p>
        </p:txBody>
      </p:sp>
      <p:sp>
        <p:nvSpPr>
          <p:cNvPr id="2" name="Rectangle 1"/>
          <p:cNvSpPr/>
          <p:nvPr/>
        </p:nvSpPr>
        <p:spPr>
          <a:xfrm>
            <a:off x="685800" y="4876800"/>
            <a:ext cx="990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4343400"/>
            <a:ext cx="8915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ELECTRICITY MARKETS</a:t>
            </a:r>
            <a:endParaRPr lang="en-US" sz="3600" b="1" dirty="0"/>
          </a:p>
        </p:txBody>
      </p:sp>
      <p:sp>
        <p:nvSpPr>
          <p:cNvPr id="17" name="Rectangle 16"/>
          <p:cNvSpPr/>
          <p:nvPr/>
        </p:nvSpPr>
        <p:spPr>
          <a:xfrm>
            <a:off x="3962400" y="4876800"/>
            <a:ext cx="990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62800" y="4876800"/>
            <a:ext cx="990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 y="6400800"/>
            <a:ext cx="2209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MICROECONOMICS</a:t>
            </a:r>
            <a:endParaRPr lang="en-US" b="1" dirty="0"/>
          </a:p>
        </p:txBody>
      </p:sp>
      <p:sp>
        <p:nvSpPr>
          <p:cNvPr id="21" name="Rectangle 20"/>
          <p:cNvSpPr/>
          <p:nvPr/>
        </p:nvSpPr>
        <p:spPr>
          <a:xfrm>
            <a:off x="3352800" y="6400800"/>
            <a:ext cx="2209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OPTIMIZATION</a:t>
            </a:r>
            <a:endParaRPr lang="en-US" b="1" dirty="0"/>
          </a:p>
        </p:txBody>
      </p:sp>
      <p:sp>
        <p:nvSpPr>
          <p:cNvPr id="22" name="Rectangle 21"/>
          <p:cNvSpPr/>
          <p:nvPr/>
        </p:nvSpPr>
        <p:spPr>
          <a:xfrm>
            <a:off x="6477000" y="6400800"/>
            <a:ext cx="2362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POWER SYSTEM ENGR</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animBg="1"/>
      <p:bldP spid="18" grpId="0" animBg="1"/>
      <p:bldP spid="5"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76200"/>
            <a:ext cx="8153400" cy="584775"/>
          </a:xfrm>
          <a:prstGeom prst="rect">
            <a:avLst/>
          </a:prstGeom>
          <a:noFill/>
        </p:spPr>
        <p:txBody>
          <a:bodyPr wrap="square" rtlCol="0">
            <a:spAutoFit/>
          </a:bodyPr>
          <a:lstStyle/>
          <a:p>
            <a:pPr algn="ctr"/>
            <a:r>
              <a:rPr lang="en-US" sz="3200" dirty="0" smtClean="0"/>
              <a:t>A question</a:t>
            </a:r>
            <a:endParaRPr lang="en-US" sz="3200" dirty="0"/>
          </a:p>
        </p:txBody>
      </p:sp>
      <p:sp>
        <p:nvSpPr>
          <p:cNvPr id="3585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228600" y="762000"/>
            <a:ext cx="8686800" cy="523220"/>
          </a:xfrm>
          <a:prstGeom prst="rect">
            <a:avLst/>
          </a:prstGeom>
          <a:noFill/>
        </p:spPr>
        <p:txBody>
          <a:bodyPr wrap="square" rtlCol="0">
            <a:spAutoFit/>
          </a:bodyPr>
          <a:lstStyle/>
          <a:p>
            <a:r>
              <a:rPr lang="en-US" sz="2800" dirty="0" smtClean="0"/>
              <a:t>Are electricity markets new?</a:t>
            </a:r>
            <a:endParaRPr lang="en-US" sz="2800" dirty="0"/>
          </a:p>
        </p:txBody>
      </p:sp>
      <p:sp>
        <p:nvSpPr>
          <p:cNvPr id="4" name="Rectangle 3"/>
          <p:cNvSpPr/>
          <p:nvPr/>
        </p:nvSpPr>
        <p:spPr>
          <a:xfrm>
            <a:off x="1981200" y="1371599"/>
            <a:ext cx="7162800" cy="646331"/>
          </a:xfrm>
          <a:prstGeom prst="rect">
            <a:avLst/>
          </a:prstGeom>
        </p:spPr>
        <p:txBody>
          <a:bodyPr wrap="square">
            <a:spAutoFit/>
          </a:bodyPr>
          <a:lstStyle/>
          <a:p>
            <a:r>
              <a:rPr lang="en-US" dirty="0"/>
              <a:t>A commodity market is a market </a:t>
            </a:r>
            <a:r>
              <a:rPr lang="en-US" dirty="0" smtClean="0"/>
              <a:t>where agents trade (buy and sell) primary products such as </a:t>
            </a:r>
            <a:r>
              <a:rPr lang="en-US" dirty="0"/>
              <a:t>wheat, coffee, cocoa and </a:t>
            </a:r>
            <a:r>
              <a:rPr lang="en-US" dirty="0" smtClean="0"/>
              <a:t>sugar; and </a:t>
            </a:r>
            <a:r>
              <a:rPr lang="en-US" dirty="0"/>
              <a:t>gold, rubber and oil</a:t>
            </a:r>
            <a:r>
              <a:rPr lang="en-US" dirty="0" smtClean="0"/>
              <a:t>.</a:t>
            </a:r>
            <a:endParaRPr lang="en-US" dirty="0"/>
          </a:p>
        </p:txBody>
      </p:sp>
      <p:sp>
        <p:nvSpPr>
          <p:cNvPr id="12" name="Rectangle 11"/>
          <p:cNvSpPr/>
          <p:nvPr/>
        </p:nvSpPr>
        <p:spPr>
          <a:xfrm>
            <a:off x="398106" y="2152471"/>
            <a:ext cx="8517294" cy="1200329"/>
          </a:xfrm>
          <a:prstGeom prst="rect">
            <a:avLst/>
          </a:prstGeom>
        </p:spPr>
        <p:txBody>
          <a:bodyPr wrap="square">
            <a:spAutoFit/>
          </a:bodyPr>
          <a:lstStyle/>
          <a:p>
            <a:r>
              <a:rPr lang="en-US" dirty="0" smtClean="0"/>
              <a:t>Commodity </a:t>
            </a:r>
            <a:r>
              <a:rPr lang="en-US" dirty="0"/>
              <a:t>markets in a crude early form are believed to have originated in </a:t>
            </a:r>
            <a:r>
              <a:rPr lang="en-US" dirty="0" smtClean="0"/>
              <a:t>Sumer (Iraq) </a:t>
            </a:r>
            <a:r>
              <a:rPr lang="en-US" dirty="0"/>
              <a:t>between 4500 BC and 4000 BC. Sumerians first used clay tokens sealed in a clay vessel, then clay writing tablets to represent the amount—for example, the number of goats, to be </a:t>
            </a:r>
            <a:r>
              <a:rPr lang="en-US" dirty="0" smtClean="0"/>
              <a:t>delivered. These </a:t>
            </a:r>
            <a:r>
              <a:rPr lang="en-US" dirty="0"/>
              <a:t>promises of time and date of delivery resemble futures contract.</a:t>
            </a:r>
          </a:p>
        </p:txBody>
      </p:sp>
      <p:sp>
        <p:nvSpPr>
          <p:cNvPr id="7" name="Rectangle 6"/>
          <p:cNvSpPr/>
          <p:nvPr/>
        </p:nvSpPr>
        <p:spPr>
          <a:xfrm>
            <a:off x="457200" y="3628072"/>
            <a:ext cx="8382000" cy="1477328"/>
          </a:xfrm>
          <a:prstGeom prst="rect">
            <a:avLst/>
          </a:prstGeom>
        </p:spPr>
        <p:txBody>
          <a:bodyPr wrap="square">
            <a:spAutoFit/>
          </a:bodyPr>
          <a:lstStyle/>
          <a:p>
            <a:r>
              <a:rPr lang="en-US" dirty="0"/>
              <a:t>In 1864, in the United States, wheat, corn, cattle, and pigs were widely traded using standard instruments began trading on the Chicago Board of Trade (CBOT), the world's oldest futures and options exchange. Other food commodities were added to the Commodity Exchange Act and traded through CBOT in the 1930s and 1940s, expanding the list from grains to include rice, mill feeds, butter, eggs, Irish potatoes and soybeans</a:t>
            </a:r>
            <a:r>
              <a:rPr lang="en-US" dirty="0" smtClean="0"/>
              <a:t>.</a:t>
            </a:r>
            <a:endParaRPr lang="en-US" dirty="0"/>
          </a:p>
        </p:txBody>
      </p:sp>
      <p:sp>
        <p:nvSpPr>
          <p:cNvPr id="8" name="Rectangle 7"/>
          <p:cNvSpPr/>
          <p:nvPr/>
        </p:nvSpPr>
        <p:spPr>
          <a:xfrm>
            <a:off x="3352800" y="5105400"/>
            <a:ext cx="5638800" cy="369332"/>
          </a:xfrm>
          <a:prstGeom prst="rect">
            <a:avLst/>
          </a:prstGeom>
        </p:spPr>
        <p:txBody>
          <a:bodyPr wrap="square">
            <a:spAutoFit/>
          </a:bodyPr>
          <a:lstStyle/>
          <a:p>
            <a:r>
              <a:rPr lang="en-US" dirty="0"/>
              <a:t>http://en.wikipedia.org/wiki/Commodity_market</a:t>
            </a:r>
          </a:p>
        </p:txBody>
      </p:sp>
    </p:spTree>
    <p:extLst>
      <p:ext uri="{BB962C8B-B14F-4D97-AF65-F5344CB8AC3E}">
        <p14:creationId xmlns:p14="http://schemas.microsoft.com/office/powerpoint/2010/main" val="253106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76200"/>
            <a:ext cx="8153400" cy="584775"/>
          </a:xfrm>
          <a:prstGeom prst="rect">
            <a:avLst/>
          </a:prstGeom>
          <a:noFill/>
        </p:spPr>
        <p:txBody>
          <a:bodyPr wrap="square" rtlCol="0">
            <a:spAutoFit/>
          </a:bodyPr>
          <a:lstStyle/>
          <a:p>
            <a:pPr algn="ctr"/>
            <a:r>
              <a:rPr lang="en-US" sz="3200" dirty="0" smtClean="0"/>
              <a:t>An answer</a:t>
            </a:r>
            <a:endParaRPr lang="en-US" sz="3200" dirty="0"/>
          </a:p>
        </p:txBody>
      </p:sp>
      <p:sp>
        <p:nvSpPr>
          <p:cNvPr id="3585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0" name="Group 30"/>
          <p:cNvGrpSpPr>
            <a:grpSpLocks noChangeAspect="1"/>
          </p:cNvGrpSpPr>
          <p:nvPr/>
        </p:nvGrpSpPr>
        <p:grpSpPr bwMode="auto">
          <a:xfrm>
            <a:off x="2738464" y="1211263"/>
            <a:ext cx="3344862" cy="1227137"/>
            <a:chOff x="3468" y="1440"/>
            <a:chExt cx="5268" cy="1932"/>
          </a:xfrm>
        </p:grpSpPr>
        <p:sp>
          <p:nvSpPr>
            <p:cNvPr id="11" name="AutoShape 42"/>
            <p:cNvSpPr>
              <a:spLocks noChangeAspect="1" noChangeArrowheads="1" noTextEdit="1"/>
            </p:cNvSpPr>
            <p:nvPr/>
          </p:nvSpPr>
          <p:spPr bwMode="auto">
            <a:xfrm>
              <a:off x="3468" y="1440"/>
              <a:ext cx="5268" cy="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Text Box 41"/>
            <p:cNvSpPr txBox="1">
              <a:spLocks noChangeArrowheads="1"/>
            </p:cNvSpPr>
            <p:nvPr/>
          </p:nvSpPr>
          <p:spPr bwMode="auto">
            <a:xfrm>
              <a:off x="4896" y="1548"/>
              <a:ext cx="2424" cy="1644"/>
            </a:xfrm>
            <a:prstGeom prst="rect">
              <a:avLst/>
            </a:prstGeom>
            <a:solidFill>
              <a:srgbClr val="FFFFFF"/>
            </a:solidFill>
            <a:ln w="9525">
              <a:solidFill>
                <a:srgbClr val="000000"/>
              </a:solidFill>
              <a:miter lim="800000"/>
              <a:headEnd/>
              <a:tailEnd/>
            </a:ln>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latin typeface="Arial" pitchFamily="34" charset="0"/>
                  <a:cs typeface="Times New Roman" pitchFamily="18" charset="0"/>
                </a:rPr>
                <a:t>Internet System</a:t>
              </a:r>
              <a:endParaRPr lang="en-US" altLang="en-US" sz="1800">
                <a:latin typeface="Arial" pitchFamily="34" charset="0"/>
              </a:endParaRPr>
            </a:p>
          </p:txBody>
        </p:sp>
        <p:sp>
          <p:nvSpPr>
            <p:cNvPr id="14" name="Text Box 40"/>
            <p:cNvSpPr txBox="1">
              <a:spLocks noChangeArrowheads="1"/>
            </p:cNvSpPr>
            <p:nvPr/>
          </p:nvSpPr>
          <p:spPr bwMode="auto">
            <a:xfrm>
              <a:off x="7836" y="1560"/>
              <a:ext cx="696" cy="444"/>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latin typeface="Arial" pitchFamily="34" charset="0"/>
                  <a:cs typeface="Times New Roman" pitchFamily="18" charset="0"/>
                </a:rPr>
                <a:t>B1</a:t>
              </a:r>
              <a:endParaRPr lang="en-US" altLang="en-US" sz="1800">
                <a:latin typeface="Arial" pitchFamily="34" charset="0"/>
              </a:endParaRPr>
            </a:p>
          </p:txBody>
        </p:sp>
        <p:sp>
          <p:nvSpPr>
            <p:cNvPr id="15" name="Text Box 39"/>
            <p:cNvSpPr txBox="1">
              <a:spLocks noChangeArrowheads="1"/>
            </p:cNvSpPr>
            <p:nvPr/>
          </p:nvSpPr>
          <p:spPr bwMode="auto">
            <a:xfrm>
              <a:off x="7836" y="2148"/>
              <a:ext cx="696" cy="444"/>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latin typeface="Arial" pitchFamily="34" charset="0"/>
                  <a:cs typeface="Times New Roman" pitchFamily="18" charset="0"/>
                </a:rPr>
                <a:t>B2</a:t>
              </a:r>
              <a:endParaRPr lang="en-US" altLang="en-US" sz="1800">
                <a:latin typeface="Arial" pitchFamily="34" charset="0"/>
              </a:endParaRPr>
            </a:p>
          </p:txBody>
        </p:sp>
        <p:sp>
          <p:nvSpPr>
            <p:cNvPr id="16" name="Text Box 38"/>
            <p:cNvSpPr txBox="1">
              <a:spLocks noChangeArrowheads="1"/>
            </p:cNvSpPr>
            <p:nvPr/>
          </p:nvSpPr>
          <p:spPr bwMode="auto">
            <a:xfrm>
              <a:off x="7836" y="2736"/>
              <a:ext cx="696" cy="444"/>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latin typeface="Arial" pitchFamily="34" charset="0"/>
                  <a:cs typeface="Times New Roman" pitchFamily="18" charset="0"/>
                </a:rPr>
                <a:t>B3</a:t>
              </a:r>
              <a:endParaRPr lang="en-US" altLang="en-US" sz="1800">
                <a:latin typeface="Arial" pitchFamily="34" charset="0"/>
              </a:endParaRPr>
            </a:p>
          </p:txBody>
        </p:sp>
        <p:sp>
          <p:nvSpPr>
            <p:cNvPr id="17" name="Text Box 37"/>
            <p:cNvSpPr txBox="1">
              <a:spLocks noChangeArrowheads="1"/>
            </p:cNvSpPr>
            <p:nvPr/>
          </p:nvSpPr>
          <p:spPr bwMode="auto">
            <a:xfrm>
              <a:off x="3684" y="1764"/>
              <a:ext cx="696" cy="444"/>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latin typeface="Arial" pitchFamily="34" charset="0"/>
                  <a:cs typeface="Times New Roman" pitchFamily="18" charset="0"/>
                </a:rPr>
                <a:t>S1</a:t>
              </a:r>
              <a:endParaRPr lang="en-US" altLang="en-US" sz="1800">
                <a:latin typeface="Arial" pitchFamily="34" charset="0"/>
              </a:endParaRPr>
            </a:p>
          </p:txBody>
        </p:sp>
        <p:sp>
          <p:nvSpPr>
            <p:cNvPr id="18" name="Text Box 36"/>
            <p:cNvSpPr txBox="1">
              <a:spLocks noChangeArrowheads="1"/>
            </p:cNvSpPr>
            <p:nvPr/>
          </p:nvSpPr>
          <p:spPr bwMode="auto">
            <a:xfrm>
              <a:off x="3684" y="2496"/>
              <a:ext cx="696" cy="444"/>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latin typeface="Arial" pitchFamily="34" charset="0"/>
                  <a:cs typeface="Times New Roman" pitchFamily="18" charset="0"/>
                </a:rPr>
                <a:t>S2</a:t>
              </a:r>
              <a:endParaRPr lang="en-US" altLang="en-US" sz="1800">
                <a:latin typeface="Arial" pitchFamily="34" charset="0"/>
              </a:endParaRPr>
            </a:p>
          </p:txBody>
        </p:sp>
        <p:sp>
          <p:nvSpPr>
            <p:cNvPr id="19" name="Line 35"/>
            <p:cNvSpPr>
              <a:spLocks noChangeShapeType="1"/>
            </p:cNvSpPr>
            <p:nvPr/>
          </p:nvSpPr>
          <p:spPr bwMode="auto">
            <a:xfrm>
              <a:off x="4380" y="2004"/>
              <a:ext cx="51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34"/>
            <p:cNvSpPr>
              <a:spLocks noChangeShapeType="1"/>
            </p:cNvSpPr>
            <p:nvPr/>
          </p:nvSpPr>
          <p:spPr bwMode="auto">
            <a:xfrm>
              <a:off x="4392" y="2712"/>
              <a:ext cx="51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Line 33"/>
            <p:cNvSpPr>
              <a:spLocks noChangeShapeType="1"/>
            </p:cNvSpPr>
            <p:nvPr/>
          </p:nvSpPr>
          <p:spPr bwMode="auto">
            <a:xfrm flipH="1">
              <a:off x="7320" y="1763"/>
              <a:ext cx="51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32"/>
            <p:cNvSpPr>
              <a:spLocks noChangeShapeType="1"/>
            </p:cNvSpPr>
            <p:nvPr/>
          </p:nvSpPr>
          <p:spPr bwMode="auto">
            <a:xfrm flipH="1">
              <a:off x="7320" y="2363"/>
              <a:ext cx="51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31"/>
            <p:cNvSpPr>
              <a:spLocks noChangeShapeType="1"/>
            </p:cNvSpPr>
            <p:nvPr/>
          </p:nvSpPr>
          <p:spPr bwMode="auto">
            <a:xfrm flipH="1">
              <a:off x="7320" y="2939"/>
              <a:ext cx="51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4" name="TextBox 23"/>
          <p:cNvSpPr txBox="1"/>
          <p:nvPr/>
        </p:nvSpPr>
        <p:spPr>
          <a:xfrm>
            <a:off x="477838" y="1203325"/>
            <a:ext cx="2401887" cy="1200150"/>
          </a:xfrm>
          <a:prstGeom prst="rect">
            <a:avLst/>
          </a:prstGeom>
          <a:noFill/>
        </p:spPr>
        <p:txBody>
          <a:bodyPr>
            <a:spAutoFit/>
          </a:bodyPr>
          <a:lstStyle/>
          <a:p>
            <a:pPr>
              <a:defRPr/>
            </a:pPr>
            <a:r>
              <a:rPr lang="en-US" dirty="0">
                <a:latin typeface="Arial" charset="0"/>
              </a:rPr>
              <a:t>Sellers submit offers to sell in terms of </a:t>
            </a:r>
          </a:p>
          <a:p>
            <a:pPr marL="285750" indent="-285750">
              <a:buFont typeface="Arial" pitchFamily="34" charset="0"/>
              <a:buChar char="•"/>
              <a:defRPr/>
            </a:pPr>
            <a:r>
              <a:rPr lang="en-US" dirty="0">
                <a:latin typeface="Arial" charset="0"/>
              </a:rPr>
              <a:t>Price ($/</a:t>
            </a:r>
            <a:r>
              <a:rPr lang="en-US" dirty="0" err="1">
                <a:latin typeface="Arial" charset="0"/>
              </a:rPr>
              <a:t>MWhr</a:t>
            </a:r>
            <a:r>
              <a:rPr lang="en-US" dirty="0">
                <a:latin typeface="Arial" charset="0"/>
              </a:rPr>
              <a:t>)</a:t>
            </a:r>
          </a:p>
          <a:p>
            <a:pPr marL="285750" indent="-285750">
              <a:buFont typeface="Arial" pitchFamily="34" charset="0"/>
              <a:buChar char="•"/>
              <a:defRPr/>
            </a:pPr>
            <a:r>
              <a:rPr lang="en-US" dirty="0">
                <a:latin typeface="Arial" charset="0"/>
              </a:rPr>
              <a:t>Quantity (</a:t>
            </a:r>
            <a:r>
              <a:rPr lang="en-US" dirty="0" err="1">
                <a:latin typeface="Arial" charset="0"/>
              </a:rPr>
              <a:t>MWhr</a:t>
            </a:r>
            <a:r>
              <a:rPr lang="en-US" dirty="0">
                <a:latin typeface="Arial" charset="0"/>
              </a:rPr>
              <a:t>)</a:t>
            </a:r>
          </a:p>
        </p:txBody>
      </p:sp>
      <p:sp>
        <p:nvSpPr>
          <p:cNvPr id="25" name="TextBox 24"/>
          <p:cNvSpPr txBox="1"/>
          <p:nvPr/>
        </p:nvSpPr>
        <p:spPr>
          <a:xfrm>
            <a:off x="6305550" y="1163638"/>
            <a:ext cx="2403475" cy="1200150"/>
          </a:xfrm>
          <a:prstGeom prst="rect">
            <a:avLst/>
          </a:prstGeom>
          <a:noFill/>
        </p:spPr>
        <p:txBody>
          <a:bodyPr>
            <a:spAutoFit/>
          </a:bodyPr>
          <a:lstStyle/>
          <a:p>
            <a:pPr>
              <a:defRPr/>
            </a:pPr>
            <a:r>
              <a:rPr lang="en-US" dirty="0">
                <a:latin typeface="Arial" charset="0"/>
              </a:rPr>
              <a:t>Buyers submit bids  to buy in terms of </a:t>
            </a:r>
          </a:p>
          <a:p>
            <a:pPr marL="285750" indent="-285750">
              <a:buFont typeface="Arial" pitchFamily="34" charset="0"/>
              <a:buChar char="•"/>
              <a:defRPr/>
            </a:pPr>
            <a:r>
              <a:rPr lang="en-US" dirty="0">
                <a:latin typeface="Arial" charset="0"/>
              </a:rPr>
              <a:t>Price ($/</a:t>
            </a:r>
            <a:r>
              <a:rPr lang="en-US" dirty="0" err="1">
                <a:latin typeface="Arial" charset="0"/>
              </a:rPr>
              <a:t>MWhr</a:t>
            </a:r>
            <a:r>
              <a:rPr lang="en-US" dirty="0">
                <a:latin typeface="Arial" charset="0"/>
              </a:rPr>
              <a:t>)</a:t>
            </a:r>
          </a:p>
          <a:p>
            <a:pPr marL="285750" indent="-285750">
              <a:buFont typeface="Arial" pitchFamily="34" charset="0"/>
              <a:buChar char="•"/>
              <a:defRPr/>
            </a:pPr>
            <a:r>
              <a:rPr lang="en-US" dirty="0">
                <a:latin typeface="Arial" charset="0"/>
              </a:rPr>
              <a:t>Quantity (</a:t>
            </a:r>
            <a:r>
              <a:rPr lang="en-US" dirty="0" err="1">
                <a:latin typeface="Arial" charset="0"/>
              </a:rPr>
              <a:t>MWhr</a:t>
            </a:r>
            <a:r>
              <a:rPr lang="en-US" dirty="0">
                <a:latin typeface="Arial" charset="0"/>
              </a:rPr>
              <a:t>)</a:t>
            </a:r>
          </a:p>
        </p:txBody>
      </p:sp>
      <p:pic>
        <p:nvPicPr>
          <p:cNvPr id="2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611" y="3251387"/>
            <a:ext cx="3774281" cy="103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8464" y="4780375"/>
            <a:ext cx="3503559" cy="2054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p-Down Arrow 4"/>
          <p:cNvSpPr/>
          <p:nvPr/>
        </p:nvSpPr>
        <p:spPr>
          <a:xfrm>
            <a:off x="4045048" y="4114800"/>
            <a:ext cx="527843" cy="7207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Down Arrow 27"/>
          <p:cNvSpPr/>
          <p:nvPr/>
        </p:nvSpPr>
        <p:spPr>
          <a:xfrm>
            <a:off x="4082257" y="2360515"/>
            <a:ext cx="527843" cy="7207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92636" y="659674"/>
            <a:ext cx="6253136" cy="369332"/>
          </a:xfrm>
          <a:prstGeom prst="rect">
            <a:avLst/>
          </a:prstGeom>
          <a:noFill/>
        </p:spPr>
        <p:txBody>
          <a:bodyPr wrap="square" rtlCol="0">
            <a:spAutoFit/>
          </a:bodyPr>
          <a:lstStyle/>
          <a:p>
            <a:r>
              <a:rPr lang="en-US" b="1" dirty="0" smtClean="0"/>
              <a:t>NO, economic systems for trading have existed for </a:t>
            </a:r>
            <a:r>
              <a:rPr lang="en-US" b="1" dirty="0" err="1" smtClean="0"/>
              <a:t>millenia</a:t>
            </a:r>
            <a:r>
              <a:rPr lang="en-US" b="1" dirty="0" smtClean="0"/>
              <a:t> …</a:t>
            </a:r>
            <a:endParaRPr lang="en-US" b="1" dirty="0"/>
          </a:p>
        </p:txBody>
      </p:sp>
      <p:sp>
        <p:nvSpPr>
          <p:cNvPr id="27" name="TextBox 26"/>
          <p:cNvSpPr txBox="1"/>
          <p:nvPr/>
        </p:nvSpPr>
        <p:spPr>
          <a:xfrm>
            <a:off x="-57500" y="4284947"/>
            <a:ext cx="4193542" cy="923330"/>
          </a:xfrm>
          <a:prstGeom prst="rect">
            <a:avLst/>
          </a:prstGeom>
          <a:noFill/>
        </p:spPr>
        <p:txBody>
          <a:bodyPr wrap="square" rtlCol="0">
            <a:spAutoFit/>
          </a:bodyPr>
          <a:lstStyle/>
          <a:p>
            <a:r>
              <a:rPr lang="en-US" b="1" dirty="0" smtClean="0"/>
              <a:t>But not on top of a very delicate machine that can break, creating havoc in society when it does</a:t>
            </a:r>
            <a:endParaRPr lang="en-US" b="1" dirty="0"/>
          </a:p>
        </p:txBody>
      </p:sp>
    </p:spTree>
    <p:extLst>
      <p:ext uri="{BB962C8B-B14F-4D97-AF65-F5344CB8AC3E}">
        <p14:creationId xmlns:p14="http://schemas.microsoft.com/office/powerpoint/2010/main" val="378337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animBg="1"/>
      <p:bldP spid="2"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300" y="2133600"/>
            <a:ext cx="8153400" cy="584775"/>
          </a:xfrm>
          <a:prstGeom prst="rect">
            <a:avLst/>
          </a:prstGeom>
          <a:noFill/>
        </p:spPr>
        <p:txBody>
          <a:bodyPr wrap="square" rtlCol="0">
            <a:spAutoFit/>
          </a:bodyPr>
          <a:lstStyle/>
          <a:p>
            <a:pPr algn="ctr"/>
            <a:r>
              <a:rPr lang="en-US" sz="3200" b="1" dirty="0" smtClean="0"/>
              <a:t>APPENDIX</a:t>
            </a:r>
            <a:endParaRPr lang="en-US" sz="3200" b="1" dirty="0"/>
          </a:p>
        </p:txBody>
      </p:sp>
      <p:sp>
        <p:nvSpPr>
          <p:cNvPr id="3585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extBox 1"/>
          <p:cNvSpPr txBox="1"/>
          <p:nvPr/>
        </p:nvSpPr>
        <p:spPr>
          <a:xfrm>
            <a:off x="1828800" y="3276600"/>
            <a:ext cx="6253136" cy="584775"/>
          </a:xfrm>
          <a:prstGeom prst="rect">
            <a:avLst/>
          </a:prstGeom>
          <a:noFill/>
        </p:spPr>
        <p:txBody>
          <a:bodyPr wrap="square" rtlCol="0">
            <a:spAutoFit/>
          </a:bodyPr>
          <a:lstStyle/>
          <a:p>
            <a:pPr algn="ctr"/>
            <a:r>
              <a:rPr lang="en-US" sz="3200" b="1" dirty="0" smtClean="0"/>
              <a:t>Evolution of Electric Industry</a:t>
            </a:r>
            <a:endParaRPr lang="en-US" sz="3200" b="1" dirty="0"/>
          </a:p>
        </p:txBody>
      </p:sp>
    </p:spTree>
    <p:extLst>
      <p:ext uri="{BB962C8B-B14F-4D97-AF65-F5344CB8AC3E}">
        <p14:creationId xmlns:p14="http://schemas.microsoft.com/office/powerpoint/2010/main" val="402277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39725" y="146050"/>
            <a:ext cx="832326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000" b="1">
                <a:solidFill>
                  <a:srgbClr val="FF0000"/>
                </a:solidFill>
                <a:latin typeface="Comic Sans MS" panose="030F0702030302020204" pitchFamily="66" charset="0"/>
              </a:rPr>
              <a:t>Evolution of Electric Industry</a:t>
            </a:r>
          </a:p>
        </p:txBody>
      </p:sp>
      <p:sp>
        <p:nvSpPr>
          <p:cNvPr id="19459" name="Text Box 23"/>
          <p:cNvSpPr txBox="1">
            <a:spLocks noChangeArrowheads="1"/>
          </p:cNvSpPr>
          <p:nvPr/>
        </p:nvSpPr>
        <p:spPr bwMode="auto">
          <a:xfrm>
            <a:off x="3889375" y="2413000"/>
            <a:ext cx="153511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1792: Alessandro  Volta invented the battery.</a:t>
            </a:r>
          </a:p>
        </p:txBody>
      </p:sp>
      <p:grpSp>
        <p:nvGrpSpPr>
          <p:cNvPr id="2" name="Group 60"/>
          <p:cNvGrpSpPr>
            <a:grpSpLocks/>
          </p:cNvGrpSpPr>
          <p:nvPr/>
        </p:nvGrpSpPr>
        <p:grpSpPr bwMode="auto">
          <a:xfrm>
            <a:off x="5178425" y="788988"/>
            <a:ext cx="3929063" cy="3022600"/>
            <a:chOff x="3262" y="497"/>
            <a:chExt cx="2475" cy="1904"/>
          </a:xfrm>
        </p:grpSpPr>
        <p:pic>
          <p:nvPicPr>
            <p:cNvPr id="19491" name="Picture 18" descr="amp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 y="497"/>
              <a:ext cx="763" cy="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2" name="Picture 20" descr="oh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 y="499"/>
              <a:ext cx="711" cy="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3" name="Text Box 29"/>
            <p:cNvSpPr txBox="1">
              <a:spLocks noChangeArrowheads="1"/>
            </p:cNvSpPr>
            <p:nvPr/>
          </p:nvSpPr>
          <p:spPr bwMode="auto">
            <a:xfrm>
              <a:off x="4124" y="1516"/>
              <a:ext cx="967"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1820:Marie Ampere discovered a coil of wire acts like a    magnet when     carrying current.</a:t>
              </a:r>
            </a:p>
          </p:txBody>
        </p:sp>
        <p:sp>
          <p:nvSpPr>
            <p:cNvPr id="19494" name="Text Box 30"/>
            <p:cNvSpPr txBox="1">
              <a:spLocks noChangeArrowheads="1"/>
            </p:cNvSpPr>
            <p:nvPr/>
          </p:nvSpPr>
          <p:spPr bwMode="auto">
            <a:xfrm>
              <a:off x="4923" y="1484"/>
              <a:ext cx="814"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1827: George Ohm discovered the relation between voltage, current, and resistance.</a:t>
              </a:r>
            </a:p>
          </p:txBody>
        </p:sp>
        <p:sp>
          <p:nvSpPr>
            <p:cNvPr id="19495" name="Text Box 31"/>
            <p:cNvSpPr txBox="1">
              <a:spLocks noChangeArrowheads="1"/>
            </p:cNvSpPr>
            <p:nvPr/>
          </p:nvSpPr>
          <p:spPr bwMode="auto">
            <a:xfrm>
              <a:off x="3262" y="1504"/>
              <a:ext cx="96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1820: Hans Oerstead discovered magnetic effects of a current on   a compass needle.</a:t>
              </a:r>
            </a:p>
          </p:txBody>
        </p:sp>
        <p:sp>
          <p:nvSpPr>
            <p:cNvPr id="19496" name="Text Box 32"/>
            <p:cNvSpPr txBox="1">
              <a:spLocks noChangeArrowheads="1"/>
            </p:cNvSpPr>
            <p:nvPr/>
          </p:nvSpPr>
          <p:spPr bwMode="auto">
            <a:xfrm>
              <a:off x="4915" y="2027"/>
              <a:ext cx="81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1827: Joseph Henry discovered inductance.</a:t>
              </a:r>
            </a:p>
          </p:txBody>
        </p:sp>
        <p:pic>
          <p:nvPicPr>
            <p:cNvPr id="19497" name="Picture 46" descr="oersted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3" y="511"/>
              <a:ext cx="770" cy="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1" name="Group 59"/>
          <p:cNvGrpSpPr>
            <a:grpSpLocks/>
          </p:cNvGrpSpPr>
          <p:nvPr/>
        </p:nvGrpSpPr>
        <p:grpSpPr bwMode="auto">
          <a:xfrm>
            <a:off x="26988" y="779463"/>
            <a:ext cx="5159375" cy="2732087"/>
            <a:chOff x="17" y="491"/>
            <a:chExt cx="3250" cy="1721"/>
          </a:xfrm>
        </p:grpSpPr>
        <p:pic>
          <p:nvPicPr>
            <p:cNvPr id="19482" name="Picture 8" descr="frankl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5" y="491"/>
              <a:ext cx="788"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3" name="Picture 10" descr="vol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3" y="498"/>
              <a:ext cx="794"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4" name="Picture 16" descr="wat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9" y="491"/>
              <a:ext cx="720"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5" name="Text Box 21"/>
            <p:cNvSpPr txBox="1">
              <a:spLocks noChangeArrowheads="1"/>
            </p:cNvSpPr>
            <p:nvPr/>
          </p:nvSpPr>
          <p:spPr bwMode="auto">
            <a:xfrm>
              <a:off x="17" y="1571"/>
              <a:ext cx="912"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1600: William Gilbert invents the compass.</a:t>
              </a:r>
            </a:p>
            <a:p>
              <a:pPr>
                <a:spcBef>
                  <a:spcPct val="50000"/>
                </a:spcBef>
                <a:buFont typeface="Monotype Sorts" pitchFamily="2" charset="2"/>
                <a:buNone/>
              </a:pPr>
              <a:r>
                <a:rPr lang="en-US" altLang="en-US" sz="1100"/>
                <a:t>1732: Stephen Gray discovers conduction..</a:t>
              </a:r>
            </a:p>
          </p:txBody>
        </p:sp>
        <p:sp>
          <p:nvSpPr>
            <p:cNvPr id="19486" name="Text Box 22"/>
            <p:cNvSpPr txBox="1">
              <a:spLocks noChangeArrowheads="1"/>
            </p:cNvSpPr>
            <p:nvPr/>
          </p:nvSpPr>
          <p:spPr bwMode="auto">
            <a:xfrm>
              <a:off x="1691" y="1508"/>
              <a:ext cx="96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1752: Ben Franklin proves lightning is electricity</a:t>
              </a:r>
            </a:p>
          </p:txBody>
        </p:sp>
        <p:sp>
          <p:nvSpPr>
            <p:cNvPr id="19487" name="Text Box 28"/>
            <p:cNvSpPr txBox="1">
              <a:spLocks noChangeArrowheads="1"/>
            </p:cNvSpPr>
            <p:nvPr/>
          </p:nvSpPr>
          <p:spPr bwMode="auto">
            <a:xfrm>
              <a:off x="836" y="1569"/>
              <a:ext cx="967"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1736: James Watt invents steam engine.</a:t>
              </a:r>
            </a:p>
          </p:txBody>
        </p:sp>
        <p:sp>
          <p:nvSpPr>
            <p:cNvPr id="19488" name="Text Box 40"/>
            <p:cNvSpPr txBox="1">
              <a:spLocks noChangeArrowheads="1"/>
            </p:cNvSpPr>
            <p:nvPr/>
          </p:nvSpPr>
          <p:spPr bwMode="auto">
            <a:xfrm>
              <a:off x="841" y="1790"/>
              <a:ext cx="96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1745 Musschenbroek invents Leyden jar (capacitor)</a:t>
              </a:r>
            </a:p>
          </p:txBody>
        </p:sp>
        <p:sp>
          <p:nvSpPr>
            <p:cNvPr id="19489" name="Text Box 42"/>
            <p:cNvSpPr txBox="1">
              <a:spLocks noChangeArrowheads="1"/>
            </p:cNvSpPr>
            <p:nvPr/>
          </p:nvSpPr>
          <p:spPr bwMode="auto">
            <a:xfrm>
              <a:off x="1682" y="1838"/>
              <a:ext cx="1123"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1785: Charles Coulomb discovers relation between force and charge.</a:t>
              </a:r>
            </a:p>
          </p:txBody>
        </p:sp>
        <p:pic>
          <p:nvPicPr>
            <p:cNvPr id="19490" name="Picture 48" descr="William Gilbe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 y="508"/>
              <a:ext cx="750"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61"/>
          <p:cNvGrpSpPr>
            <a:grpSpLocks/>
          </p:cNvGrpSpPr>
          <p:nvPr/>
        </p:nvGrpSpPr>
        <p:grpSpPr bwMode="auto">
          <a:xfrm>
            <a:off x="9525" y="3800475"/>
            <a:ext cx="4943475" cy="3057525"/>
            <a:chOff x="6" y="2394"/>
            <a:chExt cx="3114" cy="1926"/>
          </a:xfrm>
        </p:grpSpPr>
        <p:pic>
          <p:nvPicPr>
            <p:cNvPr id="19472" name="Picture 12" descr="farada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 y="2394"/>
              <a:ext cx="445"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Text Box 24"/>
            <p:cNvSpPr txBox="1">
              <a:spLocks noChangeArrowheads="1"/>
            </p:cNvSpPr>
            <p:nvPr/>
          </p:nvSpPr>
          <p:spPr bwMode="auto">
            <a:xfrm>
              <a:off x="13" y="3431"/>
              <a:ext cx="825"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1831: Michael Faraday discovered Faraday’s law and invented the generator</a:t>
              </a:r>
            </a:p>
          </p:txBody>
        </p:sp>
        <p:sp>
          <p:nvSpPr>
            <p:cNvPr id="19474" name="Text Box 38"/>
            <p:cNvSpPr txBox="1">
              <a:spLocks noChangeArrowheads="1"/>
            </p:cNvSpPr>
            <p:nvPr/>
          </p:nvSpPr>
          <p:spPr bwMode="auto">
            <a:xfrm>
              <a:off x="2251" y="3391"/>
              <a:ext cx="869"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1873: James Maxwell wrote equations describing electro-magnetic fields, and predicted the existence   of electromagnetic waves.</a:t>
              </a:r>
            </a:p>
          </p:txBody>
        </p:sp>
        <p:sp>
          <p:nvSpPr>
            <p:cNvPr id="19475" name="Text Box 41"/>
            <p:cNvSpPr txBox="1">
              <a:spLocks noChangeArrowheads="1"/>
            </p:cNvSpPr>
            <p:nvPr/>
          </p:nvSpPr>
          <p:spPr bwMode="auto">
            <a:xfrm>
              <a:off x="799" y="3402"/>
              <a:ext cx="809"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1845: Gustav Kirchoff  developed laws enabling the efficient calculation of currents in complex circuits.</a:t>
              </a:r>
            </a:p>
          </p:txBody>
        </p:sp>
        <p:pic>
          <p:nvPicPr>
            <p:cNvPr id="19476" name="Picture 44" descr="Maxwell_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5" y="2400"/>
              <a:ext cx="740" cy="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50" descr="Kirchhoff">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 y="2415"/>
              <a:ext cx="697"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8" name="Text Box 51"/>
            <p:cNvSpPr txBox="1">
              <a:spLocks noChangeArrowheads="1"/>
            </p:cNvSpPr>
            <p:nvPr/>
          </p:nvSpPr>
          <p:spPr bwMode="auto">
            <a:xfrm>
              <a:off x="1431" y="3415"/>
              <a:ext cx="87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1855: Wilhem Weber defined units for current and resistance.</a:t>
              </a:r>
            </a:p>
          </p:txBody>
        </p:sp>
        <p:pic>
          <p:nvPicPr>
            <p:cNvPr id="19479" name="Picture 53" descr="Weber">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38" y="2437"/>
              <a:ext cx="718"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0" name="Picture 55" descr="Gauss">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8" y="2899"/>
              <a:ext cx="426"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Text Box 56"/>
            <p:cNvSpPr txBox="1">
              <a:spLocks noChangeArrowheads="1"/>
            </p:cNvSpPr>
            <p:nvPr/>
          </p:nvSpPr>
          <p:spPr bwMode="auto">
            <a:xfrm>
              <a:off x="6" y="3946"/>
              <a:ext cx="8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1835: Johann Gauss related magnetic flux &amp; electric charge. </a:t>
              </a:r>
            </a:p>
          </p:txBody>
        </p:sp>
      </p:grpSp>
      <p:grpSp>
        <p:nvGrpSpPr>
          <p:cNvPr id="5" name="Group 68"/>
          <p:cNvGrpSpPr>
            <a:grpSpLocks/>
          </p:cNvGrpSpPr>
          <p:nvPr/>
        </p:nvGrpSpPr>
        <p:grpSpPr bwMode="auto">
          <a:xfrm>
            <a:off x="4826000" y="3800475"/>
            <a:ext cx="4322763" cy="2981325"/>
            <a:chOff x="3040" y="2394"/>
            <a:chExt cx="2723" cy="1878"/>
          </a:xfrm>
        </p:grpSpPr>
        <p:pic>
          <p:nvPicPr>
            <p:cNvPr id="19464" name="Picture 14" descr="ediso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40" y="2418"/>
              <a:ext cx="532"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25"/>
            <p:cNvSpPr txBox="1">
              <a:spLocks noChangeArrowheads="1"/>
            </p:cNvSpPr>
            <p:nvPr/>
          </p:nvSpPr>
          <p:spPr bwMode="auto">
            <a:xfrm>
              <a:off x="3040" y="3414"/>
              <a:ext cx="1168"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1879: Edison invented the incandescent lamp and in 1882 supplied Pearl St    (NY)  with light from DC generator.</a:t>
              </a:r>
            </a:p>
          </p:txBody>
        </p:sp>
        <p:sp>
          <p:nvSpPr>
            <p:cNvPr id="19466" name="Text Box 26"/>
            <p:cNvSpPr txBox="1">
              <a:spLocks noChangeArrowheads="1"/>
            </p:cNvSpPr>
            <p:nvPr/>
          </p:nvSpPr>
          <p:spPr bwMode="auto">
            <a:xfrm>
              <a:off x="4786" y="3426"/>
              <a:ext cx="977"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1895: George   Westinghouse harnessed Niagara Falls and commercialized AC generation,     transformation, and transmission.</a:t>
              </a:r>
            </a:p>
          </p:txBody>
        </p:sp>
        <p:sp>
          <p:nvSpPr>
            <p:cNvPr id="19467" name="Text Box 27"/>
            <p:cNvSpPr txBox="1">
              <a:spLocks noChangeArrowheads="1"/>
            </p:cNvSpPr>
            <p:nvPr/>
          </p:nvSpPr>
          <p:spPr bwMode="auto">
            <a:xfrm>
              <a:off x="4041" y="3421"/>
              <a:ext cx="819" cy="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1888: Nikolai Tesla patented the AC polyphase motor.</a:t>
              </a:r>
            </a:p>
            <a:p>
              <a:pPr>
                <a:spcBef>
                  <a:spcPct val="50000"/>
                </a:spcBef>
                <a:buFont typeface="Monotype Sorts" pitchFamily="2" charset="2"/>
                <a:buNone/>
              </a:pPr>
              <a:r>
                <a:rPr lang="en-US" altLang="en-US" sz="1100"/>
                <a:t>1888: H. Hertz experimentally verified Maxwell’s equations</a:t>
              </a:r>
            </a:p>
          </p:txBody>
        </p:sp>
        <p:pic>
          <p:nvPicPr>
            <p:cNvPr id="19468" name="Picture 34" descr="tesla"/>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80" y="2394"/>
              <a:ext cx="750" cy="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36" descr="westinghous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42" y="2398"/>
              <a:ext cx="831" cy="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Text Box 39"/>
            <p:cNvSpPr txBox="1">
              <a:spLocks noChangeArrowheads="1"/>
            </p:cNvSpPr>
            <p:nvPr/>
          </p:nvSpPr>
          <p:spPr bwMode="auto">
            <a:xfrm>
              <a:off x="3049" y="3982"/>
              <a:ext cx="116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1886: William Stanley invented the transformer.</a:t>
              </a:r>
            </a:p>
          </p:txBody>
        </p:sp>
        <p:pic>
          <p:nvPicPr>
            <p:cNvPr id="19471" name="Picture 58" descr="image of William Stanley"/>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50" y="2690"/>
              <a:ext cx="402"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8102230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39725" y="146050"/>
            <a:ext cx="832326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000" b="1">
                <a:solidFill>
                  <a:srgbClr val="FF0000"/>
                </a:solidFill>
                <a:latin typeface="Comic Sans MS" panose="030F0702030302020204" pitchFamily="66" charset="0"/>
              </a:rPr>
              <a:t>Evolution of Electric Industry</a:t>
            </a:r>
          </a:p>
        </p:txBody>
      </p:sp>
      <p:sp>
        <p:nvSpPr>
          <p:cNvPr id="21507" name="Text Box 3"/>
          <p:cNvSpPr txBox="1">
            <a:spLocks noChangeArrowheads="1"/>
          </p:cNvSpPr>
          <p:nvPr/>
        </p:nvSpPr>
        <p:spPr bwMode="auto">
          <a:xfrm>
            <a:off x="3889375" y="2413000"/>
            <a:ext cx="153511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1792: Alessandro  Volta invented the battery.</a:t>
            </a:r>
          </a:p>
        </p:txBody>
      </p:sp>
      <p:grpSp>
        <p:nvGrpSpPr>
          <p:cNvPr id="21508" name="Group 4"/>
          <p:cNvGrpSpPr>
            <a:grpSpLocks/>
          </p:cNvGrpSpPr>
          <p:nvPr/>
        </p:nvGrpSpPr>
        <p:grpSpPr bwMode="auto">
          <a:xfrm>
            <a:off x="5178425" y="788988"/>
            <a:ext cx="3929063" cy="3022600"/>
            <a:chOff x="3262" y="497"/>
            <a:chExt cx="2475" cy="1904"/>
          </a:xfrm>
        </p:grpSpPr>
        <p:pic>
          <p:nvPicPr>
            <p:cNvPr id="21542" name="Picture 5" descr="amp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 y="497"/>
              <a:ext cx="763" cy="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3" name="Picture 6" descr="oh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 y="499"/>
              <a:ext cx="711" cy="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4" name="Text Box 7"/>
            <p:cNvSpPr txBox="1">
              <a:spLocks noChangeArrowheads="1"/>
            </p:cNvSpPr>
            <p:nvPr/>
          </p:nvSpPr>
          <p:spPr bwMode="auto">
            <a:xfrm>
              <a:off x="4124" y="1516"/>
              <a:ext cx="967"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1820:Marie Ampere discovered a coil of wire acts like a    magnet when     carrying current.</a:t>
              </a:r>
            </a:p>
          </p:txBody>
        </p:sp>
        <p:sp>
          <p:nvSpPr>
            <p:cNvPr id="21545" name="Text Box 8"/>
            <p:cNvSpPr txBox="1">
              <a:spLocks noChangeArrowheads="1"/>
            </p:cNvSpPr>
            <p:nvPr/>
          </p:nvSpPr>
          <p:spPr bwMode="auto">
            <a:xfrm>
              <a:off x="4923" y="1484"/>
              <a:ext cx="814"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1827: George Ohm discovered the relation between voltage, current, and resistance.</a:t>
              </a:r>
            </a:p>
          </p:txBody>
        </p:sp>
        <p:sp>
          <p:nvSpPr>
            <p:cNvPr id="21546" name="Text Box 9"/>
            <p:cNvSpPr txBox="1">
              <a:spLocks noChangeArrowheads="1"/>
            </p:cNvSpPr>
            <p:nvPr/>
          </p:nvSpPr>
          <p:spPr bwMode="auto">
            <a:xfrm>
              <a:off x="3262" y="1504"/>
              <a:ext cx="96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1820: Hans Oerstead discovered magnetic effects of a current on   a compass needle.</a:t>
              </a:r>
            </a:p>
          </p:txBody>
        </p:sp>
        <p:sp>
          <p:nvSpPr>
            <p:cNvPr id="21547" name="Text Box 10"/>
            <p:cNvSpPr txBox="1">
              <a:spLocks noChangeArrowheads="1"/>
            </p:cNvSpPr>
            <p:nvPr/>
          </p:nvSpPr>
          <p:spPr bwMode="auto">
            <a:xfrm>
              <a:off x="4915" y="2027"/>
              <a:ext cx="81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1827: Joseph Henry discovered inductance.</a:t>
              </a:r>
            </a:p>
          </p:txBody>
        </p:sp>
        <p:pic>
          <p:nvPicPr>
            <p:cNvPr id="21548" name="Picture 11" descr="oersted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3" y="511"/>
              <a:ext cx="770" cy="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09" name="Group 12"/>
          <p:cNvGrpSpPr>
            <a:grpSpLocks/>
          </p:cNvGrpSpPr>
          <p:nvPr/>
        </p:nvGrpSpPr>
        <p:grpSpPr bwMode="auto">
          <a:xfrm>
            <a:off x="26988" y="779463"/>
            <a:ext cx="5159375" cy="2732087"/>
            <a:chOff x="17" y="491"/>
            <a:chExt cx="3250" cy="1721"/>
          </a:xfrm>
        </p:grpSpPr>
        <p:pic>
          <p:nvPicPr>
            <p:cNvPr id="21533" name="Picture 13" descr="frankl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5" y="491"/>
              <a:ext cx="788"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4" name="Picture 14" descr="vol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3" y="498"/>
              <a:ext cx="794"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5" name="Picture 15" descr="wat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9" y="491"/>
              <a:ext cx="720"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6" name="Text Box 16"/>
            <p:cNvSpPr txBox="1">
              <a:spLocks noChangeArrowheads="1"/>
            </p:cNvSpPr>
            <p:nvPr/>
          </p:nvSpPr>
          <p:spPr bwMode="auto">
            <a:xfrm>
              <a:off x="17" y="1571"/>
              <a:ext cx="912"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1600: William Gilbert invents the compass.</a:t>
              </a:r>
            </a:p>
            <a:p>
              <a:pPr>
                <a:spcBef>
                  <a:spcPct val="50000"/>
                </a:spcBef>
                <a:buFont typeface="Monotype Sorts" pitchFamily="2" charset="2"/>
                <a:buNone/>
              </a:pPr>
              <a:r>
                <a:rPr lang="en-US" altLang="en-US" sz="1100"/>
                <a:t>1732: Stephen Gray discovers conduction..</a:t>
              </a:r>
            </a:p>
          </p:txBody>
        </p:sp>
        <p:sp>
          <p:nvSpPr>
            <p:cNvPr id="21537" name="Text Box 17"/>
            <p:cNvSpPr txBox="1">
              <a:spLocks noChangeArrowheads="1"/>
            </p:cNvSpPr>
            <p:nvPr/>
          </p:nvSpPr>
          <p:spPr bwMode="auto">
            <a:xfrm>
              <a:off x="1691" y="1508"/>
              <a:ext cx="96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1752: Ben Franklin proves lightning is electricity</a:t>
              </a:r>
            </a:p>
          </p:txBody>
        </p:sp>
        <p:sp>
          <p:nvSpPr>
            <p:cNvPr id="21538" name="Text Box 18"/>
            <p:cNvSpPr txBox="1">
              <a:spLocks noChangeArrowheads="1"/>
            </p:cNvSpPr>
            <p:nvPr/>
          </p:nvSpPr>
          <p:spPr bwMode="auto">
            <a:xfrm>
              <a:off x="836" y="1569"/>
              <a:ext cx="967"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1736: James Watt invents steam engine.</a:t>
              </a:r>
            </a:p>
          </p:txBody>
        </p:sp>
        <p:sp>
          <p:nvSpPr>
            <p:cNvPr id="21539" name="Text Box 19"/>
            <p:cNvSpPr txBox="1">
              <a:spLocks noChangeArrowheads="1"/>
            </p:cNvSpPr>
            <p:nvPr/>
          </p:nvSpPr>
          <p:spPr bwMode="auto">
            <a:xfrm>
              <a:off x="841" y="1790"/>
              <a:ext cx="96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1745 Musschenbroek invents Leyden jar (capacitor)</a:t>
              </a:r>
            </a:p>
          </p:txBody>
        </p:sp>
        <p:sp>
          <p:nvSpPr>
            <p:cNvPr id="21540" name="Text Box 20"/>
            <p:cNvSpPr txBox="1">
              <a:spLocks noChangeArrowheads="1"/>
            </p:cNvSpPr>
            <p:nvPr/>
          </p:nvSpPr>
          <p:spPr bwMode="auto">
            <a:xfrm>
              <a:off x="1682" y="1838"/>
              <a:ext cx="1123"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1785: Charles Coulomb discovers relation between force and charge.</a:t>
              </a:r>
            </a:p>
          </p:txBody>
        </p:sp>
        <p:pic>
          <p:nvPicPr>
            <p:cNvPr id="21541" name="Picture 21" descr="William Gilbe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 y="508"/>
              <a:ext cx="750"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10" name="Group 22"/>
          <p:cNvGrpSpPr>
            <a:grpSpLocks/>
          </p:cNvGrpSpPr>
          <p:nvPr/>
        </p:nvGrpSpPr>
        <p:grpSpPr bwMode="auto">
          <a:xfrm>
            <a:off x="9525" y="3800475"/>
            <a:ext cx="4943475" cy="3057525"/>
            <a:chOff x="6" y="2394"/>
            <a:chExt cx="3114" cy="1926"/>
          </a:xfrm>
        </p:grpSpPr>
        <p:pic>
          <p:nvPicPr>
            <p:cNvPr id="21523" name="Picture 23" descr="farada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 y="2394"/>
              <a:ext cx="445"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 name="Text Box 24"/>
            <p:cNvSpPr txBox="1">
              <a:spLocks noChangeArrowheads="1"/>
            </p:cNvSpPr>
            <p:nvPr/>
          </p:nvSpPr>
          <p:spPr bwMode="auto">
            <a:xfrm>
              <a:off x="13" y="3431"/>
              <a:ext cx="825"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1831: Michael Faraday discovered Faraday’s law and invented the generator</a:t>
              </a:r>
            </a:p>
          </p:txBody>
        </p:sp>
        <p:sp>
          <p:nvSpPr>
            <p:cNvPr id="21525" name="Text Box 25"/>
            <p:cNvSpPr txBox="1">
              <a:spLocks noChangeArrowheads="1"/>
            </p:cNvSpPr>
            <p:nvPr/>
          </p:nvSpPr>
          <p:spPr bwMode="auto">
            <a:xfrm>
              <a:off x="2251" y="3391"/>
              <a:ext cx="869"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1873: James Maxwell wrote equations describing electro-magnetic fields, and predicted the existence   of electromagnetic waves.</a:t>
              </a:r>
            </a:p>
          </p:txBody>
        </p:sp>
        <p:sp>
          <p:nvSpPr>
            <p:cNvPr id="21526" name="Text Box 26"/>
            <p:cNvSpPr txBox="1">
              <a:spLocks noChangeArrowheads="1"/>
            </p:cNvSpPr>
            <p:nvPr/>
          </p:nvSpPr>
          <p:spPr bwMode="auto">
            <a:xfrm>
              <a:off x="799" y="3402"/>
              <a:ext cx="809"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1845: Gustav Kirchoff  developed laws enabling the efficient calculation of currents in complex circuits.</a:t>
              </a:r>
            </a:p>
          </p:txBody>
        </p:sp>
        <p:pic>
          <p:nvPicPr>
            <p:cNvPr id="21527" name="Picture 27" descr="Maxwell_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5" y="2400"/>
              <a:ext cx="740" cy="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28" descr="Kirchhoff">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 y="2415"/>
              <a:ext cx="697"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9" name="Text Box 29"/>
            <p:cNvSpPr txBox="1">
              <a:spLocks noChangeArrowheads="1"/>
            </p:cNvSpPr>
            <p:nvPr/>
          </p:nvSpPr>
          <p:spPr bwMode="auto">
            <a:xfrm>
              <a:off x="1431" y="3415"/>
              <a:ext cx="87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1855: Wilhem Weber defined units for current and resistance.</a:t>
              </a:r>
            </a:p>
          </p:txBody>
        </p:sp>
        <p:pic>
          <p:nvPicPr>
            <p:cNvPr id="21530" name="Picture 30" descr="Weber">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38" y="2437"/>
              <a:ext cx="718"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Picture 31" descr="Gauss">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8" y="2899"/>
              <a:ext cx="426"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2" name="Text Box 32"/>
            <p:cNvSpPr txBox="1">
              <a:spLocks noChangeArrowheads="1"/>
            </p:cNvSpPr>
            <p:nvPr/>
          </p:nvSpPr>
          <p:spPr bwMode="auto">
            <a:xfrm>
              <a:off x="6" y="3946"/>
              <a:ext cx="8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1835: Johann Gauss related magnetic flux &amp; electric charge. </a:t>
              </a:r>
            </a:p>
          </p:txBody>
        </p:sp>
      </p:grpSp>
      <p:grpSp>
        <p:nvGrpSpPr>
          <p:cNvPr id="21511" name="Group 33"/>
          <p:cNvGrpSpPr>
            <a:grpSpLocks/>
          </p:cNvGrpSpPr>
          <p:nvPr/>
        </p:nvGrpSpPr>
        <p:grpSpPr bwMode="auto">
          <a:xfrm>
            <a:off x="4826000" y="3800475"/>
            <a:ext cx="4322763" cy="2981325"/>
            <a:chOff x="3040" y="2394"/>
            <a:chExt cx="2723" cy="1878"/>
          </a:xfrm>
        </p:grpSpPr>
        <p:pic>
          <p:nvPicPr>
            <p:cNvPr id="21515" name="Picture 34" descr="ediso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40" y="2418"/>
              <a:ext cx="532"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Text Box 35"/>
            <p:cNvSpPr txBox="1">
              <a:spLocks noChangeArrowheads="1"/>
            </p:cNvSpPr>
            <p:nvPr/>
          </p:nvSpPr>
          <p:spPr bwMode="auto">
            <a:xfrm>
              <a:off x="3040" y="3414"/>
              <a:ext cx="1168"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1879: Edison invented the incandescent lamp and in 1882 supplied Pearl St    (NY)  with light from DC generator.</a:t>
              </a:r>
            </a:p>
          </p:txBody>
        </p:sp>
        <p:sp>
          <p:nvSpPr>
            <p:cNvPr id="21517" name="Text Box 36"/>
            <p:cNvSpPr txBox="1">
              <a:spLocks noChangeArrowheads="1"/>
            </p:cNvSpPr>
            <p:nvPr/>
          </p:nvSpPr>
          <p:spPr bwMode="auto">
            <a:xfrm>
              <a:off x="4786" y="3426"/>
              <a:ext cx="977"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1895: George   Westinghouse harnessed Niagara Falls and commercialized AC generation,     transformation, and transmission.</a:t>
              </a:r>
            </a:p>
          </p:txBody>
        </p:sp>
        <p:sp>
          <p:nvSpPr>
            <p:cNvPr id="21518" name="Text Box 37"/>
            <p:cNvSpPr txBox="1">
              <a:spLocks noChangeArrowheads="1"/>
            </p:cNvSpPr>
            <p:nvPr/>
          </p:nvSpPr>
          <p:spPr bwMode="auto">
            <a:xfrm>
              <a:off x="4041" y="3421"/>
              <a:ext cx="819" cy="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1888: Nikolai Tesla patented the AC polyphase motor.</a:t>
              </a:r>
            </a:p>
            <a:p>
              <a:pPr>
                <a:spcBef>
                  <a:spcPct val="50000"/>
                </a:spcBef>
                <a:buFont typeface="Monotype Sorts" pitchFamily="2" charset="2"/>
                <a:buNone/>
              </a:pPr>
              <a:r>
                <a:rPr lang="en-US" altLang="en-US" sz="1100"/>
                <a:t>1888: H. Hertz experimentally verified Maxwell’s equations</a:t>
              </a:r>
            </a:p>
          </p:txBody>
        </p:sp>
        <p:pic>
          <p:nvPicPr>
            <p:cNvPr id="21519" name="Picture 38" descr="tesla"/>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80" y="2394"/>
              <a:ext cx="750" cy="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39" descr="westinghous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42" y="2398"/>
              <a:ext cx="831" cy="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Text Box 40"/>
            <p:cNvSpPr txBox="1">
              <a:spLocks noChangeArrowheads="1"/>
            </p:cNvSpPr>
            <p:nvPr/>
          </p:nvSpPr>
          <p:spPr bwMode="auto">
            <a:xfrm>
              <a:off x="3049" y="3982"/>
              <a:ext cx="116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100"/>
                <a:t>1886: William Stanley invented the transformer.</a:t>
              </a:r>
            </a:p>
          </p:txBody>
        </p:sp>
        <p:pic>
          <p:nvPicPr>
            <p:cNvPr id="21522" name="Picture 41" descr="image of William Stanley"/>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50" y="2690"/>
              <a:ext cx="402"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12" name="Group 42"/>
          <p:cNvGrpSpPr>
            <a:grpSpLocks/>
          </p:cNvGrpSpPr>
          <p:nvPr/>
        </p:nvGrpSpPr>
        <p:grpSpPr bwMode="auto">
          <a:xfrm>
            <a:off x="5435600" y="2235200"/>
            <a:ext cx="3035300" cy="4137025"/>
            <a:chOff x="160" y="536"/>
            <a:chExt cx="1912" cy="2606"/>
          </a:xfrm>
        </p:grpSpPr>
        <p:pic>
          <p:nvPicPr>
            <p:cNvPr id="21513" name="Picture 43" descr="The Electric Chai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0" y="561"/>
              <a:ext cx="1912" cy="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 Box 44"/>
            <p:cNvSpPr txBox="1">
              <a:spLocks noChangeArrowheads="1"/>
            </p:cNvSpPr>
            <p:nvPr/>
          </p:nvSpPr>
          <p:spPr bwMode="auto">
            <a:xfrm>
              <a:off x="184" y="536"/>
              <a:ext cx="161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2400"/>
                <a:t>“Westinghoused”</a:t>
              </a:r>
            </a:p>
          </p:txBody>
        </p:sp>
      </p:grpSp>
    </p:spTree>
    <p:extLst>
      <p:ext uri="{BB962C8B-B14F-4D97-AF65-F5344CB8AC3E}">
        <p14:creationId xmlns:p14="http://schemas.microsoft.com/office/powerpoint/2010/main" val="290477391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84188" y="127000"/>
            <a:ext cx="8323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000" b="1">
                <a:solidFill>
                  <a:srgbClr val="FF0000"/>
                </a:solidFill>
                <a:latin typeface="Comic Sans MS" panose="030F0702030302020204" pitchFamily="66" charset="0"/>
              </a:rPr>
              <a:t>Evolution of Electric Industry</a:t>
            </a:r>
          </a:p>
        </p:txBody>
      </p:sp>
      <p:sp>
        <p:nvSpPr>
          <p:cNvPr id="23555" name="Rectangle 5"/>
          <p:cNvSpPr>
            <a:spLocks noChangeArrowheads="1"/>
          </p:cNvSpPr>
          <p:nvPr/>
        </p:nvSpPr>
        <p:spPr bwMode="auto">
          <a:xfrm>
            <a:off x="169863" y="782638"/>
            <a:ext cx="882967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r>
              <a:rPr lang="en-US" altLang="en-US" sz="2000"/>
              <a:t>1903 Samuel Insull understanding </a:t>
            </a:r>
            <a:r>
              <a:rPr lang="en-US" altLang="en-US" sz="2000">
                <a:solidFill>
                  <a:srgbClr val="FAFD00"/>
                </a:solidFill>
              </a:rPr>
              <a:t>economies of scale</a:t>
            </a:r>
            <a:r>
              <a:rPr lang="en-US" altLang="en-US" sz="2000"/>
              <a:t> (generators when scaled up produce power at a lower $/kWhr – big is better!) installs 5 MW generator in Chicago and manages load to increase his </a:t>
            </a:r>
            <a:r>
              <a:rPr lang="en-US" altLang="en-US" sz="2000">
                <a:solidFill>
                  <a:srgbClr val="FAFD00"/>
                </a:solidFill>
              </a:rPr>
              <a:t>load factor</a:t>
            </a:r>
            <a:r>
              <a:rPr lang="en-US" altLang="en-US" sz="2000"/>
              <a:t> (avg load/max load) to increase profits</a:t>
            </a:r>
          </a:p>
          <a:p>
            <a:r>
              <a:rPr lang="en-US" altLang="en-US" sz="2000"/>
              <a:t>1907 Insull realizes that profitability from managing economies of scale and load factor grows with corporate size, and so forms Commonwealth Edison, Chicago, by buying all of his competitors.</a:t>
            </a:r>
          </a:p>
          <a:p>
            <a:r>
              <a:rPr lang="en-US" altLang="en-US" sz="2000"/>
              <a:t>1907 States begin recognizing electric companies as </a:t>
            </a:r>
            <a:r>
              <a:rPr lang="en-US" altLang="en-US" sz="2000">
                <a:solidFill>
                  <a:srgbClr val="FAFD00"/>
                </a:solidFill>
              </a:rPr>
              <a:t>natural monopolies</a:t>
            </a:r>
            <a:r>
              <a:rPr lang="en-US" altLang="en-US" sz="2000"/>
              <a:t> similar to the railroads, with large economies of scale requiring huge capital investment so that it was not socially efficient to have multiple competitors</a:t>
            </a:r>
          </a:p>
        </p:txBody>
      </p:sp>
      <p:pic>
        <p:nvPicPr>
          <p:cNvPr id="23556" name="Picture 6" descr="Link to photo of turbo-generator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4376738"/>
            <a:ext cx="26162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7"/>
          <p:cNvSpPr>
            <a:spLocks noChangeArrowheads="1"/>
          </p:cNvSpPr>
          <p:nvPr/>
        </p:nvSpPr>
        <p:spPr bwMode="auto">
          <a:xfrm>
            <a:off x="698500" y="6234113"/>
            <a:ext cx="22955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GB" altLang="en-US" sz="1400"/>
              <a:t>Steam turbo-generators,</a:t>
            </a:r>
            <a:br>
              <a:rPr lang="en-GB" altLang="en-US" sz="1400"/>
            </a:br>
            <a:r>
              <a:rPr lang="en-GB" altLang="en-US" sz="1400"/>
              <a:t>Long Island railways, c.1907 </a:t>
            </a:r>
          </a:p>
        </p:txBody>
      </p:sp>
      <p:pic>
        <p:nvPicPr>
          <p:cNvPr id="23558" name="Picture 12" descr="Link to photo of Fiske St. Stati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3763" y="4391025"/>
            <a:ext cx="283845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13"/>
          <p:cNvSpPr>
            <a:spLocks noChangeArrowheads="1"/>
          </p:cNvSpPr>
          <p:nvPr/>
        </p:nvSpPr>
        <p:spPr bwMode="auto">
          <a:xfrm>
            <a:off x="3592513" y="6276975"/>
            <a:ext cx="25812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GB" altLang="en-US" sz="1400"/>
              <a:t>Fiske Street Station steam turbine</a:t>
            </a:r>
            <a:br>
              <a:rPr lang="en-GB" altLang="en-US" sz="1400"/>
            </a:br>
            <a:r>
              <a:rPr lang="en-GB" altLang="en-US" sz="1400"/>
              <a:t>Chicago, c.1907 </a:t>
            </a:r>
          </a:p>
        </p:txBody>
      </p:sp>
      <p:pic>
        <p:nvPicPr>
          <p:cNvPr id="23560" name="Picture 15" descr="Link to photo of tower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4225" y="3832225"/>
            <a:ext cx="15795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Rectangle 16"/>
          <p:cNvSpPr>
            <a:spLocks noChangeArrowheads="1"/>
          </p:cNvSpPr>
          <p:nvPr/>
        </p:nvSpPr>
        <p:spPr bwMode="auto">
          <a:xfrm>
            <a:off x="7032625" y="6038850"/>
            <a:ext cx="19748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GB" altLang="en-US" sz="1400"/>
              <a:t>Transmission switches</a:t>
            </a:r>
            <a:br>
              <a:rPr lang="en-GB" altLang="en-US" sz="1400"/>
            </a:br>
            <a:r>
              <a:rPr lang="en-GB" altLang="en-US" sz="1400"/>
              <a:t>on wooden towers, 1906 </a:t>
            </a:r>
          </a:p>
        </p:txBody>
      </p:sp>
    </p:spTree>
    <p:extLst>
      <p:ext uri="{BB962C8B-B14F-4D97-AF65-F5344CB8AC3E}">
        <p14:creationId xmlns:p14="http://schemas.microsoft.com/office/powerpoint/2010/main" val="412514680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84188" y="127000"/>
            <a:ext cx="8323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000" b="1">
                <a:solidFill>
                  <a:srgbClr val="FF0000"/>
                </a:solidFill>
                <a:latin typeface="Comic Sans MS" panose="030F0702030302020204" pitchFamily="66" charset="0"/>
              </a:rPr>
              <a:t>Evolution of Electric Industry</a:t>
            </a:r>
          </a:p>
        </p:txBody>
      </p:sp>
      <p:sp>
        <p:nvSpPr>
          <p:cNvPr id="24579" name="Rectangle 3"/>
          <p:cNvSpPr>
            <a:spLocks noChangeArrowheads="1"/>
          </p:cNvSpPr>
          <p:nvPr/>
        </p:nvSpPr>
        <p:spPr bwMode="auto">
          <a:xfrm>
            <a:off x="169863" y="782638"/>
            <a:ext cx="8829675"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r>
              <a:rPr lang="en-US" altLang="en-US" sz="2000"/>
              <a:t>1914 About 43 states had established government oversight (</a:t>
            </a:r>
            <a:r>
              <a:rPr lang="en-US" altLang="en-US" sz="2000">
                <a:solidFill>
                  <a:srgbClr val="FAFD00"/>
                </a:solidFill>
              </a:rPr>
              <a:t>state regulation</a:t>
            </a:r>
            <a:r>
              <a:rPr lang="en-US" altLang="en-US" sz="2000"/>
              <a:t>) of electric utilities, requiring reliability and the </a:t>
            </a:r>
            <a:r>
              <a:rPr lang="en-US" altLang="en-US" sz="2000">
                <a:solidFill>
                  <a:srgbClr val="FAFD00"/>
                </a:solidFill>
              </a:rPr>
              <a:t>obligation to serve</a:t>
            </a:r>
            <a:r>
              <a:rPr lang="en-US" altLang="en-US" sz="2000"/>
              <a:t> from utilities, and giving right to recover </a:t>
            </a:r>
            <a:r>
              <a:rPr lang="en-US" altLang="en-US" sz="2000">
                <a:solidFill>
                  <a:srgbClr val="FAFD00"/>
                </a:solidFill>
              </a:rPr>
              <a:t>reasonable return</a:t>
            </a:r>
            <a:r>
              <a:rPr lang="en-US" altLang="en-US" sz="2000"/>
              <a:t> from the </a:t>
            </a:r>
            <a:r>
              <a:rPr lang="en-US" altLang="en-US" sz="2000">
                <a:solidFill>
                  <a:srgbClr val="FAFD00"/>
                </a:solidFill>
              </a:rPr>
              <a:t>rate base</a:t>
            </a:r>
            <a:r>
              <a:rPr lang="en-US" altLang="en-US" sz="2000"/>
              <a:t> on their investments, contributing to perspective that utility stocks were good for retirement.</a:t>
            </a:r>
            <a:endParaRPr lang="en-US" altLang="en-US" sz="2400"/>
          </a:p>
          <a:p>
            <a:r>
              <a:rPr lang="en-US" altLang="en-US" sz="2000"/>
              <a:t>1920, Congress established the Federal Power Commission (FPC) to coordinate hydroelectric projects under federal control. </a:t>
            </a:r>
          </a:p>
          <a:p>
            <a:r>
              <a:rPr lang="en-US" altLang="en-US" sz="2000"/>
              <a:t>1927 In US, 75,400 MWhr sold, from 5700 MWhr in 1907</a:t>
            </a:r>
          </a:p>
          <a:p>
            <a:r>
              <a:rPr lang="en-US" altLang="en-US" sz="2000"/>
              <a:t>Equipment manufacturers (GE) started </a:t>
            </a:r>
            <a:r>
              <a:rPr lang="en-US" altLang="en-US" sz="2000">
                <a:solidFill>
                  <a:srgbClr val="FAFD00"/>
                </a:solidFill>
              </a:rPr>
              <a:t>holding companies</a:t>
            </a:r>
            <a:r>
              <a:rPr lang="en-US" altLang="en-US" sz="2000"/>
              <a:t> that would buy and manage many </a:t>
            </a:r>
            <a:r>
              <a:rPr lang="en-US" altLang="en-US" sz="2000">
                <a:solidFill>
                  <a:srgbClr val="FAFD00"/>
                </a:solidFill>
              </a:rPr>
              <a:t>operating companies</a:t>
            </a:r>
            <a:r>
              <a:rPr lang="en-US" altLang="en-US" sz="2000"/>
              <a:t>, offering them equipment and services that they could not afford themselves, &amp; establishing </a:t>
            </a:r>
            <a:r>
              <a:rPr lang="en-US" altLang="en-US" sz="2000">
                <a:solidFill>
                  <a:srgbClr val="FAFD00"/>
                </a:solidFill>
              </a:rPr>
              <a:t>interconnections</a:t>
            </a:r>
            <a:r>
              <a:rPr lang="en-US" altLang="en-US" sz="2000"/>
              <a:t> between them.</a:t>
            </a:r>
          </a:p>
        </p:txBody>
      </p:sp>
      <p:pic>
        <p:nvPicPr>
          <p:cNvPr id="24580" name="Picture 7" descr="Link to photo of power st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4122738"/>
            <a:ext cx="281940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8"/>
          <p:cNvSpPr>
            <a:spLocks noChangeArrowheads="1"/>
          </p:cNvSpPr>
          <p:nvPr/>
        </p:nvSpPr>
        <p:spPr bwMode="auto">
          <a:xfrm>
            <a:off x="2884488" y="6343650"/>
            <a:ext cx="31369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GB" altLang="en-US" sz="1400"/>
              <a:t>Potomac Electric Power Co.</a:t>
            </a:r>
            <a:br>
              <a:rPr lang="en-GB" altLang="en-US" sz="1400"/>
            </a:br>
            <a:r>
              <a:rPr lang="en-GB" altLang="en-US" sz="1400"/>
              <a:t>power station near Washington DC, 1939</a:t>
            </a:r>
          </a:p>
        </p:txBody>
      </p:sp>
    </p:spTree>
    <p:extLst>
      <p:ext uri="{BB962C8B-B14F-4D97-AF65-F5344CB8AC3E}">
        <p14:creationId xmlns:p14="http://schemas.microsoft.com/office/powerpoint/2010/main" val="390514441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84188" y="127000"/>
            <a:ext cx="8323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000" b="1">
                <a:solidFill>
                  <a:srgbClr val="FF0000"/>
                </a:solidFill>
                <a:latin typeface="Comic Sans MS" panose="030F0702030302020204" pitchFamily="66" charset="0"/>
              </a:rPr>
              <a:t>Evolution of Electric Industry</a:t>
            </a:r>
          </a:p>
        </p:txBody>
      </p:sp>
      <p:sp>
        <p:nvSpPr>
          <p:cNvPr id="283651" name="Rectangle 3"/>
          <p:cNvSpPr>
            <a:spLocks noChangeArrowheads="1"/>
          </p:cNvSpPr>
          <p:nvPr/>
        </p:nvSpPr>
        <p:spPr bwMode="auto">
          <a:xfrm>
            <a:off x="80963" y="636588"/>
            <a:ext cx="9015412" cy="607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r>
              <a:rPr lang="en-US" altLang="en-US" sz="2000"/>
              <a:t>1927 There were 4400 operating companies, 180 holding companies; top holding companies in </a:t>
            </a:r>
            <a:r>
              <a:rPr lang="en-US" altLang="en-US" sz="2000">
                <a:solidFill>
                  <a:srgbClr val="FAFD00"/>
                </a:solidFill>
              </a:rPr>
              <a:t>pyramids</a:t>
            </a:r>
            <a:r>
              <a:rPr lang="en-US" altLang="en-US" sz="2000"/>
              <a:t> often overcharged subsidiary (operating) companies.</a:t>
            </a:r>
          </a:p>
          <a:p>
            <a:r>
              <a:rPr lang="en-US" altLang="en-US" sz="2000"/>
              <a:t>1929 Stock market crash caused loss among holding companies; a few survived</a:t>
            </a:r>
          </a:p>
          <a:p>
            <a:r>
              <a:rPr lang="en-US" altLang="en-US" sz="2000"/>
              <a:t>1932 Only 8 holding companies owned 75% of the operating companies, &amp; they were exempt from state regulation since their business crossed state boundaries.</a:t>
            </a:r>
          </a:p>
          <a:p>
            <a:r>
              <a:rPr lang="en-US" altLang="en-US" sz="2000"/>
              <a:t>1932 FDR elected on promise to reform the industry of “the Ishmaels and the Insulls, whose hand is against everyman's.”</a:t>
            </a:r>
          </a:p>
          <a:p>
            <a:r>
              <a:rPr lang="en-US" altLang="en-US" sz="2000"/>
              <a:t>1935 Investor-owned utilities (</a:t>
            </a:r>
            <a:r>
              <a:rPr lang="en-US" altLang="en-US" sz="2000">
                <a:solidFill>
                  <a:srgbClr val="FAFD00"/>
                </a:solidFill>
              </a:rPr>
              <a:t>IOU</a:t>
            </a:r>
            <a:r>
              <a:rPr lang="en-US" altLang="en-US" sz="2000"/>
              <a:t>s) resisted supplying rural areas on grounds it would not be profitable. So US Rural Electrification Administration created to facilitate creation of municipals and co-operatives in rural areas. </a:t>
            </a:r>
          </a:p>
          <a:p>
            <a:r>
              <a:rPr lang="en-US" altLang="en-US" sz="2000"/>
              <a:t>1935 Public Utility Holdings Company Act (PUCHA)</a:t>
            </a:r>
          </a:p>
          <a:p>
            <a:pPr lvl="1"/>
            <a:r>
              <a:rPr lang="en-US" altLang="en-US" sz="2000"/>
              <a:t>Broke up layered interstate holding companies; allowed 1 level above operating company; required them to divest holdings that were not within a single circumscribed geographical area; reduced existing monopoly power.</a:t>
            </a:r>
          </a:p>
          <a:p>
            <a:pPr lvl="1"/>
            <a:r>
              <a:rPr lang="en-US" altLang="en-US" sz="2000"/>
              <a:t>Required companies to engage only in business essential for the operation of a single integrated utility, and eliminated non-utility generators (NUGs-didn’t want companies moving into other areas); reduced future monopoly power.</a:t>
            </a:r>
          </a:p>
          <a:p>
            <a:pPr lvl="1"/>
            <a:r>
              <a:rPr lang="en-US" altLang="en-US" sz="2000"/>
              <a:t>Required companies to register with Security &amp; Exchange Commission (SEC)</a:t>
            </a:r>
            <a:endParaRPr lang="en-US" altLang="en-US" sz="1800"/>
          </a:p>
        </p:txBody>
      </p:sp>
    </p:spTree>
    <p:extLst>
      <p:ext uri="{BB962C8B-B14F-4D97-AF65-F5344CB8AC3E}">
        <p14:creationId xmlns:p14="http://schemas.microsoft.com/office/powerpoint/2010/main" val="223561454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365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365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365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365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365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3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92125" y="100013"/>
            <a:ext cx="832326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000" b="1">
                <a:solidFill>
                  <a:srgbClr val="FF0000"/>
                </a:solidFill>
                <a:latin typeface="Comic Sans MS" panose="030F0702030302020204" pitchFamily="66" charset="0"/>
              </a:rPr>
              <a:t>Evolution of Electric Industry</a:t>
            </a:r>
          </a:p>
        </p:txBody>
      </p:sp>
      <p:sp>
        <p:nvSpPr>
          <p:cNvPr id="26627" name="Rectangle 3"/>
          <p:cNvSpPr>
            <a:spLocks noChangeArrowheads="1"/>
          </p:cNvSpPr>
          <p:nvPr/>
        </p:nvSpPr>
        <p:spPr bwMode="auto">
          <a:xfrm>
            <a:off x="169863" y="782638"/>
            <a:ext cx="8829675"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r>
              <a:rPr lang="en-US" altLang="en-US" sz="2000" dirty="0"/>
              <a:t>1938-1964: Golden years!</a:t>
            </a:r>
          </a:p>
          <a:p>
            <a:pPr lvl="1"/>
            <a:r>
              <a:rPr lang="en-US" altLang="en-US" sz="1800" dirty="0"/>
              <a:t>Holding companies declined from 216 to 18.</a:t>
            </a:r>
          </a:p>
          <a:p>
            <a:pPr lvl="1"/>
            <a:r>
              <a:rPr lang="en-US" altLang="en-US" sz="1800" dirty="0"/>
              <a:t>Generator max plant efficiencies increased from ~20% to ~40%.</a:t>
            </a:r>
          </a:p>
          <a:p>
            <a:pPr lvl="1"/>
            <a:r>
              <a:rPr lang="en-US" altLang="en-US" sz="1800" dirty="0"/>
              <a:t>Generation max size increased from ~110 MW to ~1000 MW.</a:t>
            </a:r>
          </a:p>
          <a:p>
            <a:pPr lvl="1"/>
            <a:r>
              <a:rPr lang="en-US" altLang="en-US" sz="1800" dirty="0"/>
              <a:t>Transmission typical voltage increased from mostly 60 kV to 230, 345, and 500 kV.</a:t>
            </a:r>
          </a:p>
          <a:p>
            <a:pPr lvl="1"/>
            <a:r>
              <a:rPr lang="en-US" altLang="en-US" sz="1800" dirty="0"/>
              <a:t>Load grew at ~8%/year, doubling every 10 years.</a:t>
            </a:r>
          </a:p>
          <a:p>
            <a:pPr lvl="1"/>
            <a:r>
              <a:rPr lang="en-US" altLang="en-US" sz="1800" dirty="0"/>
              <a:t>Price declined at 50 cents/</a:t>
            </a:r>
            <a:r>
              <a:rPr lang="en-US" altLang="en-US" sz="1800" dirty="0" err="1"/>
              <a:t>kWhr</a:t>
            </a:r>
            <a:r>
              <a:rPr lang="en-US" altLang="en-US" sz="1800" dirty="0"/>
              <a:t> to 10 cents/</a:t>
            </a:r>
            <a:r>
              <a:rPr lang="en-US" altLang="en-US" sz="1800" dirty="0" err="1"/>
              <a:t>kWhr</a:t>
            </a:r>
            <a:r>
              <a:rPr lang="en-US" altLang="en-US" sz="1800" dirty="0"/>
              <a:t>.</a:t>
            </a:r>
          </a:p>
          <a:p>
            <a:pPr lvl="1"/>
            <a:r>
              <a:rPr lang="en-US" altLang="en-US" sz="1800" dirty="0"/>
              <a:t>Grow and build!</a:t>
            </a:r>
          </a:p>
          <a:p>
            <a:r>
              <a:rPr lang="en-US" altLang="en-US" sz="2000" dirty="0"/>
              <a:t>1964 About 77% electric energy from IOUs and 23% from municipals, co-ops, and government (e.g., WAPA, BPA, TVA).</a:t>
            </a:r>
          </a:p>
        </p:txBody>
      </p:sp>
      <p:pic>
        <p:nvPicPr>
          <p:cNvPr id="26628" name="Picture 6" descr="Link to photo of TVA water-wheel under construc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188" y="4149725"/>
            <a:ext cx="2538412"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7"/>
          <p:cNvSpPr>
            <a:spLocks noChangeArrowheads="1"/>
          </p:cNvSpPr>
          <p:nvPr/>
        </p:nvSpPr>
        <p:spPr bwMode="auto">
          <a:xfrm>
            <a:off x="3065463" y="6130925"/>
            <a:ext cx="2754312"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GB" altLang="en-US" sz="1400"/>
              <a:t>45,000 Kilovolt-ampere waterwheel</a:t>
            </a:r>
            <a:br>
              <a:rPr lang="en-GB" altLang="en-US" sz="1400"/>
            </a:br>
            <a:r>
              <a:rPr lang="en-GB" altLang="en-US" sz="1400"/>
              <a:t>for Tennessee Valley Authority</a:t>
            </a:r>
            <a:br>
              <a:rPr lang="en-GB" altLang="en-US" sz="1400"/>
            </a:br>
            <a:r>
              <a:rPr lang="en-GB" altLang="en-US" sz="1400"/>
              <a:t>(foreground), c.1938 </a:t>
            </a:r>
          </a:p>
        </p:txBody>
      </p:sp>
    </p:spTree>
    <p:extLst>
      <p:ext uri="{BB962C8B-B14F-4D97-AF65-F5344CB8AC3E}">
        <p14:creationId xmlns:p14="http://schemas.microsoft.com/office/powerpoint/2010/main" val="363635708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76200"/>
            <a:ext cx="8153400" cy="584775"/>
          </a:xfrm>
          <a:prstGeom prst="rect">
            <a:avLst/>
          </a:prstGeom>
          <a:noFill/>
        </p:spPr>
        <p:txBody>
          <a:bodyPr wrap="square" rtlCol="0">
            <a:spAutoFit/>
          </a:bodyPr>
          <a:lstStyle/>
          <a:p>
            <a:pPr algn="ctr"/>
            <a:r>
              <a:rPr lang="en-US" sz="3200" dirty="0" smtClean="0"/>
              <a:t>Assignments for this week</a:t>
            </a:r>
            <a:endParaRPr lang="en-US" sz="3200" dirty="0"/>
          </a:p>
        </p:txBody>
      </p:sp>
      <p:sp>
        <p:nvSpPr>
          <p:cNvPr id="9" name="TextBox 8"/>
          <p:cNvSpPr txBox="1"/>
          <p:nvPr/>
        </p:nvSpPr>
        <p:spPr>
          <a:xfrm>
            <a:off x="304800" y="838200"/>
            <a:ext cx="8686800" cy="2246769"/>
          </a:xfrm>
          <a:prstGeom prst="rect">
            <a:avLst/>
          </a:prstGeom>
          <a:noFill/>
        </p:spPr>
        <p:txBody>
          <a:bodyPr wrap="square" rtlCol="0">
            <a:spAutoFit/>
          </a:bodyPr>
          <a:lstStyle/>
          <a:p>
            <a:pPr marL="514350" indent="-514350">
              <a:buFont typeface="+mj-lt"/>
              <a:buAutoNum type="arabicPeriod"/>
            </a:pPr>
            <a:r>
              <a:rPr lang="en-US" sz="2800" dirty="0" smtClean="0"/>
              <a:t>Read </a:t>
            </a:r>
            <a:r>
              <a:rPr lang="en-US" sz="2800" dirty="0" smtClean="0"/>
              <a:t>notes </a:t>
            </a:r>
            <a:r>
              <a:rPr lang="en-US" sz="2800" dirty="0" smtClean="0"/>
              <a:t>called “Overview of Electricity </a:t>
            </a:r>
            <a:r>
              <a:rPr lang="en-US" sz="2800" dirty="0" smtClean="0"/>
              <a:t>Markets.” Review </a:t>
            </a:r>
            <a:r>
              <a:rPr lang="en-US" sz="2800" dirty="0" err="1" smtClean="0"/>
              <a:t>ppt</a:t>
            </a:r>
            <a:r>
              <a:rPr lang="en-US" sz="2800" dirty="0" smtClean="0"/>
              <a:t> called “EE458Intro” including appendix.</a:t>
            </a:r>
            <a:endParaRPr lang="en-US" sz="2800" dirty="0" smtClean="0"/>
          </a:p>
          <a:p>
            <a:pPr marL="514350" indent="-514350">
              <a:buFont typeface="+mj-lt"/>
              <a:buAutoNum type="arabicPeriod"/>
            </a:pPr>
            <a:r>
              <a:rPr lang="en-US" sz="2800" dirty="0" smtClean="0"/>
              <a:t>Read “Notes on cost </a:t>
            </a:r>
            <a:r>
              <a:rPr lang="en-US" sz="2800" dirty="0" smtClean="0"/>
              <a:t>curves.”</a:t>
            </a:r>
          </a:p>
          <a:p>
            <a:pPr marL="514350" indent="-514350">
              <a:buFont typeface="+mj-lt"/>
              <a:buAutoNum type="arabicPeriod"/>
            </a:pPr>
            <a:r>
              <a:rPr lang="en-US" sz="2800" dirty="0"/>
              <a:t>Read Paper </a:t>
            </a:r>
            <a:r>
              <a:rPr lang="en-US" sz="2800" dirty="0" smtClean="0"/>
              <a:t>linked </a:t>
            </a:r>
            <a:r>
              <a:rPr lang="en-US" sz="2800" dirty="0"/>
              <a:t>by the name of “California Crisis Explained.” Complete HW1 </a:t>
            </a:r>
            <a:r>
              <a:rPr lang="en-US" sz="2800" dirty="0" smtClean="0"/>
              <a:t>to </a:t>
            </a:r>
            <a:r>
              <a:rPr lang="en-US" sz="2800" dirty="0"/>
              <a:t>turn in on Tuesday 9/3</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92125" y="100013"/>
            <a:ext cx="832326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000" b="1">
                <a:solidFill>
                  <a:srgbClr val="FF0000"/>
                </a:solidFill>
                <a:latin typeface="Comic Sans MS" panose="030F0702030302020204" pitchFamily="66" charset="0"/>
              </a:rPr>
              <a:t>Evolution of Electric Industry</a:t>
            </a:r>
          </a:p>
        </p:txBody>
      </p:sp>
      <p:sp>
        <p:nvSpPr>
          <p:cNvPr id="27651" name="Rectangle 3"/>
          <p:cNvSpPr>
            <a:spLocks noChangeArrowheads="1"/>
          </p:cNvSpPr>
          <p:nvPr/>
        </p:nvSpPr>
        <p:spPr bwMode="auto">
          <a:xfrm>
            <a:off x="169863" y="782638"/>
            <a:ext cx="88296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r>
              <a:rPr lang="en-US" altLang="en-US" sz="2000"/>
              <a:t>1965, 5:27 pm, Nov 9: Northeast Blackout, 20000 MW lost, 80,000 people interrupted in northeast US, including NYC.</a:t>
            </a:r>
          </a:p>
        </p:txBody>
      </p:sp>
      <p:pic>
        <p:nvPicPr>
          <p:cNvPr id="27652" name="Picture 5" descr="big_city_small7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1143000"/>
            <a:ext cx="37147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6"/>
          <p:cNvSpPr>
            <a:spLocks noChangeArrowheads="1"/>
          </p:cNvSpPr>
          <p:nvPr/>
        </p:nvSpPr>
        <p:spPr bwMode="auto">
          <a:xfrm>
            <a:off x="176213" y="1708150"/>
            <a:ext cx="47275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r>
              <a:rPr lang="en-US" altLang="en-US" sz="2000"/>
              <a:t>1968 North American Electric Reliability Corporation (</a:t>
            </a:r>
            <a:r>
              <a:rPr lang="en-US" altLang="en-US" sz="2000">
                <a:solidFill>
                  <a:srgbClr val="FAFD00"/>
                </a:solidFill>
              </a:rPr>
              <a:t>NERC</a:t>
            </a:r>
            <a:r>
              <a:rPr lang="en-US" altLang="en-US" sz="2000"/>
              <a:t>) created.</a:t>
            </a:r>
          </a:p>
        </p:txBody>
      </p:sp>
      <p:pic>
        <p:nvPicPr>
          <p:cNvPr id="26633" name="Picture 9"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3" y="2525713"/>
            <a:ext cx="472757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19522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92125" y="100013"/>
            <a:ext cx="832326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000" b="1">
                <a:solidFill>
                  <a:srgbClr val="FF0000"/>
                </a:solidFill>
                <a:latin typeface="Comic Sans MS" panose="030F0702030302020204" pitchFamily="66" charset="0"/>
              </a:rPr>
              <a:t>Evolution of Electric Industry</a:t>
            </a:r>
          </a:p>
        </p:txBody>
      </p:sp>
      <p:sp>
        <p:nvSpPr>
          <p:cNvPr id="287749" name="Rectangle 5"/>
          <p:cNvSpPr>
            <a:spLocks noChangeArrowheads="1"/>
          </p:cNvSpPr>
          <p:nvPr/>
        </p:nvSpPr>
        <p:spPr bwMode="auto">
          <a:xfrm>
            <a:off x="125413" y="639763"/>
            <a:ext cx="8829675"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defRPr/>
            </a:pPr>
            <a:r>
              <a:rPr lang="en-US" altLang="en-US" sz="2000" dirty="0" smtClean="0"/>
              <a:t>1970 Technical limits to economies of scale and to plant efficiencies, aversion to coal due to cheap petroleum and nuclear, &amp; OPEC.</a:t>
            </a:r>
          </a:p>
          <a:p>
            <a:pPr>
              <a:defRPr/>
            </a:pPr>
            <a:r>
              <a:rPr lang="en-US" altLang="en-US" sz="2000" dirty="0" smtClean="0"/>
              <a:t>1973 Energy Crisis</a:t>
            </a:r>
          </a:p>
          <a:p>
            <a:pPr>
              <a:defRPr/>
            </a:pPr>
            <a:r>
              <a:rPr lang="en-US" altLang="en-US" sz="2000" dirty="0" smtClean="0"/>
              <a:t>1977 Department of Energy (DOE) created</a:t>
            </a:r>
          </a:p>
          <a:p>
            <a:pPr marL="0" indent="0">
              <a:buFont typeface="Monotype Sorts" pitchFamily="2" charset="2"/>
              <a:buNone/>
              <a:defRPr/>
            </a:pPr>
            <a:r>
              <a:rPr lang="en-US" altLang="en-US" sz="1000" dirty="0" smtClean="0"/>
              <a:t>to address US policies regarding energy and safety in handling nuclear material</a:t>
            </a:r>
          </a:p>
        </p:txBody>
      </p:sp>
      <p:sp>
        <p:nvSpPr>
          <p:cNvPr id="287750" name="Rectangle 6"/>
          <p:cNvSpPr>
            <a:spLocks noChangeArrowheads="1"/>
          </p:cNvSpPr>
          <p:nvPr/>
        </p:nvSpPr>
        <p:spPr bwMode="auto">
          <a:xfrm>
            <a:off x="125413" y="4364037"/>
            <a:ext cx="79248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r>
              <a:rPr lang="en-US" altLang="en-US" sz="2000" dirty="0"/>
              <a:t>1978 Public Utility Regulatory Policies Act (PURPA): utilities had to interconnect, buy, at avoided cost from qualifying facilities (small power producers using 75% renewables or cogeneration).</a:t>
            </a:r>
          </a:p>
          <a:p>
            <a:r>
              <a:rPr lang="en-US" altLang="en-US" sz="2000" dirty="0"/>
              <a:t>1978: Fred </a:t>
            </a:r>
            <a:r>
              <a:rPr lang="en-US" altLang="en-US" sz="2000" dirty="0" err="1"/>
              <a:t>Schweppe</a:t>
            </a:r>
            <a:r>
              <a:rPr lang="en-US" altLang="en-US" sz="2000" dirty="0"/>
              <a:t> at MIT proposed “spot pricing” of electricity</a:t>
            </a:r>
          </a:p>
          <a:p>
            <a:r>
              <a:rPr lang="en-US" altLang="en-US" sz="2000" dirty="0"/>
              <a:t>1979 Three-mile island accident</a:t>
            </a:r>
            <a:r>
              <a:rPr lang="en-US" altLang="en-US" sz="2000" dirty="0" smtClean="0"/>
              <a:t>.</a:t>
            </a:r>
          </a:p>
          <a:p>
            <a:r>
              <a:rPr lang="en-US" altLang="en-US" sz="2000" dirty="0" smtClean="0"/>
              <a:t>1980 Reaganomics</a:t>
            </a:r>
            <a:endParaRPr lang="en-US" altLang="en-US" sz="2000" dirty="0"/>
          </a:p>
          <a:p>
            <a:r>
              <a:rPr lang="en-US" altLang="en-US" sz="2000" dirty="0"/>
              <a:t>1987 Non-utility generation grows </a:t>
            </a:r>
            <a:r>
              <a:rPr lang="en-US" altLang="en-US" sz="2000" dirty="0">
                <a:sym typeface="Wingdings" panose="05000000000000000000" pitchFamily="2" charset="2"/>
              </a:rPr>
              <a:t></a:t>
            </a:r>
            <a:endParaRPr lang="en-US" altLang="en-US" sz="2000" dirty="0"/>
          </a:p>
        </p:txBody>
      </p:sp>
      <p:grpSp>
        <p:nvGrpSpPr>
          <p:cNvPr id="2" name="Group 22"/>
          <p:cNvGrpSpPr>
            <a:grpSpLocks/>
          </p:cNvGrpSpPr>
          <p:nvPr/>
        </p:nvGrpSpPr>
        <p:grpSpPr bwMode="auto">
          <a:xfrm>
            <a:off x="5146675" y="1293813"/>
            <a:ext cx="3879850" cy="1849437"/>
            <a:chOff x="3222" y="763"/>
            <a:chExt cx="2444" cy="1165"/>
          </a:xfrm>
        </p:grpSpPr>
        <p:pic>
          <p:nvPicPr>
            <p:cNvPr id="28690" name="Picture 8" descr="Cars line up at a U.S. gas station amid rationing">
              <a:hlinkClick r:id="rId2" tooltip="Cars line up at a U.S. gas station amid rationin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 y="932"/>
              <a:ext cx="1500"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10" descr="57525962.jpg (3770 by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9" y="763"/>
              <a:ext cx="897" cy="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7756" name="Picture 12" descr="James Earl Carter, Jr., 39th President of the United St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0613" y="2289175"/>
            <a:ext cx="14287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761" name="Text Box 17"/>
          <p:cNvSpPr txBox="1">
            <a:spLocks noChangeArrowheads="1"/>
          </p:cNvSpPr>
          <p:nvPr/>
        </p:nvSpPr>
        <p:spPr bwMode="auto">
          <a:xfrm>
            <a:off x="4940300" y="6019800"/>
            <a:ext cx="3781425" cy="711200"/>
          </a:xfrm>
          <a:prstGeom prst="rect">
            <a:avLst/>
          </a:prstGeom>
          <a:noFill/>
          <a:ln w="12700">
            <a:solidFill>
              <a:srgbClr val="FAFD00"/>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2000"/>
              <a:t>MAJOR QUESTION: Are electric utilities natural monopolies?</a:t>
            </a:r>
          </a:p>
        </p:txBody>
      </p:sp>
      <p:sp>
        <p:nvSpPr>
          <p:cNvPr id="287762" name="Text Box 18"/>
          <p:cNvSpPr txBox="1">
            <a:spLocks noChangeArrowheads="1"/>
          </p:cNvSpPr>
          <p:nvPr/>
        </p:nvSpPr>
        <p:spPr bwMode="auto">
          <a:xfrm>
            <a:off x="125413" y="3610309"/>
            <a:ext cx="23399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pPr>
            <a:r>
              <a:rPr lang="en-US" altLang="en-US" sz="2000" dirty="0"/>
              <a:t> 1978, Airline industry deregulated</a:t>
            </a:r>
          </a:p>
        </p:txBody>
      </p:sp>
      <p:grpSp>
        <p:nvGrpSpPr>
          <p:cNvPr id="3" name="Group 23"/>
          <p:cNvGrpSpPr>
            <a:grpSpLocks/>
          </p:cNvGrpSpPr>
          <p:nvPr/>
        </p:nvGrpSpPr>
        <p:grpSpPr bwMode="auto">
          <a:xfrm>
            <a:off x="3408363" y="2471738"/>
            <a:ext cx="3186112" cy="1931987"/>
            <a:chOff x="2011" y="1557"/>
            <a:chExt cx="2007" cy="1217"/>
          </a:xfrm>
        </p:grpSpPr>
        <p:pic>
          <p:nvPicPr>
            <p:cNvPr id="28686" name="Picture 14" descr="energ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8" y="2384"/>
              <a:ext cx="165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7" name="Group 21"/>
            <p:cNvGrpSpPr>
              <a:grpSpLocks/>
            </p:cNvGrpSpPr>
            <p:nvPr/>
          </p:nvGrpSpPr>
          <p:grpSpPr bwMode="auto">
            <a:xfrm>
              <a:off x="2011" y="1557"/>
              <a:ext cx="1118" cy="861"/>
              <a:chOff x="2011" y="1557"/>
              <a:chExt cx="1118" cy="861"/>
            </a:xfrm>
          </p:grpSpPr>
          <p:sp>
            <p:nvSpPr>
              <p:cNvPr id="28688" name="AutoShape 19"/>
              <p:cNvSpPr>
                <a:spLocks noChangeArrowheads="1"/>
              </p:cNvSpPr>
              <p:nvPr/>
            </p:nvSpPr>
            <p:spPr bwMode="auto">
              <a:xfrm rot="19295349" flipH="1">
                <a:off x="2011" y="1557"/>
                <a:ext cx="1118" cy="861"/>
              </a:xfrm>
              <a:prstGeom prst="wedgeEllipseCallout">
                <a:avLst>
                  <a:gd name="adj1" fmla="val 41394"/>
                  <a:gd name="adj2" fmla="val -62102"/>
                </a:avLst>
              </a:prstGeom>
              <a:noFill/>
              <a:ln w="12700">
                <a:solidFill>
                  <a:srgbClr val="FAFD00"/>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endParaRPr lang="en-US" altLang="en-US"/>
              </a:p>
            </p:txBody>
          </p:sp>
          <p:sp>
            <p:nvSpPr>
              <p:cNvPr id="28689" name="Text Box 20"/>
              <p:cNvSpPr txBox="1">
                <a:spLocks noChangeArrowheads="1"/>
              </p:cNvSpPr>
              <p:nvPr/>
            </p:nvSpPr>
            <p:spPr bwMode="auto">
              <a:xfrm>
                <a:off x="2251" y="1633"/>
                <a:ext cx="792"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000"/>
                  <a:t>“the moral</a:t>
                </a:r>
              </a:p>
              <a:p>
                <a:pPr>
                  <a:buFont typeface="Monotype Sorts" pitchFamily="2" charset="2"/>
                  <a:buNone/>
                </a:pPr>
                <a:r>
                  <a:rPr lang="en-US" altLang="en-US" sz="2000"/>
                  <a:t>equivalent</a:t>
                </a:r>
              </a:p>
              <a:p>
                <a:pPr>
                  <a:buFont typeface="Monotype Sorts" pitchFamily="2" charset="2"/>
                  <a:buNone/>
                </a:pPr>
                <a:r>
                  <a:rPr lang="en-US" altLang="en-US" sz="2000"/>
                  <a:t>of war.”</a:t>
                </a:r>
              </a:p>
            </p:txBody>
          </p:sp>
        </p:grpSp>
      </p:grpSp>
      <p:sp>
        <p:nvSpPr>
          <p:cNvPr id="4" name="TextBox 3"/>
          <p:cNvSpPr txBox="1">
            <a:spLocks noChangeArrowheads="1"/>
          </p:cNvSpPr>
          <p:nvPr/>
        </p:nvSpPr>
        <p:spPr bwMode="auto">
          <a:xfrm>
            <a:off x="7168357" y="3233027"/>
            <a:ext cx="2008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200" dirty="0" err="1"/>
              <a:t>Schweppe</a:t>
            </a:r>
            <a:r>
              <a:rPr lang="en-US" altLang="en-US" sz="1200" dirty="0"/>
              <a:t> initially called it “homeostatic control,” The word homeostasis combines forms of </a:t>
            </a:r>
            <a:r>
              <a:rPr lang="en-US" altLang="en-US" sz="1200" dirty="0" err="1"/>
              <a:t>homeo</a:t>
            </a:r>
            <a:r>
              <a:rPr lang="en-US" altLang="en-US" sz="1200" dirty="0"/>
              <a:t>, "similar," and stasis, "standing still," yielding "staying the same."</a:t>
            </a:r>
          </a:p>
        </p:txBody>
      </p:sp>
      <p:sp>
        <p:nvSpPr>
          <p:cNvPr id="5" name="Freeform 4"/>
          <p:cNvSpPr>
            <a:spLocks/>
          </p:cNvSpPr>
          <p:nvPr/>
        </p:nvSpPr>
        <p:spPr bwMode="auto">
          <a:xfrm>
            <a:off x="7470775" y="4643438"/>
            <a:ext cx="1141413" cy="1176337"/>
          </a:xfrm>
          <a:custGeom>
            <a:avLst/>
            <a:gdLst>
              <a:gd name="T0" fmla="*/ 0 w 1141228"/>
              <a:gd name="T1" fmla="*/ 1168921 h 1176669"/>
              <a:gd name="T2" fmla="*/ 1141598 w 1141228"/>
              <a:gd name="T3" fmla="*/ 1176005 h 1176669"/>
              <a:gd name="T4" fmla="*/ 1134508 w 1141228"/>
              <a:gd name="T5" fmla="*/ 0 h 1176669"/>
              <a:gd name="T6" fmla="*/ 0 60000 65536"/>
              <a:gd name="T7" fmla="*/ 0 60000 65536"/>
              <a:gd name="T8" fmla="*/ 0 60000 65536"/>
            </a:gdLst>
            <a:ahLst/>
            <a:cxnLst>
              <a:cxn ang="T6">
                <a:pos x="T0" y="T1"/>
              </a:cxn>
              <a:cxn ang="T7">
                <a:pos x="T2" y="T3"/>
              </a:cxn>
              <a:cxn ang="T8">
                <a:pos x="T4" y="T5"/>
              </a:cxn>
            </a:cxnLst>
            <a:rect l="0" t="0" r="r" b="b"/>
            <a:pathLst>
              <a:path w="1141228" h="1176669">
                <a:moveTo>
                  <a:pt x="0" y="1169581"/>
                </a:moveTo>
                <a:lnTo>
                  <a:pt x="1141228" y="1176669"/>
                </a:lnTo>
                <a:cubicBezTo>
                  <a:pt x="1138865" y="784446"/>
                  <a:pt x="1136503" y="392223"/>
                  <a:pt x="1134140" y="0"/>
                </a:cubicBezTo>
              </a:path>
            </a:pathLst>
          </a:custGeom>
          <a:noFill/>
          <a:ln w="38100"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9888" y="5127625"/>
            <a:ext cx="5476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8"/>
          <p:cNvSpPr txBox="1">
            <a:spLocks noChangeArrowheads="1"/>
          </p:cNvSpPr>
          <p:nvPr/>
        </p:nvSpPr>
        <p:spPr bwMode="auto">
          <a:xfrm>
            <a:off x="157184" y="2289175"/>
            <a:ext cx="23399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pPr>
            <a:r>
              <a:rPr lang="en-US" altLang="en-US" sz="2000" dirty="0"/>
              <a:t> 1977, FPC changed to FERC </a:t>
            </a:r>
            <a:r>
              <a:rPr lang="en-US" altLang="en-US" sz="1200" dirty="0"/>
              <a:t>(regulates transmission and wholesale markets for interstate commerce). </a:t>
            </a:r>
            <a:r>
              <a:rPr lang="en-US" altLang="en-US" sz="2000" dirty="0"/>
              <a:t>.</a:t>
            </a:r>
          </a:p>
        </p:txBody>
      </p:sp>
    </p:spTree>
    <p:extLst>
      <p:ext uri="{BB962C8B-B14F-4D97-AF65-F5344CB8AC3E}">
        <p14:creationId xmlns:p14="http://schemas.microsoft.com/office/powerpoint/2010/main" val="359332754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877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776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77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87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50" grpId="0" autoUpdateAnimBg="0"/>
      <p:bldP spid="287761" grpId="0" animBg="1" autoUpdateAnimBg="0"/>
      <p:bldP spid="287762" grpId="0" autoUpdateAnimBg="0"/>
      <p:bldP spid="4" grpId="0"/>
      <p:bldP spid="2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92125" y="100013"/>
            <a:ext cx="832326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000" b="1">
                <a:solidFill>
                  <a:srgbClr val="FF0000"/>
                </a:solidFill>
                <a:latin typeface="Comic Sans MS" panose="030F0702030302020204" pitchFamily="66" charset="0"/>
              </a:rPr>
              <a:t>Evolution of Electric Industry</a:t>
            </a:r>
          </a:p>
        </p:txBody>
      </p:sp>
      <p:sp>
        <p:nvSpPr>
          <p:cNvPr id="29699" name="Rectangle 3"/>
          <p:cNvSpPr>
            <a:spLocks noChangeArrowheads="1"/>
          </p:cNvSpPr>
          <p:nvPr/>
        </p:nvSpPr>
        <p:spPr bwMode="auto">
          <a:xfrm>
            <a:off x="169863" y="604838"/>
            <a:ext cx="882967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r>
              <a:rPr lang="en-US" altLang="en-US" sz="2000"/>
              <a:t>1992 Electric Policy Act</a:t>
            </a:r>
          </a:p>
          <a:p>
            <a:pPr lvl="1"/>
            <a:r>
              <a:rPr lang="en-US" altLang="en-US" sz="2000"/>
              <a:t>Exempt Wholesale Generators: class of unregulated generators of any technology, utilities did not have to buy their energy.</a:t>
            </a:r>
          </a:p>
          <a:p>
            <a:pPr lvl="1"/>
            <a:r>
              <a:rPr lang="en-US" altLang="en-US" sz="2000"/>
              <a:t>But utilities did have to provide transportation (</a:t>
            </a:r>
            <a:r>
              <a:rPr lang="en-US" altLang="en-US" sz="2000">
                <a:solidFill>
                  <a:srgbClr val="FAFD00"/>
                </a:solidFill>
              </a:rPr>
              <a:t>wheeling</a:t>
            </a:r>
            <a:r>
              <a:rPr lang="en-US" altLang="en-US" sz="2000"/>
              <a:t>) for wholesale transactions; no rules were specified regarding transmission service price.</a:t>
            </a:r>
          </a:p>
        </p:txBody>
      </p:sp>
      <p:sp>
        <p:nvSpPr>
          <p:cNvPr id="286725" name="Text Box 5"/>
          <p:cNvSpPr txBox="1">
            <a:spLocks noChangeArrowheads="1"/>
          </p:cNvSpPr>
          <p:nvPr/>
        </p:nvSpPr>
        <p:spPr bwMode="auto">
          <a:xfrm>
            <a:off x="0" y="2928938"/>
            <a:ext cx="1774825" cy="2844800"/>
          </a:xfrm>
          <a:prstGeom prst="rect">
            <a:avLst/>
          </a:prstGeom>
          <a:noFill/>
          <a:ln w="12700">
            <a:solidFill>
              <a:srgbClr val="FAFD00"/>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2000"/>
              <a:t>The 1992 EPA motivated by price disparity throughout the US. Large industrials were hungry for lower prices.</a:t>
            </a:r>
          </a:p>
        </p:txBody>
      </p:sp>
      <p:grpSp>
        <p:nvGrpSpPr>
          <p:cNvPr id="29701" name="Group 9"/>
          <p:cNvGrpSpPr>
            <a:grpSpLocks/>
          </p:cNvGrpSpPr>
          <p:nvPr/>
        </p:nvGrpSpPr>
        <p:grpSpPr bwMode="auto">
          <a:xfrm>
            <a:off x="1822450" y="2409825"/>
            <a:ext cx="6951663" cy="4270375"/>
            <a:chOff x="1781175" y="2530475"/>
            <a:chExt cx="6951663" cy="4270375"/>
          </a:xfrm>
        </p:grpSpPr>
        <p:pic>
          <p:nvPicPr>
            <p:cNvPr id="29707" name="Picture 4" descr="fig6.jpg (67145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2530475"/>
              <a:ext cx="6951663"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TextBox 8"/>
            <p:cNvSpPr txBox="1">
              <a:spLocks noChangeArrowheads="1"/>
            </p:cNvSpPr>
            <p:nvPr/>
          </p:nvSpPr>
          <p:spPr bwMode="auto">
            <a:xfrm>
              <a:off x="2033516" y="6237027"/>
              <a:ext cx="12692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000"/>
                <a:t>1992</a:t>
              </a:r>
            </a:p>
          </p:txBody>
        </p:sp>
      </p:grpSp>
      <p:grpSp>
        <p:nvGrpSpPr>
          <p:cNvPr id="3" name="Group 12"/>
          <p:cNvGrpSpPr>
            <a:grpSpLocks/>
          </p:cNvGrpSpPr>
          <p:nvPr/>
        </p:nvGrpSpPr>
        <p:grpSpPr bwMode="auto">
          <a:xfrm>
            <a:off x="2570163" y="2306638"/>
            <a:ext cx="5645150" cy="4468812"/>
            <a:chOff x="2611745" y="2087373"/>
            <a:chExt cx="5645150" cy="4470153"/>
          </a:xfrm>
        </p:grpSpPr>
        <p:pic>
          <p:nvPicPr>
            <p:cNvPr id="2970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745" y="2087373"/>
              <a:ext cx="5645150"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TextBox 11"/>
            <p:cNvSpPr txBox="1">
              <a:spLocks noChangeArrowheads="1"/>
            </p:cNvSpPr>
            <p:nvPr/>
          </p:nvSpPr>
          <p:spPr bwMode="auto">
            <a:xfrm>
              <a:off x="2677236" y="6157416"/>
              <a:ext cx="12692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000"/>
                <a:t>2006</a:t>
              </a:r>
            </a:p>
          </p:txBody>
        </p:sp>
      </p:grpSp>
      <p:sp>
        <p:nvSpPr>
          <p:cNvPr id="29703" name="Rectangle 4"/>
          <p:cNvSpPr>
            <a:spLocks noChangeArrowheads="1"/>
          </p:cNvSpPr>
          <p:nvPr/>
        </p:nvSpPr>
        <p:spPr bwMode="auto">
          <a:xfrm>
            <a:off x="0" y="604838"/>
            <a:ext cx="9126538" cy="1682750"/>
          </a:xfrm>
          <a:prstGeom prst="rect">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pic>
        <p:nvPicPr>
          <p:cNvPr id="28686" name="Picture 14" descr="Image result for US electricity average price per kwh 20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4863" y="2452688"/>
            <a:ext cx="6351587"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13578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5"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92125" y="73025"/>
            <a:ext cx="83232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000" b="1">
                <a:solidFill>
                  <a:srgbClr val="FF0000"/>
                </a:solidFill>
                <a:latin typeface="Comic Sans MS" panose="030F0702030302020204" pitchFamily="66" charset="0"/>
              </a:rPr>
              <a:t>Evolution of Electric Industry</a:t>
            </a:r>
          </a:p>
        </p:txBody>
      </p:sp>
      <p:sp>
        <p:nvSpPr>
          <p:cNvPr id="31747" name="Rectangle 3"/>
          <p:cNvSpPr>
            <a:spLocks noChangeArrowheads="1"/>
          </p:cNvSpPr>
          <p:nvPr/>
        </p:nvSpPr>
        <p:spPr bwMode="auto">
          <a:xfrm>
            <a:off x="314325" y="701675"/>
            <a:ext cx="8829675"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r>
              <a:rPr lang="en-US" altLang="en-US" sz="2000"/>
              <a:t>1996 FERC Orders 888, 889, required IOUs to</a:t>
            </a:r>
          </a:p>
          <a:p>
            <a:pPr lvl="1"/>
            <a:r>
              <a:rPr lang="en-US" altLang="en-US" sz="2000"/>
              <a:t>file nondiscriminatory transmission tariffs</a:t>
            </a:r>
          </a:p>
          <a:p>
            <a:pPr lvl="1"/>
            <a:r>
              <a:rPr lang="en-US" altLang="en-US" sz="2000"/>
              <a:t>pay tariffs for transmission service for their own wholesale transactions </a:t>
            </a:r>
          </a:p>
          <a:p>
            <a:pPr lvl="1"/>
            <a:r>
              <a:rPr lang="en-US" altLang="en-US" sz="2000"/>
              <a:t>maintain an information system that gives equal access to transmission information (</a:t>
            </a:r>
            <a:r>
              <a:rPr lang="en-US" altLang="en-US" sz="2000">
                <a:solidFill>
                  <a:srgbClr val="FAFD00"/>
                </a:solidFill>
              </a:rPr>
              <a:t>OASIS</a:t>
            </a:r>
            <a:r>
              <a:rPr lang="en-US" altLang="en-US" sz="2000"/>
              <a:t>)</a:t>
            </a:r>
          </a:p>
          <a:p>
            <a:pPr lvl="1"/>
            <a:r>
              <a:rPr lang="en-US" altLang="en-US" sz="2000"/>
              <a:t>functionally </a:t>
            </a:r>
            <a:r>
              <a:rPr lang="en-US" altLang="en-US" sz="2000">
                <a:solidFill>
                  <a:srgbClr val="FAFD00"/>
                </a:solidFill>
              </a:rPr>
              <a:t>unbundle</a:t>
            </a:r>
            <a:r>
              <a:rPr lang="en-US" altLang="en-US" sz="2000"/>
              <a:t> their generation from “wires” </a:t>
            </a:r>
          </a:p>
          <a:p>
            <a:pPr lvl="1"/>
            <a:r>
              <a:rPr lang="en-US" altLang="en-US" sz="2000"/>
              <a:t>FERC order did not specify how; can be done via divestiture or “in-house”</a:t>
            </a:r>
          </a:p>
          <a:p>
            <a:r>
              <a:rPr lang="en-US" altLang="en-US" sz="2000"/>
              <a:t>Major outages: WSCC (’96,’97), Bay area (‘98), NY (‘99), Chicago (‘00)</a:t>
            </a:r>
          </a:p>
          <a:p>
            <a:r>
              <a:rPr lang="en-US" altLang="en-US" sz="2000"/>
              <a:t>1997: Startup of 21 OASIS nodes across US</a:t>
            </a:r>
          </a:p>
          <a:p>
            <a:r>
              <a:rPr lang="en-US" altLang="en-US" sz="2000"/>
              <a:t>1998 (April) California legislation gave consumers right to choose supplier</a:t>
            </a:r>
          </a:p>
          <a:p>
            <a:pPr lvl="1"/>
            <a:r>
              <a:rPr lang="en-US" altLang="en-US" sz="2000"/>
              <a:t>1999 (June) 1% residential, 3% small commercial, 6% commercial, 21% large industrial, 3% agricultural have switched providers in California</a:t>
            </a:r>
          </a:p>
          <a:p>
            <a:pPr lvl="1"/>
            <a:r>
              <a:rPr lang="en-US" altLang="en-US" sz="2000"/>
              <a:t>2000 (Jan) 13.8% of total load switched in Cal </a:t>
            </a:r>
          </a:p>
          <a:p>
            <a:r>
              <a:rPr lang="en-US" altLang="en-US" sz="2000"/>
              <a:t>1996-2002: Independent System Operators begin: PJM, ISO-NE, ERCOT, CALISO, NYISO, MISO, SPP.  ISOs own no transmission but are responsible for operating and planning the grid, </a:t>
            </a:r>
            <a:r>
              <a:rPr lang="en-US" altLang="en-US" sz="2000" u="sng"/>
              <a:t>and operating electricity markets</a:t>
            </a:r>
            <a:r>
              <a:rPr lang="en-US" altLang="en-US" sz="2000"/>
              <a:t>. Most ISOs also obtained RTO status (see next slide). </a:t>
            </a:r>
          </a:p>
        </p:txBody>
      </p:sp>
      <p:sp>
        <p:nvSpPr>
          <p:cNvPr id="31748" name="Rectangle 1"/>
          <p:cNvSpPr>
            <a:spLocks noChangeArrowheads="1"/>
          </p:cNvSpPr>
          <p:nvPr/>
        </p:nvSpPr>
        <p:spPr bwMode="auto">
          <a:xfrm>
            <a:off x="73025" y="5364163"/>
            <a:ext cx="8997950" cy="1281112"/>
          </a:xfrm>
          <a:prstGeom prst="rect">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352198730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643063" y="5919788"/>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a:t>1900-199?</a:t>
            </a:r>
          </a:p>
        </p:txBody>
      </p:sp>
      <p:grpSp>
        <p:nvGrpSpPr>
          <p:cNvPr id="2" name="Group 3"/>
          <p:cNvGrpSpPr>
            <a:grpSpLocks/>
          </p:cNvGrpSpPr>
          <p:nvPr/>
        </p:nvGrpSpPr>
        <p:grpSpPr bwMode="auto">
          <a:xfrm>
            <a:off x="4973638" y="307975"/>
            <a:ext cx="4087812" cy="6084888"/>
            <a:chOff x="3133" y="32"/>
            <a:chExt cx="2575" cy="3833"/>
          </a:xfrm>
        </p:grpSpPr>
        <p:grpSp>
          <p:nvGrpSpPr>
            <p:cNvPr id="33849" name="Group 4"/>
            <p:cNvGrpSpPr>
              <a:grpSpLocks/>
            </p:cNvGrpSpPr>
            <p:nvPr/>
          </p:nvGrpSpPr>
          <p:grpSpPr bwMode="auto">
            <a:xfrm>
              <a:off x="3133" y="32"/>
              <a:ext cx="2575" cy="3833"/>
              <a:chOff x="3133" y="256"/>
              <a:chExt cx="2575" cy="3833"/>
            </a:xfrm>
          </p:grpSpPr>
          <p:sp>
            <p:nvSpPr>
              <p:cNvPr id="33851" name="Oval 5"/>
              <p:cNvSpPr>
                <a:spLocks noChangeArrowheads="1"/>
              </p:cNvSpPr>
              <p:nvPr/>
            </p:nvSpPr>
            <p:spPr bwMode="auto">
              <a:xfrm>
                <a:off x="3174" y="283"/>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a:solidFill>
                      <a:schemeClr val="bg2"/>
                    </a:solidFill>
                  </a:rPr>
                  <a:t>G</a:t>
                </a:r>
              </a:p>
            </p:txBody>
          </p:sp>
          <p:sp>
            <p:nvSpPr>
              <p:cNvPr id="33852" name="Oval 6"/>
              <p:cNvSpPr>
                <a:spLocks noChangeArrowheads="1"/>
              </p:cNvSpPr>
              <p:nvPr/>
            </p:nvSpPr>
            <p:spPr bwMode="auto">
              <a:xfrm>
                <a:off x="4730" y="325"/>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a:solidFill>
                      <a:schemeClr val="bg2"/>
                    </a:solidFill>
                  </a:rPr>
                  <a:t>G</a:t>
                </a:r>
              </a:p>
            </p:txBody>
          </p:sp>
          <p:sp>
            <p:nvSpPr>
              <p:cNvPr id="33853" name="Oval 7"/>
              <p:cNvSpPr>
                <a:spLocks noChangeArrowheads="1"/>
              </p:cNvSpPr>
              <p:nvPr/>
            </p:nvSpPr>
            <p:spPr bwMode="auto">
              <a:xfrm>
                <a:off x="5108" y="949"/>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a:solidFill>
                      <a:schemeClr val="bg2"/>
                    </a:solidFill>
                  </a:rPr>
                  <a:t>G</a:t>
                </a:r>
              </a:p>
            </p:txBody>
          </p:sp>
          <p:sp>
            <p:nvSpPr>
              <p:cNvPr id="33854" name="Oval 8"/>
              <p:cNvSpPr>
                <a:spLocks noChangeArrowheads="1"/>
              </p:cNvSpPr>
              <p:nvPr/>
            </p:nvSpPr>
            <p:spPr bwMode="auto">
              <a:xfrm>
                <a:off x="3142" y="3767"/>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a:solidFill>
                      <a:schemeClr val="bg2"/>
                    </a:solidFill>
                  </a:rPr>
                  <a:t>G</a:t>
                </a:r>
              </a:p>
            </p:txBody>
          </p:sp>
          <p:sp>
            <p:nvSpPr>
              <p:cNvPr id="33855" name="Oval 9"/>
              <p:cNvSpPr>
                <a:spLocks noChangeArrowheads="1"/>
              </p:cNvSpPr>
              <p:nvPr/>
            </p:nvSpPr>
            <p:spPr bwMode="auto">
              <a:xfrm>
                <a:off x="4824" y="2599"/>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a:solidFill>
                      <a:schemeClr val="bg2"/>
                    </a:solidFill>
                  </a:rPr>
                  <a:t>G</a:t>
                </a:r>
              </a:p>
            </p:txBody>
          </p:sp>
          <p:sp>
            <p:nvSpPr>
              <p:cNvPr id="33856" name="Oval 10"/>
              <p:cNvSpPr>
                <a:spLocks noChangeArrowheads="1"/>
              </p:cNvSpPr>
              <p:nvPr/>
            </p:nvSpPr>
            <p:spPr bwMode="auto">
              <a:xfrm>
                <a:off x="3799" y="256"/>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a:solidFill>
                      <a:schemeClr val="bg2"/>
                    </a:solidFill>
                  </a:rPr>
                  <a:t>G</a:t>
                </a:r>
              </a:p>
            </p:txBody>
          </p:sp>
          <p:sp>
            <p:nvSpPr>
              <p:cNvPr id="33857" name="Oval 11"/>
              <p:cNvSpPr>
                <a:spLocks noChangeArrowheads="1"/>
              </p:cNvSpPr>
              <p:nvPr/>
            </p:nvSpPr>
            <p:spPr bwMode="auto">
              <a:xfrm>
                <a:off x="3665" y="3766"/>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a:solidFill>
                      <a:schemeClr val="bg2"/>
                    </a:solidFill>
                  </a:rPr>
                  <a:t>G</a:t>
                </a:r>
              </a:p>
            </p:txBody>
          </p:sp>
          <p:sp>
            <p:nvSpPr>
              <p:cNvPr id="33858" name="Oval 12"/>
              <p:cNvSpPr>
                <a:spLocks noChangeArrowheads="1"/>
              </p:cNvSpPr>
              <p:nvPr/>
            </p:nvSpPr>
            <p:spPr bwMode="auto">
              <a:xfrm>
                <a:off x="4322" y="2264"/>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a:solidFill>
                      <a:schemeClr val="bg2"/>
                    </a:solidFill>
                  </a:rPr>
                  <a:t>G</a:t>
                </a:r>
              </a:p>
            </p:txBody>
          </p:sp>
          <p:grpSp>
            <p:nvGrpSpPr>
              <p:cNvPr id="33859" name="Group 13"/>
              <p:cNvGrpSpPr>
                <a:grpSpLocks/>
              </p:cNvGrpSpPr>
              <p:nvPr/>
            </p:nvGrpSpPr>
            <p:grpSpPr bwMode="auto">
              <a:xfrm>
                <a:off x="4221" y="3225"/>
                <a:ext cx="612" cy="343"/>
                <a:chOff x="4229" y="3458"/>
                <a:chExt cx="1356" cy="782"/>
              </a:xfrm>
            </p:grpSpPr>
            <p:sp>
              <p:nvSpPr>
                <p:cNvPr id="33957" name="Line 14"/>
                <p:cNvSpPr>
                  <a:spLocks noChangeShapeType="1"/>
                </p:cNvSpPr>
                <p:nvPr/>
              </p:nvSpPr>
              <p:spPr bwMode="auto">
                <a:xfrm>
                  <a:off x="4230" y="3458"/>
                  <a:ext cx="0" cy="34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958" name="Line 15"/>
                <p:cNvSpPr>
                  <a:spLocks noChangeShapeType="1"/>
                </p:cNvSpPr>
                <p:nvPr/>
              </p:nvSpPr>
              <p:spPr bwMode="auto">
                <a:xfrm>
                  <a:off x="4566" y="3458"/>
                  <a:ext cx="0" cy="34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959" name="Line 16"/>
                <p:cNvSpPr>
                  <a:spLocks noChangeShapeType="1"/>
                </p:cNvSpPr>
                <p:nvPr/>
              </p:nvSpPr>
              <p:spPr bwMode="auto">
                <a:xfrm>
                  <a:off x="4902" y="3466"/>
                  <a:ext cx="0" cy="34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960" name="Line 17"/>
                <p:cNvSpPr>
                  <a:spLocks noChangeShapeType="1"/>
                </p:cNvSpPr>
                <p:nvPr/>
              </p:nvSpPr>
              <p:spPr bwMode="auto">
                <a:xfrm>
                  <a:off x="5246" y="3466"/>
                  <a:ext cx="0" cy="34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961" name="Freeform 18"/>
                <p:cNvSpPr>
                  <a:spLocks/>
                </p:cNvSpPr>
                <p:nvPr/>
              </p:nvSpPr>
              <p:spPr bwMode="auto">
                <a:xfrm>
                  <a:off x="4231" y="3514"/>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62" name="Freeform 19"/>
                <p:cNvSpPr>
                  <a:spLocks/>
                </p:cNvSpPr>
                <p:nvPr/>
              </p:nvSpPr>
              <p:spPr bwMode="auto">
                <a:xfrm>
                  <a:off x="4575" y="3506"/>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63" name="Freeform 20"/>
                <p:cNvSpPr>
                  <a:spLocks/>
                </p:cNvSpPr>
                <p:nvPr/>
              </p:nvSpPr>
              <p:spPr bwMode="auto">
                <a:xfrm>
                  <a:off x="4919" y="3514"/>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64" name="Rectangle 21"/>
                <p:cNvSpPr>
                  <a:spLocks noChangeArrowheads="1"/>
                </p:cNvSpPr>
                <p:nvPr/>
              </p:nvSpPr>
              <p:spPr bwMode="auto">
                <a:xfrm>
                  <a:off x="5230" y="4053"/>
                  <a:ext cx="355" cy="1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965" name="Rectangle 22"/>
                <p:cNvSpPr>
                  <a:spLocks noChangeArrowheads="1"/>
                </p:cNvSpPr>
                <p:nvPr/>
              </p:nvSpPr>
              <p:spPr bwMode="auto">
                <a:xfrm>
                  <a:off x="5374" y="4141"/>
                  <a:ext cx="56" cy="9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966" name="Freeform 23"/>
                <p:cNvSpPr>
                  <a:spLocks/>
                </p:cNvSpPr>
                <p:nvPr/>
              </p:nvSpPr>
              <p:spPr bwMode="auto">
                <a:xfrm>
                  <a:off x="5228" y="3880"/>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67" name="Rectangle 24"/>
                <p:cNvSpPr>
                  <a:spLocks noChangeArrowheads="1"/>
                </p:cNvSpPr>
                <p:nvPr/>
              </p:nvSpPr>
              <p:spPr bwMode="auto">
                <a:xfrm>
                  <a:off x="4750" y="4045"/>
                  <a:ext cx="355" cy="1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968" name="Rectangle 25"/>
                <p:cNvSpPr>
                  <a:spLocks noChangeArrowheads="1"/>
                </p:cNvSpPr>
                <p:nvPr/>
              </p:nvSpPr>
              <p:spPr bwMode="auto">
                <a:xfrm>
                  <a:off x="4894" y="4133"/>
                  <a:ext cx="56" cy="9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969" name="Freeform 26"/>
                <p:cNvSpPr>
                  <a:spLocks/>
                </p:cNvSpPr>
                <p:nvPr/>
              </p:nvSpPr>
              <p:spPr bwMode="auto">
                <a:xfrm>
                  <a:off x="4748" y="3872"/>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70" name="Rectangle 27"/>
                <p:cNvSpPr>
                  <a:spLocks noChangeArrowheads="1"/>
                </p:cNvSpPr>
                <p:nvPr/>
              </p:nvSpPr>
              <p:spPr bwMode="auto">
                <a:xfrm>
                  <a:off x="4270" y="4037"/>
                  <a:ext cx="355" cy="1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971" name="Rectangle 28"/>
                <p:cNvSpPr>
                  <a:spLocks noChangeArrowheads="1"/>
                </p:cNvSpPr>
                <p:nvPr/>
              </p:nvSpPr>
              <p:spPr bwMode="auto">
                <a:xfrm>
                  <a:off x="4414" y="4125"/>
                  <a:ext cx="56" cy="9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972" name="Freeform 29"/>
                <p:cNvSpPr>
                  <a:spLocks/>
                </p:cNvSpPr>
                <p:nvPr/>
              </p:nvSpPr>
              <p:spPr bwMode="auto">
                <a:xfrm>
                  <a:off x="4268" y="3864"/>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73" name="Freeform 30"/>
                <p:cNvSpPr>
                  <a:spLocks/>
                </p:cNvSpPr>
                <p:nvPr/>
              </p:nvSpPr>
              <p:spPr bwMode="auto">
                <a:xfrm>
                  <a:off x="4229" y="3535"/>
                  <a:ext cx="135" cy="412"/>
                </a:xfrm>
                <a:custGeom>
                  <a:avLst/>
                  <a:gdLst>
                    <a:gd name="T0" fmla="*/ 0 w 135"/>
                    <a:gd name="T1" fmla="*/ 0 h 412"/>
                    <a:gd name="T2" fmla="*/ 67 w 135"/>
                    <a:gd name="T3" fmla="*/ 347 h 412"/>
                    <a:gd name="T4" fmla="*/ 135 w 135"/>
                    <a:gd name="T5" fmla="*/ 390 h 412"/>
                    <a:gd name="T6" fmla="*/ 0 60000 65536"/>
                    <a:gd name="T7" fmla="*/ 0 60000 65536"/>
                    <a:gd name="T8" fmla="*/ 0 60000 65536"/>
                    <a:gd name="T9" fmla="*/ 0 w 135"/>
                    <a:gd name="T10" fmla="*/ 0 h 412"/>
                    <a:gd name="T11" fmla="*/ 135 w 135"/>
                    <a:gd name="T12" fmla="*/ 412 h 412"/>
                  </a:gdLst>
                  <a:ahLst/>
                  <a:cxnLst>
                    <a:cxn ang="T6">
                      <a:pos x="T0" y="T1"/>
                    </a:cxn>
                    <a:cxn ang="T7">
                      <a:pos x="T2" y="T3"/>
                    </a:cxn>
                    <a:cxn ang="T8">
                      <a:pos x="T4" y="T5"/>
                    </a:cxn>
                  </a:cxnLst>
                  <a:rect l="T9" t="T10" r="T11" b="T12"/>
                  <a:pathLst>
                    <a:path w="135" h="412">
                      <a:moveTo>
                        <a:pt x="0" y="0"/>
                      </a:moveTo>
                      <a:cubicBezTo>
                        <a:pt x="22" y="141"/>
                        <a:pt x="45" y="282"/>
                        <a:pt x="67" y="347"/>
                      </a:cubicBezTo>
                      <a:cubicBezTo>
                        <a:pt x="89" y="412"/>
                        <a:pt x="112" y="401"/>
                        <a:pt x="135" y="39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74" name="Freeform 31"/>
                <p:cNvSpPr>
                  <a:spLocks/>
                </p:cNvSpPr>
                <p:nvPr/>
              </p:nvSpPr>
              <p:spPr bwMode="auto">
                <a:xfrm>
                  <a:off x="4775" y="3535"/>
                  <a:ext cx="123" cy="415"/>
                </a:xfrm>
                <a:custGeom>
                  <a:avLst/>
                  <a:gdLst>
                    <a:gd name="T0" fmla="*/ 123 w 123"/>
                    <a:gd name="T1" fmla="*/ 0 h 415"/>
                    <a:gd name="T2" fmla="*/ 13 w 123"/>
                    <a:gd name="T3" fmla="*/ 271 h 415"/>
                    <a:gd name="T4" fmla="*/ 47 w 123"/>
                    <a:gd name="T5" fmla="*/ 415 h 415"/>
                    <a:gd name="T6" fmla="*/ 0 60000 65536"/>
                    <a:gd name="T7" fmla="*/ 0 60000 65536"/>
                    <a:gd name="T8" fmla="*/ 0 60000 65536"/>
                    <a:gd name="T9" fmla="*/ 0 w 123"/>
                    <a:gd name="T10" fmla="*/ 0 h 415"/>
                    <a:gd name="T11" fmla="*/ 123 w 123"/>
                    <a:gd name="T12" fmla="*/ 415 h 415"/>
                  </a:gdLst>
                  <a:ahLst/>
                  <a:cxnLst>
                    <a:cxn ang="T6">
                      <a:pos x="T0" y="T1"/>
                    </a:cxn>
                    <a:cxn ang="T7">
                      <a:pos x="T2" y="T3"/>
                    </a:cxn>
                    <a:cxn ang="T8">
                      <a:pos x="T4" y="T5"/>
                    </a:cxn>
                  </a:cxnLst>
                  <a:rect l="T9" t="T10" r="T11" b="T12"/>
                  <a:pathLst>
                    <a:path w="123" h="415">
                      <a:moveTo>
                        <a:pt x="123" y="0"/>
                      </a:moveTo>
                      <a:cubicBezTo>
                        <a:pt x="74" y="101"/>
                        <a:pt x="26" y="202"/>
                        <a:pt x="13" y="271"/>
                      </a:cubicBezTo>
                      <a:cubicBezTo>
                        <a:pt x="0" y="340"/>
                        <a:pt x="23" y="377"/>
                        <a:pt x="47" y="415"/>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75" name="Freeform 32"/>
                <p:cNvSpPr>
                  <a:spLocks/>
                </p:cNvSpPr>
                <p:nvPr/>
              </p:nvSpPr>
              <p:spPr bwMode="auto">
                <a:xfrm>
                  <a:off x="5245" y="3544"/>
                  <a:ext cx="69" cy="432"/>
                </a:xfrm>
                <a:custGeom>
                  <a:avLst/>
                  <a:gdLst>
                    <a:gd name="T0" fmla="*/ 0 w 69"/>
                    <a:gd name="T1" fmla="*/ 0 h 432"/>
                    <a:gd name="T2" fmla="*/ 59 w 69"/>
                    <a:gd name="T3" fmla="*/ 220 h 432"/>
                    <a:gd name="T4" fmla="*/ 59 w 69"/>
                    <a:gd name="T5" fmla="*/ 432 h 432"/>
                    <a:gd name="T6" fmla="*/ 0 60000 65536"/>
                    <a:gd name="T7" fmla="*/ 0 60000 65536"/>
                    <a:gd name="T8" fmla="*/ 0 60000 65536"/>
                    <a:gd name="T9" fmla="*/ 0 w 69"/>
                    <a:gd name="T10" fmla="*/ 0 h 432"/>
                    <a:gd name="T11" fmla="*/ 69 w 69"/>
                    <a:gd name="T12" fmla="*/ 432 h 432"/>
                  </a:gdLst>
                  <a:ahLst/>
                  <a:cxnLst>
                    <a:cxn ang="T6">
                      <a:pos x="T0" y="T1"/>
                    </a:cxn>
                    <a:cxn ang="T7">
                      <a:pos x="T2" y="T3"/>
                    </a:cxn>
                    <a:cxn ang="T8">
                      <a:pos x="T4" y="T5"/>
                    </a:cxn>
                  </a:cxnLst>
                  <a:rect l="T9" t="T10" r="T11" b="T12"/>
                  <a:pathLst>
                    <a:path w="69" h="432">
                      <a:moveTo>
                        <a:pt x="0" y="0"/>
                      </a:moveTo>
                      <a:cubicBezTo>
                        <a:pt x="24" y="74"/>
                        <a:pt x="49" y="148"/>
                        <a:pt x="59" y="220"/>
                      </a:cubicBezTo>
                      <a:cubicBezTo>
                        <a:pt x="69" y="292"/>
                        <a:pt x="64" y="362"/>
                        <a:pt x="59" y="432"/>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33860" name="Group 33"/>
              <p:cNvGrpSpPr>
                <a:grpSpLocks/>
              </p:cNvGrpSpPr>
              <p:nvPr/>
            </p:nvGrpSpPr>
            <p:grpSpPr bwMode="auto">
              <a:xfrm>
                <a:off x="3154" y="2903"/>
                <a:ext cx="924" cy="751"/>
                <a:chOff x="3154" y="2695"/>
                <a:chExt cx="924" cy="751"/>
              </a:xfrm>
            </p:grpSpPr>
            <p:sp>
              <p:nvSpPr>
                <p:cNvPr id="33943" name="Rectangle 34"/>
                <p:cNvSpPr>
                  <a:spLocks noChangeArrowheads="1"/>
                </p:cNvSpPr>
                <p:nvPr/>
              </p:nvSpPr>
              <p:spPr bwMode="auto">
                <a:xfrm>
                  <a:off x="3277" y="3066"/>
                  <a:ext cx="32" cy="320"/>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944" name="Line 35"/>
                <p:cNvSpPr>
                  <a:spLocks noChangeShapeType="1"/>
                </p:cNvSpPr>
                <p:nvPr/>
              </p:nvSpPr>
              <p:spPr bwMode="auto">
                <a:xfrm flipV="1">
                  <a:off x="3231" y="3066"/>
                  <a:ext cx="129" cy="10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945" name="Rectangle 36"/>
                <p:cNvSpPr>
                  <a:spLocks noChangeArrowheads="1"/>
                </p:cNvSpPr>
                <p:nvPr/>
              </p:nvSpPr>
              <p:spPr bwMode="auto">
                <a:xfrm>
                  <a:off x="3608" y="3057"/>
                  <a:ext cx="32" cy="320"/>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946" name="Line 37"/>
                <p:cNvSpPr>
                  <a:spLocks noChangeShapeType="1"/>
                </p:cNvSpPr>
                <p:nvPr/>
              </p:nvSpPr>
              <p:spPr bwMode="auto">
                <a:xfrm flipV="1">
                  <a:off x="3562" y="3057"/>
                  <a:ext cx="129" cy="10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947" name="Rectangle 38"/>
                <p:cNvSpPr>
                  <a:spLocks noChangeArrowheads="1"/>
                </p:cNvSpPr>
                <p:nvPr/>
              </p:nvSpPr>
              <p:spPr bwMode="auto">
                <a:xfrm>
                  <a:off x="3940" y="3047"/>
                  <a:ext cx="32" cy="321"/>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948" name="Line 39"/>
                <p:cNvSpPr>
                  <a:spLocks noChangeShapeType="1"/>
                </p:cNvSpPr>
                <p:nvPr/>
              </p:nvSpPr>
              <p:spPr bwMode="auto">
                <a:xfrm flipV="1">
                  <a:off x="3893" y="3047"/>
                  <a:ext cx="129" cy="10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949" name="Freeform 40"/>
                <p:cNvSpPr>
                  <a:spLocks/>
                </p:cNvSpPr>
                <p:nvPr/>
              </p:nvSpPr>
              <p:spPr bwMode="auto">
                <a:xfrm>
                  <a:off x="3351" y="3066"/>
                  <a:ext cx="335" cy="61"/>
                </a:xfrm>
                <a:custGeom>
                  <a:avLst/>
                  <a:gdLst>
                    <a:gd name="T0" fmla="*/ 0 w 584"/>
                    <a:gd name="T1" fmla="*/ 1 h 105"/>
                    <a:gd name="T2" fmla="*/ 1 w 584"/>
                    <a:gd name="T3" fmla="*/ 1 h 105"/>
                    <a:gd name="T4" fmla="*/ 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50" name="Freeform 41"/>
                <p:cNvSpPr>
                  <a:spLocks/>
                </p:cNvSpPr>
                <p:nvPr/>
              </p:nvSpPr>
              <p:spPr bwMode="auto">
                <a:xfrm>
                  <a:off x="3686" y="3062"/>
                  <a:ext cx="336" cy="63"/>
                </a:xfrm>
                <a:custGeom>
                  <a:avLst/>
                  <a:gdLst>
                    <a:gd name="T0" fmla="*/ 0 w 584"/>
                    <a:gd name="T1" fmla="*/ 1 h 111"/>
                    <a:gd name="T2" fmla="*/ 1 w 584"/>
                    <a:gd name="T3" fmla="*/ 1 h 111"/>
                    <a:gd name="T4" fmla="*/ 1 w 584"/>
                    <a:gd name="T5" fmla="*/ 0 h 111"/>
                    <a:gd name="T6" fmla="*/ 0 60000 65536"/>
                    <a:gd name="T7" fmla="*/ 0 60000 65536"/>
                    <a:gd name="T8" fmla="*/ 0 60000 65536"/>
                    <a:gd name="T9" fmla="*/ 0 w 584"/>
                    <a:gd name="T10" fmla="*/ 0 h 111"/>
                    <a:gd name="T11" fmla="*/ 584 w 584"/>
                    <a:gd name="T12" fmla="*/ 111 h 111"/>
                  </a:gdLst>
                  <a:ahLst/>
                  <a:cxnLst>
                    <a:cxn ang="T6">
                      <a:pos x="T0" y="T1"/>
                    </a:cxn>
                    <a:cxn ang="T7">
                      <a:pos x="T2" y="T3"/>
                    </a:cxn>
                    <a:cxn ang="T8">
                      <a:pos x="T4" y="T5"/>
                    </a:cxn>
                  </a:cxnLst>
                  <a:rect l="T9" t="T10" r="T11" b="T12"/>
                  <a:pathLst>
                    <a:path w="584" h="111">
                      <a:moveTo>
                        <a:pt x="0" y="8"/>
                      </a:moveTo>
                      <a:cubicBezTo>
                        <a:pt x="44" y="59"/>
                        <a:pt x="89" y="111"/>
                        <a:pt x="186" y="110"/>
                      </a:cubicBezTo>
                      <a:cubicBezTo>
                        <a:pt x="283" y="109"/>
                        <a:pt x="433" y="54"/>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51" name="Freeform 42"/>
                <p:cNvSpPr>
                  <a:spLocks/>
                </p:cNvSpPr>
                <p:nvPr/>
              </p:nvSpPr>
              <p:spPr bwMode="auto">
                <a:xfrm>
                  <a:off x="3295" y="3122"/>
                  <a:ext cx="336" cy="61"/>
                </a:xfrm>
                <a:custGeom>
                  <a:avLst/>
                  <a:gdLst>
                    <a:gd name="T0" fmla="*/ 0 w 584"/>
                    <a:gd name="T1" fmla="*/ 1 h 105"/>
                    <a:gd name="T2" fmla="*/ 1 w 584"/>
                    <a:gd name="T3" fmla="*/ 1 h 105"/>
                    <a:gd name="T4" fmla="*/ 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52" name="Freeform 43"/>
                <p:cNvSpPr>
                  <a:spLocks/>
                </p:cNvSpPr>
                <p:nvPr/>
              </p:nvSpPr>
              <p:spPr bwMode="auto">
                <a:xfrm>
                  <a:off x="3240" y="3153"/>
                  <a:ext cx="331" cy="85"/>
                </a:xfrm>
                <a:custGeom>
                  <a:avLst/>
                  <a:gdLst>
                    <a:gd name="T0" fmla="*/ 0 w 584"/>
                    <a:gd name="T1" fmla="*/ 2 h 105"/>
                    <a:gd name="T2" fmla="*/ 1 w 584"/>
                    <a:gd name="T3" fmla="*/ 2 h 105"/>
                    <a:gd name="T4" fmla="*/ 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53" name="Freeform 44"/>
                <p:cNvSpPr>
                  <a:spLocks/>
                </p:cNvSpPr>
                <p:nvPr/>
              </p:nvSpPr>
              <p:spPr bwMode="auto">
                <a:xfrm>
                  <a:off x="3631" y="3108"/>
                  <a:ext cx="336" cy="61"/>
                </a:xfrm>
                <a:custGeom>
                  <a:avLst/>
                  <a:gdLst>
                    <a:gd name="T0" fmla="*/ 0 w 584"/>
                    <a:gd name="T1" fmla="*/ 1 h 105"/>
                    <a:gd name="T2" fmla="*/ 1 w 584"/>
                    <a:gd name="T3" fmla="*/ 1 h 105"/>
                    <a:gd name="T4" fmla="*/ 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54" name="Freeform 45"/>
                <p:cNvSpPr>
                  <a:spLocks/>
                </p:cNvSpPr>
                <p:nvPr/>
              </p:nvSpPr>
              <p:spPr bwMode="auto">
                <a:xfrm>
                  <a:off x="3576" y="3150"/>
                  <a:ext cx="336" cy="61"/>
                </a:xfrm>
                <a:custGeom>
                  <a:avLst/>
                  <a:gdLst>
                    <a:gd name="T0" fmla="*/ 0 w 584"/>
                    <a:gd name="T1" fmla="*/ 1 h 105"/>
                    <a:gd name="T2" fmla="*/ 1 w 584"/>
                    <a:gd name="T3" fmla="*/ 1 h 105"/>
                    <a:gd name="T4" fmla="*/ 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55" name="AutoShape 46"/>
                <p:cNvSpPr>
                  <a:spLocks noChangeArrowheads="1"/>
                </p:cNvSpPr>
                <p:nvPr/>
              </p:nvSpPr>
              <p:spPr bwMode="auto">
                <a:xfrm rot="-5400000">
                  <a:off x="3458" y="2546"/>
                  <a:ext cx="328" cy="690"/>
                </a:xfrm>
                <a:prstGeom prst="flowChartDelay">
                  <a:avLst/>
                </a:prstGeom>
                <a:solidFill>
                  <a:schemeClr val="folHlink"/>
                </a:solidFill>
                <a:ln w="12700" cap="sq">
                  <a:solidFill>
                    <a:schemeClr val="folHlink"/>
                  </a:solidFill>
                  <a:miter lim="800000"/>
                  <a:headEnd type="none" w="sm" len="sm"/>
                  <a:tailEnd type="none" w="sm" len="sm"/>
                </a:ln>
              </p:spPr>
              <p:txBody>
                <a:bodyPr vert="eaVert"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lnSpc>
                      <a:spcPts val="1400"/>
                    </a:lnSpc>
                    <a:spcBef>
                      <a:spcPct val="0"/>
                    </a:spcBef>
                    <a:buClrTx/>
                    <a:buSzTx/>
                    <a:buFontTx/>
                    <a:buNone/>
                  </a:pPr>
                  <a:r>
                    <a:rPr lang="en-US" altLang="en-US" sz="1300">
                      <a:solidFill>
                        <a:srgbClr val="FAFD00"/>
                      </a:solidFill>
                    </a:rPr>
                    <a:t>Transmission</a:t>
                  </a:r>
                </a:p>
                <a:p>
                  <a:pPr algn="ctr" eaLnBrk="1" hangingPunct="1">
                    <a:lnSpc>
                      <a:spcPts val="1400"/>
                    </a:lnSpc>
                    <a:spcBef>
                      <a:spcPct val="0"/>
                    </a:spcBef>
                    <a:buClrTx/>
                    <a:buSzTx/>
                    <a:buFontTx/>
                    <a:buNone/>
                  </a:pPr>
                  <a:r>
                    <a:rPr lang="en-US" altLang="en-US" sz="1300">
                      <a:solidFill>
                        <a:srgbClr val="FAFD00"/>
                      </a:solidFill>
                    </a:rPr>
                    <a:t>Operator </a:t>
                  </a:r>
                </a:p>
              </p:txBody>
            </p:sp>
            <p:sp>
              <p:nvSpPr>
                <p:cNvPr id="33956" name="Rectangle 47"/>
                <p:cNvSpPr>
                  <a:spLocks noChangeArrowheads="1"/>
                </p:cNvSpPr>
                <p:nvPr/>
              </p:nvSpPr>
              <p:spPr bwMode="auto">
                <a:xfrm>
                  <a:off x="3154" y="2695"/>
                  <a:ext cx="924" cy="75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grpSp>
          <p:grpSp>
            <p:nvGrpSpPr>
              <p:cNvPr id="33861" name="Group 48"/>
              <p:cNvGrpSpPr>
                <a:grpSpLocks/>
              </p:cNvGrpSpPr>
              <p:nvPr/>
            </p:nvGrpSpPr>
            <p:grpSpPr bwMode="auto">
              <a:xfrm>
                <a:off x="5096" y="2232"/>
                <a:ext cx="612" cy="343"/>
                <a:chOff x="4229" y="3458"/>
                <a:chExt cx="1356" cy="782"/>
              </a:xfrm>
            </p:grpSpPr>
            <p:sp>
              <p:nvSpPr>
                <p:cNvPr id="33924" name="Line 49"/>
                <p:cNvSpPr>
                  <a:spLocks noChangeShapeType="1"/>
                </p:cNvSpPr>
                <p:nvPr/>
              </p:nvSpPr>
              <p:spPr bwMode="auto">
                <a:xfrm>
                  <a:off x="4230" y="3458"/>
                  <a:ext cx="0" cy="34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925" name="Line 50"/>
                <p:cNvSpPr>
                  <a:spLocks noChangeShapeType="1"/>
                </p:cNvSpPr>
                <p:nvPr/>
              </p:nvSpPr>
              <p:spPr bwMode="auto">
                <a:xfrm>
                  <a:off x="4566" y="3458"/>
                  <a:ext cx="0" cy="34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926" name="Line 51"/>
                <p:cNvSpPr>
                  <a:spLocks noChangeShapeType="1"/>
                </p:cNvSpPr>
                <p:nvPr/>
              </p:nvSpPr>
              <p:spPr bwMode="auto">
                <a:xfrm>
                  <a:off x="4902" y="3466"/>
                  <a:ext cx="0" cy="34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927" name="Line 52"/>
                <p:cNvSpPr>
                  <a:spLocks noChangeShapeType="1"/>
                </p:cNvSpPr>
                <p:nvPr/>
              </p:nvSpPr>
              <p:spPr bwMode="auto">
                <a:xfrm>
                  <a:off x="5246" y="3466"/>
                  <a:ext cx="0" cy="34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928" name="Freeform 53"/>
                <p:cNvSpPr>
                  <a:spLocks/>
                </p:cNvSpPr>
                <p:nvPr/>
              </p:nvSpPr>
              <p:spPr bwMode="auto">
                <a:xfrm>
                  <a:off x="4231" y="3514"/>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29" name="Freeform 54"/>
                <p:cNvSpPr>
                  <a:spLocks/>
                </p:cNvSpPr>
                <p:nvPr/>
              </p:nvSpPr>
              <p:spPr bwMode="auto">
                <a:xfrm>
                  <a:off x="4575" y="3506"/>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30" name="Freeform 55"/>
                <p:cNvSpPr>
                  <a:spLocks/>
                </p:cNvSpPr>
                <p:nvPr/>
              </p:nvSpPr>
              <p:spPr bwMode="auto">
                <a:xfrm>
                  <a:off x="4919" y="3514"/>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31" name="Rectangle 56"/>
                <p:cNvSpPr>
                  <a:spLocks noChangeArrowheads="1"/>
                </p:cNvSpPr>
                <p:nvPr/>
              </p:nvSpPr>
              <p:spPr bwMode="auto">
                <a:xfrm>
                  <a:off x="5230" y="4053"/>
                  <a:ext cx="355" cy="1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932" name="Rectangle 57"/>
                <p:cNvSpPr>
                  <a:spLocks noChangeArrowheads="1"/>
                </p:cNvSpPr>
                <p:nvPr/>
              </p:nvSpPr>
              <p:spPr bwMode="auto">
                <a:xfrm>
                  <a:off x="5374" y="4141"/>
                  <a:ext cx="56" cy="9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933" name="Freeform 58"/>
                <p:cNvSpPr>
                  <a:spLocks/>
                </p:cNvSpPr>
                <p:nvPr/>
              </p:nvSpPr>
              <p:spPr bwMode="auto">
                <a:xfrm>
                  <a:off x="5228" y="3880"/>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34" name="Rectangle 59"/>
                <p:cNvSpPr>
                  <a:spLocks noChangeArrowheads="1"/>
                </p:cNvSpPr>
                <p:nvPr/>
              </p:nvSpPr>
              <p:spPr bwMode="auto">
                <a:xfrm>
                  <a:off x="4750" y="4045"/>
                  <a:ext cx="355" cy="1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935" name="Rectangle 60"/>
                <p:cNvSpPr>
                  <a:spLocks noChangeArrowheads="1"/>
                </p:cNvSpPr>
                <p:nvPr/>
              </p:nvSpPr>
              <p:spPr bwMode="auto">
                <a:xfrm>
                  <a:off x="4894" y="4133"/>
                  <a:ext cx="56" cy="9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936" name="Freeform 61"/>
                <p:cNvSpPr>
                  <a:spLocks/>
                </p:cNvSpPr>
                <p:nvPr/>
              </p:nvSpPr>
              <p:spPr bwMode="auto">
                <a:xfrm>
                  <a:off x="4748" y="3872"/>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37" name="Rectangle 62"/>
                <p:cNvSpPr>
                  <a:spLocks noChangeArrowheads="1"/>
                </p:cNvSpPr>
                <p:nvPr/>
              </p:nvSpPr>
              <p:spPr bwMode="auto">
                <a:xfrm>
                  <a:off x="4270" y="4037"/>
                  <a:ext cx="355" cy="1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938" name="Rectangle 63"/>
                <p:cNvSpPr>
                  <a:spLocks noChangeArrowheads="1"/>
                </p:cNvSpPr>
                <p:nvPr/>
              </p:nvSpPr>
              <p:spPr bwMode="auto">
                <a:xfrm>
                  <a:off x="4414" y="4125"/>
                  <a:ext cx="56" cy="9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939" name="Freeform 64"/>
                <p:cNvSpPr>
                  <a:spLocks/>
                </p:cNvSpPr>
                <p:nvPr/>
              </p:nvSpPr>
              <p:spPr bwMode="auto">
                <a:xfrm>
                  <a:off x="4268" y="3864"/>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40" name="Freeform 65"/>
                <p:cNvSpPr>
                  <a:spLocks/>
                </p:cNvSpPr>
                <p:nvPr/>
              </p:nvSpPr>
              <p:spPr bwMode="auto">
                <a:xfrm>
                  <a:off x="4229" y="3535"/>
                  <a:ext cx="135" cy="412"/>
                </a:xfrm>
                <a:custGeom>
                  <a:avLst/>
                  <a:gdLst>
                    <a:gd name="T0" fmla="*/ 0 w 135"/>
                    <a:gd name="T1" fmla="*/ 0 h 412"/>
                    <a:gd name="T2" fmla="*/ 67 w 135"/>
                    <a:gd name="T3" fmla="*/ 347 h 412"/>
                    <a:gd name="T4" fmla="*/ 135 w 135"/>
                    <a:gd name="T5" fmla="*/ 390 h 412"/>
                    <a:gd name="T6" fmla="*/ 0 60000 65536"/>
                    <a:gd name="T7" fmla="*/ 0 60000 65536"/>
                    <a:gd name="T8" fmla="*/ 0 60000 65536"/>
                    <a:gd name="T9" fmla="*/ 0 w 135"/>
                    <a:gd name="T10" fmla="*/ 0 h 412"/>
                    <a:gd name="T11" fmla="*/ 135 w 135"/>
                    <a:gd name="T12" fmla="*/ 412 h 412"/>
                  </a:gdLst>
                  <a:ahLst/>
                  <a:cxnLst>
                    <a:cxn ang="T6">
                      <a:pos x="T0" y="T1"/>
                    </a:cxn>
                    <a:cxn ang="T7">
                      <a:pos x="T2" y="T3"/>
                    </a:cxn>
                    <a:cxn ang="T8">
                      <a:pos x="T4" y="T5"/>
                    </a:cxn>
                  </a:cxnLst>
                  <a:rect l="T9" t="T10" r="T11" b="T12"/>
                  <a:pathLst>
                    <a:path w="135" h="412">
                      <a:moveTo>
                        <a:pt x="0" y="0"/>
                      </a:moveTo>
                      <a:cubicBezTo>
                        <a:pt x="22" y="141"/>
                        <a:pt x="45" y="282"/>
                        <a:pt x="67" y="347"/>
                      </a:cubicBezTo>
                      <a:cubicBezTo>
                        <a:pt x="89" y="412"/>
                        <a:pt x="112" y="401"/>
                        <a:pt x="135" y="39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41" name="Freeform 66"/>
                <p:cNvSpPr>
                  <a:spLocks/>
                </p:cNvSpPr>
                <p:nvPr/>
              </p:nvSpPr>
              <p:spPr bwMode="auto">
                <a:xfrm>
                  <a:off x="4775" y="3535"/>
                  <a:ext cx="123" cy="415"/>
                </a:xfrm>
                <a:custGeom>
                  <a:avLst/>
                  <a:gdLst>
                    <a:gd name="T0" fmla="*/ 123 w 123"/>
                    <a:gd name="T1" fmla="*/ 0 h 415"/>
                    <a:gd name="T2" fmla="*/ 13 w 123"/>
                    <a:gd name="T3" fmla="*/ 271 h 415"/>
                    <a:gd name="T4" fmla="*/ 47 w 123"/>
                    <a:gd name="T5" fmla="*/ 415 h 415"/>
                    <a:gd name="T6" fmla="*/ 0 60000 65536"/>
                    <a:gd name="T7" fmla="*/ 0 60000 65536"/>
                    <a:gd name="T8" fmla="*/ 0 60000 65536"/>
                    <a:gd name="T9" fmla="*/ 0 w 123"/>
                    <a:gd name="T10" fmla="*/ 0 h 415"/>
                    <a:gd name="T11" fmla="*/ 123 w 123"/>
                    <a:gd name="T12" fmla="*/ 415 h 415"/>
                  </a:gdLst>
                  <a:ahLst/>
                  <a:cxnLst>
                    <a:cxn ang="T6">
                      <a:pos x="T0" y="T1"/>
                    </a:cxn>
                    <a:cxn ang="T7">
                      <a:pos x="T2" y="T3"/>
                    </a:cxn>
                    <a:cxn ang="T8">
                      <a:pos x="T4" y="T5"/>
                    </a:cxn>
                  </a:cxnLst>
                  <a:rect l="T9" t="T10" r="T11" b="T12"/>
                  <a:pathLst>
                    <a:path w="123" h="415">
                      <a:moveTo>
                        <a:pt x="123" y="0"/>
                      </a:moveTo>
                      <a:cubicBezTo>
                        <a:pt x="74" y="101"/>
                        <a:pt x="26" y="202"/>
                        <a:pt x="13" y="271"/>
                      </a:cubicBezTo>
                      <a:cubicBezTo>
                        <a:pt x="0" y="340"/>
                        <a:pt x="23" y="377"/>
                        <a:pt x="47" y="415"/>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42" name="Freeform 67"/>
                <p:cNvSpPr>
                  <a:spLocks/>
                </p:cNvSpPr>
                <p:nvPr/>
              </p:nvSpPr>
              <p:spPr bwMode="auto">
                <a:xfrm>
                  <a:off x="5245" y="3544"/>
                  <a:ext cx="69" cy="432"/>
                </a:xfrm>
                <a:custGeom>
                  <a:avLst/>
                  <a:gdLst>
                    <a:gd name="T0" fmla="*/ 0 w 69"/>
                    <a:gd name="T1" fmla="*/ 0 h 432"/>
                    <a:gd name="T2" fmla="*/ 59 w 69"/>
                    <a:gd name="T3" fmla="*/ 220 h 432"/>
                    <a:gd name="T4" fmla="*/ 59 w 69"/>
                    <a:gd name="T5" fmla="*/ 432 h 432"/>
                    <a:gd name="T6" fmla="*/ 0 60000 65536"/>
                    <a:gd name="T7" fmla="*/ 0 60000 65536"/>
                    <a:gd name="T8" fmla="*/ 0 60000 65536"/>
                    <a:gd name="T9" fmla="*/ 0 w 69"/>
                    <a:gd name="T10" fmla="*/ 0 h 432"/>
                    <a:gd name="T11" fmla="*/ 69 w 69"/>
                    <a:gd name="T12" fmla="*/ 432 h 432"/>
                  </a:gdLst>
                  <a:ahLst/>
                  <a:cxnLst>
                    <a:cxn ang="T6">
                      <a:pos x="T0" y="T1"/>
                    </a:cxn>
                    <a:cxn ang="T7">
                      <a:pos x="T2" y="T3"/>
                    </a:cxn>
                    <a:cxn ang="T8">
                      <a:pos x="T4" y="T5"/>
                    </a:cxn>
                  </a:cxnLst>
                  <a:rect l="T9" t="T10" r="T11" b="T12"/>
                  <a:pathLst>
                    <a:path w="69" h="432">
                      <a:moveTo>
                        <a:pt x="0" y="0"/>
                      </a:moveTo>
                      <a:cubicBezTo>
                        <a:pt x="24" y="74"/>
                        <a:pt x="49" y="148"/>
                        <a:pt x="59" y="220"/>
                      </a:cubicBezTo>
                      <a:cubicBezTo>
                        <a:pt x="69" y="292"/>
                        <a:pt x="64" y="362"/>
                        <a:pt x="59" y="432"/>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33862" name="Group 68"/>
              <p:cNvGrpSpPr>
                <a:grpSpLocks/>
              </p:cNvGrpSpPr>
              <p:nvPr/>
            </p:nvGrpSpPr>
            <p:grpSpPr bwMode="auto">
              <a:xfrm>
                <a:off x="4226" y="955"/>
                <a:ext cx="612" cy="343"/>
                <a:chOff x="4229" y="3458"/>
                <a:chExt cx="1356" cy="782"/>
              </a:xfrm>
            </p:grpSpPr>
            <p:sp>
              <p:nvSpPr>
                <p:cNvPr id="33905" name="Line 69"/>
                <p:cNvSpPr>
                  <a:spLocks noChangeShapeType="1"/>
                </p:cNvSpPr>
                <p:nvPr/>
              </p:nvSpPr>
              <p:spPr bwMode="auto">
                <a:xfrm>
                  <a:off x="4230" y="3458"/>
                  <a:ext cx="0" cy="34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906" name="Line 70"/>
                <p:cNvSpPr>
                  <a:spLocks noChangeShapeType="1"/>
                </p:cNvSpPr>
                <p:nvPr/>
              </p:nvSpPr>
              <p:spPr bwMode="auto">
                <a:xfrm>
                  <a:off x="4566" y="3458"/>
                  <a:ext cx="0" cy="34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907" name="Line 71"/>
                <p:cNvSpPr>
                  <a:spLocks noChangeShapeType="1"/>
                </p:cNvSpPr>
                <p:nvPr/>
              </p:nvSpPr>
              <p:spPr bwMode="auto">
                <a:xfrm>
                  <a:off x="4902" y="3466"/>
                  <a:ext cx="0" cy="34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908" name="Line 72"/>
                <p:cNvSpPr>
                  <a:spLocks noChangeShapeType="1"/>
                </p:cNvSpPr>
                <p:nvPr/>
              </p:nvSpPr>
              <p:spPr bwMode="auto">
                <a:xfrm>
                  <a:off x="5246" y="3466"/>
                  <a:ext cx="0" cy="34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909" name="Freeform 73"/>
                <p:cNvSpPr>
                  <a:spLocks/>
                </p:cNvSpPr>
                <p:nvPr/>
              </p:nvSpPr>
              <p:spPr bwMode="auto">
                <a:xfrm>
                  <a:off x="4231" y="3514"/>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10" name="Freeform 74"/>
                <p:cNvSpPr>
                  <a:spLocks/>
                </p:cNvSpPr>
                <p:nvPr/>
              </p:nvSpPr>
              <p:spPr bwMode="auto">
                <a:xfrm>
                  <a:off x="4575" y="3506"/>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11" name="Freeform 75"/>
                <p:cNvSpPr>
                  <a:spLocks/>
                </p:cNvSpPr>
                <p:nvPr/>
              </p:nvSpPr>
              <p:spPr bwMode="auto">
                <a:xfrm>
                  <a:off x="4919" y="3514"/>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12" name="Rectangle 76"/>
                <p:cNvSpPr>
                  <a:spLocks noChangeArrowheads="1"/>
                </p:cNvSpPr>
                <p:nvPr/>
              </p:nvSpPr>
              <p:spPr bwMode="auto">
                <a:xfrm>
                  <a:off x="5230" y="4053"/>
                  <a:ext cx="355" cy="1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913" name="Rectangle 77"/>
                <p:cNvSpPr>
                  <a:spLocks noChangeArrowheads="1"/>
                </p:cNvSpPr>
                <p:nvPr/>
              </p:nvSpPr>
              <p:spPr bwMode="auto">
                <a:xfrm>
                  <a:off x="5374" y="4141"/>
                  <a:ext cx="56" cy="9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914" name="Freeform 78"/>
                <p:cNvSpPr>
                  <a:spLocks/>
                </p:cNvSpPr>
                <p:nvPr/>
              </p:nvSpPr>
              <p:spPr bwMode="auto">
                <a:xfrm>
                  <a:off x="5228" y="3880"/>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15" name="Rectangle 79"/>
                <p:cNvSpPr>
                  <a:spLocks noChangeArrowheads="1"/>
                </p:cNvSpPr>
                <p:nvPr/>
              </p:nvSpPr>
              <p:spPr bwMode="auto">
                <a:xfrm>
                  <a:off x="4750" y="4045"/>
                  <a:ext cx="355" cy="1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916" name="Rectangle 80"/>
                <p:cNvSpPr>
                  <a:spLocks noChangeArrowheads="1"/>
                </p:cNvSpPr>
                <p:nvPr/>
              </p:nvSpPr>
              <p:spPr bwMode="auto">
                <a:xfrm>
                  <a:off x="4894" y="4133"/>
                  <a:ext cx="56" cy="9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917" name="Freeform 81"/>
                <p:cNvSpPr>
                  <a:spLocks/>
                </p:cNvSpPr>
                <p:nvPr/>
              </p:nvSpPr>
              <p:spPr bwMode="auto">
                <a:xfrm>
                  <a:off x="4748" y="3872"/>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18" name="Rectangle 82"/>
                <p:cNvSpPr>
                  <a:spLocks noChangeArrowheads="1"/>
                </p:cNvSpPr>
                <p:nvPr/>
              </p:nvSpPr>
              <p:spPr bwMode="auto">
                <a:xfrm>
                  <a:off x="4270" y="4037"/>
                  <a:ext cx="355" cy="1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919" name="Rectangle 83"/>
                <p:cNvSpPr>
                  <a:spLocks noChangeArrowheads="1"/>
                </p:cNvSpPr>
                <p:nvPr/>
              </p:nvSpPr>
              <p:spPr bwMode="auto">
                <a:xfrm>
                  <a:off x="4414" y="4125"/>
                  <a:ext cx="56" cy="9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920" name="Freeform 84"/>
                <p:cNvSpPr>
                  <a:spLocks/>
                </p:cNvSpPr>
                <p:nvPr/>
              </p:nvSpPr>
              <p:spPr bwMode="auto">
                <a:xfrm>
                  <a:off x="4268" y="3864"/>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21" name="Freeform 85"/>
                <p:cNvSpPr>
                  <a:spLocks/>
                </p:cNvSpPr>
                <p:nvPr/>
              </p:nvSpPr>
              <p:spPr bwMode="auto">
                <a:xfrm>
                  <a:off x="4229" y="3535"/>
                  <a:ext cx="135" cy="412"/>
                </a:xfrm>
                <a:custGeom>
                  <a:avLst/>
                  <a:gdLst>
                    <a:gd name="T0" fmla="*/ 0 w 135"/>
                    <a:gd name="T1" fmla="*/ 0 h 412"/>
                    <a:gd name="T2" fmla="*/ 67 w 135"/>
                    <a:gd name="T3" fmla="*/ 347 h 412"/>
                    <a:gd name="T4" fmla="*/ 135 w 135"/>
                    <a:gd name="T5" fmla="*/ 390 h 412"/>
                    <a:gd name="T6" fmla="*/ 0 60000 65536"/>
                    <a:gd name="T7" fmla="*/ 0 60000 65536"/>
                    <a:gd name="T8" fmla="*/ 0 60000 65536"/>
                    <a:gd name="T9" fmla="*/ 0 w 135"/>
                    <a:gd name="T10" fmla="*/ 0 h 412"/>
                    <a:gd name="T11" fmla="*/ 135 w 135"/>
                    <a:gd name="T12" fmla="*/ 412 h 412"/>
                  </a:gdLst>
                  <a:ahLst/>
                  <a:cxnLst>
                    <a:cxn ang="T6">
                      <a:pos x="T0" y="T1"/>
                    </a:cxn>
                    <a:cxn ang="T7">
                      <a:pos x="T2" y="T3"/>
                    </a:cxn>
                    <a:cxn ang="T8">
                      <a:pos x="T4" y="T5"/>
                    </a:cxn>
                  </a:cxnLst>
                  <a:rect l="T9" t="T10" r="T11" b="T12"/>
                  <a:pathLst>
                    <a:path w="135" h="412">
                      <a:moveTo>
                        <a:pt x="0" y="0"/>
                      </a:moveTo>
                      <a:cubicBezTo>
                        <a:pt x="22" y="141"/>
                        <a:pt x="45" y="282"/>
                        <a:pt x="67" y="347"/>
                      </a:cubicBezTo>
                      <a:cubicBezTo>
                        <a:pt x="89" y="412"/>
                        <a:pt x="112" y="401"/>
                        <a:pt x="135" y="39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22" name="Freeform 86"/>
                <p:cNvSpPr>
                  <a:spLocks/>
                </p:cNvSpPr>
                <p:nvPr/>
              </p:nvSpPr>
              <p:spPr bwMode="auto">
                <a:xfrm>
                  <a:off x="4775" y="3535"/>
                  <a:ext cx="123" cy="415"/>
                </a:xfrm>
                <a:custGeom>
                  <a:avLst/>
                  <a:gdLst>
                    <a:gd name="T0" fmla="*/ 123 w 123"/>
                    <a:gd name="T1" fmla="*/ 0 h 415"/>
                    <a:gd name="T2" fmla="*/ 13 w 123"/>
                    <a:gd name="T3" fmla="*/ 271 h 415"/>
                    <a:gd name="T4" fmla="*/ 47 w 123"/>
                    <a:gd name="T5" fmla="*/ 415 h 415"/>
                    <a:gd name="T6" fmla="*/ 0 60000 65536"/>
                    <a:gd name="T7" fmla="*/ 0 60000 65536"/>
                    <a:gd name="T8" fmla="*/ 0 60000 65536"/>
                    <a:gd name="T9" fmla="*/ 0 w 123"/>
                    <a:gd name="T10" fmla="*/ 0 h 415"/>
                    <a:gd name="T11" fmla="*/ 123 w 123"/>
                    <a:gd name="T12" fmla="*/ 415 h 415"/>
                  </a:gdLst>
                  <a:ahLst/>
                  <a:cxnLst>
                    <a:cxn ang="T6">
                      <a:pos x="T0" y="T1"/>
                    </a:cxn>
                    <a:cxn ang="T7">
                      <a:pos x="T2" y="T3"/>
                    </a:cxn>
                    <a:cxn ang="T8">
                      <a:pos x="T4" y="T5"/>
                    </a:cxn>
                  </a:cxnLst>
                  <a:rect l="T9" t="T10" r="T11" b="T12"/>
                  <a:pathLst>
                    <a:path w="123" h="415">
                      <a:moveTo>
                        <a:pt x="123" y="0"/>
                      </a:moveTo>
                      <a:cubicBezTo>
                        <a:pt x="74" y="101"/>
                        <a:pt x="26" y="202"/>
                        <a:pt x="13" y="271"/>
                      </a:cubicBezTo>
                      <a:cubicBezTo>
                        <a:pt x="0" y="340"/>
                        <a:pt x="23" y="377"/>
                        <a:pt x="47" y="415"/>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23" name="Freeform 87"/>
                <p:cNvSpPr>
                  <a:spLocks/>
                </p:cNvSpPr>
                <p:nvPr/>
              </p:nvSpPr>
              <p:spPr bwMode="auto">
                <a:xfrm>
                  <a:off x="5245" y="3544"/>
                  <a:ext cx="69" cy="432"/>
                </a:xfrm>
                <a:custGeom>
                  <a:avLst/>
                  <a:gdLst>
                    <a:gd name="T0" fmla="*/ 0 w 69"/>
                    <a:gd name="T1" fmla="*/ 0 h 432"/>
                    <a:gd name="T2" fmla="*/ 59 w 69"/>
                    <a:gd name="T3" fmla="*/ 220 h 432"/>
                    <a:gd name="T4" fmla="*/ 59 w 69"/>
                    <a:gd name="T5" fmla="*/ 432 h 432"/>
                    <a:gd name="T6" fmla="*/ 0 60000 65536"/>
                    <a:gd name="T7" fmla="*/ 0 60000 65536"/>
                    <a:gd name="T8" fmla="*/ 0 60000 65536"/>
                    <a:gd name="T9" fmla="*/ 0 w 69"/>
                    <a:gd name="T10" fmla="*/ 0 h 432"/>
                    <a:gd name="T11" fmla="*/ 69 w 69"/>
                    <a:gd name="T12" fmla="*/ 432 h 432"/>
                  </a:gdLst>
                  <a:ahLst/>
                  <a:cxnLst>
                    <a:cxn ang="T6">
                      <a:pos x="T0" y="T1"/>
                    </a:cxn>
                    <a:cxn ang="T7">
                      <a:pos x="T2" y="T3"/>
                    </a:cxn>
                    <a:cxn ang="T8">
                      <a:pos x="T4" y="T5"/>
                    </a:cxn>
                  </a:cxnLst>
                  <a:rect l="T9" t="T10" r="T11" b="T12"/>
                  <a:pathLst>
                    <a:path w="69" h="432">
                      <a:moveTo>
                        <a:pt x="0" y="0"/>
                      </a:moveTo>
                      <a:cubicBezTo>
                        <a:pt x="24" y="74"/>
                        <a:pt x="49" y="148"/>
                        <a:pt x="59" y="220"/>
                      </a:cubicBezTo>
                      <a:cubicBezTo>
                        <a:pt x="69" y="292"/>
                        <a:pt x="64" y="362"/>
                        <a:pt x="59" y="432"/>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sp>
            <p:nvSpPr>
              <p:cNvPr id="33863" name="AutoShape 88"/>
              <p:cNvSpPr>
                <a:spLocks noChangeArrowheads="1"/>
              </p:cNvSpPr>
              <p:nvPr/>
            </p:nvSpPr>
            <p:spPr bwMode="auto">
              <a:xfrm rot="-5400000">
                <a:off x="3108" y="1652"/>
                <a:ext cx="1020" cy="970"/>
              </a:xfrm>
              <a:prstGeom prst="flowChartDelay">
                <a:avLst/>
              </a:prstGeom>
              <a:solidFill>
                <a:schemeClr val="folHlink"/>
              </a:solidFill>
              <a:ln w="12700" cap="sq">
                <a:solidFill>
                  <a:schemeClr val="folHlink"/>
                </a:solidFill>
                <a:miter lim="800000"/>
                <a:headEnd type="none" w="sm" len="sm"/>
                <a:tailEnd type="none" w="sm" len="sm"/>
              </a:ln>
            </p:spPr>
            <p:txBody>
              <a:bodyPr vert="eaVert"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100">
                    <a:solidFill>
                      <a:srgbClr val="FAFD00"/>
                    </a:solidFill>
                  </a:rPr>
                  <a:t>Independent</a:t>
                </a:r>
              </a:p>
              <a:p>
                <a:pPr algn="ctr" eaLnBrk="1" hangingPunct="1">
                  <a:spcBef>
                    <a:spcPct val="0"/>
                  </a:spcBef>
                  <a:buClrTx/>
                  <a:buSzTx/>
                  <a:buFontTx/>
                  <a:buNone/>
                </a:pPr>
                <a:r>
                  <a:rPr lang="en-US" altLang="en-US" sz="2100">
                    <a:solidFill>
                      <a:srgbClr val="FAFD00"/>
                    </a:solidFill>
                  </a:rPr>
                  <a:t>System</a:t>
                </a:r>
              </a:p>
              <a:p>
                <a:pPr algn="ctr" eaLnBrk="1" hangingPunct="1">
                  <a:spcBef>
                    <a:spcPct val="0"/>
                  </a:spcBef>
                  <a:buClrTx/>
                  <a:buSzTx/>
                  <a:buFontTx/>
                  <a:buNone/>
                </a:pPr>
                <a:r>
                  <a:rPr lang="en-US" altLang="en-US" sz="2100">
                    <a:solidFill>
                      <a:srgbClr val="FAFD00"/>
                    </a:solidFill>
                  </a:rPr>
                  <a:t>Operator</a:t>
                </a:r>
                <a:r>
                  <a:rPr lang="en-US" altLang="en-US" sz="2400">
                    <a:solidFill>
                      <a:srgbClr val="FAFD00"/>
                    </a:solidFill>
                  </a:rPr>
                  <a:t> </a:t>
                </a:r>
              </a:p>
            </p:txBody>
          </p:sp>
          <p:grpSp>
            <p:nvGrpSpPr>
              <p:cNvPr id="33864" name="Group 89"/>
              <p:cNvGrpSpPr>
                <a:grpSpLocks/>
              </p:cNvGrpSpPr>
              <p:nvPr/>
            </p:nvGrpSpPr>
            <p:grpSpPr bwMode="auto">
              <a:xfrm>
                <a:off x="4418" y="1409"/>
                <a:ext cx="924" cy="751"/>
                <a:chOff x="3154" y="2695"/>
                <a:chExt cx="924" cy="751"/>
              </a:xfrm>
            </p:grpSpPr>
            <p:sp>
              <p:nvSpPr>
                <p:cNvPr id="33891" name="Rectangle 90"/>
                <p:cNvSpPr>
                  <a:spLocks noChangeArrowheads="1"/>
                </p:cNvSpPr>
                <p:nvPr/>
              </p:nvSpPr>
              <p:spPr bwMode="auto">
                <a:xfrm>
                  <a:off x="3277" y="3066"/>
                  <a:ext cx="32" cy="320"/>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892" name="Line 91"/>
                <p:cNvSpPr>
                  <a:spLocks noChangeShapeType="1"/>
                </p:cNvSpPr>
                <p:nvPr/>
              </p:nvSpPr>
              <p:spPr bwMode="auto">
                <a:xfrm flipV="1">
                  <a:off x="3231" y="3066"/>
                  <a:ext cx="129" cy="10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93" name="Rectangle 92"/>
                <p:cNvSpPr>
                  <a:spLocks noChangeArrowheads="1"/>
                </p:cNvSpPr>
                <p:nvPr/>
              </p:nvSpPr>
              <p:spPr bwMode="auto">
                <a:xfrm>
                  <a:off x="3608" y="3057"/>
                  <a:ext cx="32" cy="320"/>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894" name="Line 93"/>
                <p:cNvSpPr>
                  <a:spLocks noChangeShapeType="1"/>
                </p:cNvSpPr>
                <p:nvPr/>
              </p:nvSpPr>
              <p:spPr bwMode="auto">
                <a:xfrm flipV="1">
                  <a:off x="3562" y="3057"/>
                  <a:ext cx="129" cy="10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95" name="Rectangle 94"/>
                <p:cNvSpPr>
                  <a:spLocks noChangeArrowheads="1"/>
                </p:cNvSpPr>
                <p:nvPr/>
              </p:nvSpPr>
              <p:spPr bwMode="auto">
                <a:xfrm>
                  <a:off x="3940" y="3047"/>
                  <a:ext cx="32" cy="321"/>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896" name="Line 95"/>
                <p:cNvSpPr>
                  <a:spLocks noChangeShapeType="1"/>
                </p:cNvSpPr>
                <p:nvPr/>
              </p:nvSpPr>
              <p:spPr bwMode="auto">
                <a:xfrm flipV="1">
                  <a:off x="3893" y="3047"/>
                  <a:ext cx="129" cy="10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97" name="Freeform 96"/>
                <p:cNvSpPr>
                  <a:spLocks/>
                </p:cNvSpPr>
                <p:nvPr/>
              </p:nvSpPr>
              <p:spPr bwMode="auto">
                <a:xfrm>
                  <a:off x="3351" y="3066"/>
                  <a:ext cx="335" cy="61"/>
                </a:xfrm>
                <a:custGeom>
                  <a:avLst/>
                  <a:gdLst>
                    <a:gd name="T0" fmla="*/ 0 w 584"/>
                    <a:gd name="T1" fmla="*/ 1 h 105"/>
                    <a:gd name="T2" fmla="*/ 1 w 584"/>
                    <a:gd name="T3" fmla="*/ 1 h 105"/>
                    <a:gd name="T4" fmla="*/ 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98" name="Freeform 97"/>
                <p:cNvSpPr>
                  <a:spLocks/>
                </p:cNvSpPr>
                <p:nvPr/>
              </p:nvSpPr>
              <p:spPr bwMode="auto">
                <a:xfrm>
                  <a:off x="3686" y="3062"/>
                  <a:ext cx="336" cy="63"/>
                </a:xfrm>
                <a:custGeom>
                  <a:avLst/>
                  <a:gdLst>
                    <a:gd name="T0" fmla="*/ 0 w 584"/>
                    <a:gd name="T1" fmla="*/ 1 h 111"/>
                    <a:gd name="T2" fmla="*/ 1 w 584"/>
                    <a:gd name="T3" fmla="*/ 1 h 111"/>
                    <a:gd name="T4" fmla="*/ 1 w 584"/>
                    <a:gd name="T5" fmla="*/ 0 h 111"/>
                    <a:gd name="T6" fmla="*/ 0 60000 65536"/>
                    <a:gd name="T7" fmla="*/ 0 60000 65536"/>
                    <a:gd name="T8" fmla="*/ 0 60000 65536"/>
                    <a:gd name="T9" fmla="*/ 0 w 584"/>
                    <a:gd name="T10" fmla="*/ 0 h 111"/>
                    <a:gd name="T11" fmla="*/ 584 w 584"/>
                    <a:gd name="T12" fmla="*/ 111 h 111"/>
                  </a:gdLst>
                  <a:ahLst/>
                  <a:cxnLst>
                    <a:cxn ang="T6">
                      <a:pos x="T0" y="T1"/>
                    </a:cxn>
                    <a:cxn ang="T7">
                      <a:pos x="T2" y="T3"/>
                    </a:cxn>
                    <a:cxn ang="T8">
                      <a:pos x="T4" y="T5"/>
                    </a:cxn>
                  </a:cxnLst>
                  <a:rect l="T9" t="T10" r="T11" b="T12"/>
                  <a:pathLst>
                    <a:path w="584" h="111">
                      <a:moveTo>
                        <a:pt x="0" y="8"/>
                      </a:moveTo>
                      <a:cubicBezTo>
                        <a:pt x="44" y="59"/>
                        <a:pt x="89" y="111"/>
                        <a:pt x="186" y="110"/>
                      </a:cubicBezTo>
                      <a:cubicBezTo>
                        <a:pt x="283" y="109"/>
                        <a:pt x="433" y="54"/>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99" name="Freeform 98"/>
                <p:cNvSpPr>
                  <a:spLocks/>
                </p:cNvSpPr>
                <p:nvPr/>
              </p:nvSpPr>
              <p:spPr bwMode="auto">
                <a:xfrm>
                  <a:off x="3295" y="3122"/>
                  <a:ext cx="336" cy="61"/>
                </a:xfrm>
                <a:custGeom>
                  <a:avLst/>
                  <a:gdLst>
                    <a:gd name="T0" fmla="*/ 0 w 584"/>
                    <a:gd name="T1" fmla="*/ 1 h 105"/>
                    <a:gd name="T2" fmla="*/ 1 w 584"/>
                    <a:gd name="T3" fmla="*/ 1 h 105"/>
                    <a:gd name="T4" fmla="*/ 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00" name="Freeform 99"/>
                <p:cNvSpPr>
                  <a:spLocks/>
                </p:cNvSpPr>
                <p:nvPr/>
              </p:nvSpPr>
              <p:spPr bwMode="auto">
                <a:xfrm>
                  <a:off x="3240" y="3153"/>
                  <a:ext cx="331" cy="85"/>
                </a:xfrm>
                <a:custGeom>
                  <a:avLst/>
                  <a:gdLst>
                    <a:gd name="T0" fmla="*/ 0 w 584"/>
                    <a:gd name="T1" fmla="*/ 2 h 105"/>
                    <a:gd name="T2" fmla="*/ 1 w 584"/>
                    <a:gd name="T3" fmla="*/ 2 h 105"/>
                    <a:gd name="T4" fmla="*/ 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01" name="Freeform 100"/>
                <p:cNvSpPr>
                  <a:spLocks/>
                </p:cNvSpPr>
                <p:nvPr/>
              </p:nvSpPr>
              <p:spPr bwMode="auto">
                <a:xfrm>
                  <a:off x="3631" y="3108"/>
                  <a:ext cx="336" cy="61"/>
                </a:xfrm>
                <a:custGeom>
                  <a:avLst/>
                  <a:gdLst>
                    <a:gd name="T0" fmla="*/ 0 w 584"/>
                    <a:gd name="T1" fmla="*/ 1 h 105"/>
                    <a:gd name="T2" fmla="*/ 1 w 584"/>
                    <a:gd name="T3" fmla="*/ 1 h 105"/>
                    <a:gd name="T4" fmla="*/ 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02" name="Freeform 101"/>
                <p:cNvSpPr>
                  <a:spLocks/>
                </p:cNvSpPr>
                <p:nvPr/>
              </p:nvSpPr>
              <p:spPr bwMode="auto">
                <a:xfrm>
                  <a:off x="3576" y="3150"/>
                  <a:ext cx="336" cy="61"/>
                </a:xfrm>
                <a:custGeom>
                  <a:avLst/>
                  <a:gdLst>
                    <a:gd name="T0" fmla="*/ 0 w 584"/>
                    <a:gd name="T1" fmla="*/ 1 h 105"/>
                    <a:gd name="T2" fmla="*/ 1 w 584"/>
                    <a:gd name="T3" fmla="*/ 1 h 105"/>
                    <a:gd name="T4" fmla="*/ 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03" name="AutoShape 102"/>
                <p:cNvSpPr>
                  <a:spLocks noChangeArrowheads="1"/>
                </p:cNvSpPr>
                <p:nvPr/>
              </p:nvSpPr>
              <p:spPr bwMode="auto">
                <a:xfrm rot="-5400000">
                  <a:off x="3458" y="2546"/>
                  <a:ext cx="328" cy="690"/>
                </a:xfrm>
                <a:prstGeom prst="flowChartDelay">
                  <a:avLst/>
                </a:prstGeom>
                <a:solidFill>
                  <a:schemeClr val="folHlink"/>
                </a:solidFill>
                <a:ln w="12700" cap="sq">
                  <a:solidFill>
                    <a:schemeClr val="folHlink"/>
                  </a:solidFill>
                  <a:miter lim="800000"/>
                  <a:headEnd type="none" w="sm" len="sm"/>
                  <a:tailEnd type="none" w="sm" len="sm"/>
                </a:ln>
              </p:spPr>
              <p:txBody>
                <a:bodyPr vert="eaVert"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lnSpc>
                      <a:spcPts val="1400"/>
                    </a:lnSpc>
                    <a:spcBef>
                      <a:spcPct val="0"/>
                    </a:spcBef>
                    <a:buClrTx/>
                    <a:buSzTx/>
                    <a:buFontTx/>
                    <a:buNone/>
                  </a:pPr>
                  <a:r>
                    <a:rPr lang="en-US" altLang="en-US" sz="1300">
                      <a:solidFill>
                        <a:srgbClr val="FAFD00"/>
                      </a:solidFill>
                    </a:rPr>
                    <a:t>Transmission</a:t>
                  </a:r>
                </a:p>
                <a:p>
                  <a:pPr algn="ctr" eaLnBrk="1" hangingPunct="1">
                    <a:lnSpc>
                      <a:spcPts val="1400"/>
                    </a:lnSpc>
                    <a:spcBef>
                      <a:spcPct val="0"/>
                    </a:spcBef>
                    <a:buClrTx/>
                    <a:buSzTx/>
                    <a:buFontTx/>
                    <a:buNone/>
                  </a:pPr>
                  <a:r>
                    <a:rPr lang="en-US" altLang="en-US" sz="1300">
                      <a:solidFill>
                        <a:srgbClr val="FAFD00"/>
                      </a:solidFill>
                    </a:rPr>
                    <a:t>Operator </a:t>
                  </a:r>
                </a:p>
              </p:txBody>
            </p:sp>
            <p:sp>
              <p:nvSpPr>
                <p:cNvPr id="33904" name="Rectangle 103"/>
                <p:cNvSpPr>
                  <a:spLocks noChangeArrowheads="1"/>
                </p:cNvSpPr>
                <p:nvPr/>
              </p:nvSpPr>
              <p:spPr bwMode="auto">
                <a:xfrm>
                  <a:off x="3154" y="2695"/>
                  <a:ext cx="924" cy="75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grpSp>
          <p:grpSp>
            <p:nvGrpSpPr>
              <p:cNvPr id="33865" name="Group 104"/>
              <p:cNvGrpSpPr>
                <a:grpSpLocks/>
              </p:cNvGrpSpPr>
              <p:nvPr/>
            </p:nvGrpSpPr>
            <p:grpSpPr bwMode="auto">
              <a:xfrm>
                <a:off x="3178" y="731"/>
                <a:ext cx="924" cy="751"/>
                <a:chOff x="3154" y="2695"/>
                <a:chExt cx="924" cy="751"/>
              </a:xfrm>
            </p:grpSpPr>
            <p:sp>
              <p:nvSpPr>
                <p:cNvPr id="33877" name="Rectangle 105"/>
                <p:cNvSpPr>
                  <a:spLocks noChangeArrowheads="1"/>
                </p:cNvSpPr>
                <p:nvPr/>
              </p:nvSpPr>
              <p:spPr bwMode="auto">
                <a:xfrm>
                  <a:off x="3277" y="3066"/>
                  <a:ext cx="32" cy="320"/>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878" name="Line 106"/>
                <p:cNvSpPr>
                  <a:spLocks noChangeShapeType="1"/>
                </p:cNvSpPr>
                <p:nvPr/>
              </p:nvSpPr>
              <p:spPr bwMode="auto">
                <a:xfrm flipV="1">
                  <a:off x="3231" y="3066"/>
                  <a:ext cx="129" cy="10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79" name="Rectangle 107"/>
                <p:cNvSpPr>
                  <a:spLocks noChangeArrowheads="1"/>
                </p:cNvSpPr>
                <p:nvPr/>
              </p:nvSpPr>
              <p:spPr bwMode="auto">
                <a:xfrm>
                  <a:off x="3608" y="3057"/>
                  <a:ext cx="32" cy="320"/>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880" name="Line 108"/>
                <p:cNvSpPr>
                  <a:spLocks noChangeShapeType="1"/>
                </p:cNvSpPr>
                <p:nvPr/>
              </p:nvSpPr>
              <p:spPr bwMode="auto">
                <a:xfrm flipV="1">
                  <a:off x="3562" y="3057"/>
                  <a:ext cx="129" cy="10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81" name="Rectangle 109"/>
                <p:cNvSpPr>
                  <a:spLocks noChangeArrowheads="1"/>
                </p:cNvSpPr>
                <p:nvPr/>
              </p:nvSpPr>
              <p:spPr bwMode="auto">
                <a:xfrm>
                  <a:off x="3940" y="3047"/>
                  <a:ext cx="32" cy="321"/>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882" name="Line 110"/>
                <p:cNvSpPr>
                  <a:spLocks noChangeShapeType="1"/>
                </p:cNvSpPr>
                <p:nvPr/>
              </p:nvSpPr>
              <p:spPr bwMode="auto">
                <a:xfrm flipV="1">
                  <a:off x="3893" y="3047"/>
                  <a:ext cx="129" cy="10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83" name="Freeform 111"/>
                <p:cNvSpPr>
                  <a:spLocks/>
                </p:cNvSpPr>
                <p:nvPr/>
              </p:nvSpPr>
              <p:spPr bwMode="auto">
                <a:xfrm>
                  <a:off x="3351" y="3066"/>
                  <a:ext cx="335" cy="61"/>
                </a:xfrm>
                <a:custGeom>
                  <a:avLst/>
                  <a:gdLst>
                    <a:gd name="T0" fmla="*/ 0 w 584"/>
                    <a:gd name="T1" fmla="*/ 1 h 105"/>
                    <a:gd name="T2" fmla="*/ 1 w 584"/>
                    <a:gd name="T3" fmla="*/ 1 h 105"/>
                    <a:gd name="T4" fmla="*/ 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84" name="Freeform 112"/>
                <p:cNvSpPr>
                  <a:spLocks/>
                </p:cNvSpPr>
                <p:nvPr/>
              </p:nvSpPr>
              <p:spPr bwMode="auto">
                <a:xfrm>
                  <a:off x="3686" y="3062"/>
                  <a:ext cx="336" cy="63"/>
                </a:xfrm>
                <a:custGeom>
                  <a:avLst/>
                  <a:gdLst>
                    <a:gd name="T0" fmla="*/ 0 w 584"/>
                    <a:gd name="T1" fmla="*/ 1 h 111"/>
                    <a:gd name="T2" fmla="*/ 1 w 584"/>
                    <a:gd name="T3" fmla="*/ 1 h 111"/>
                    <a:gd name="T4" fmla="*/ 1 w 584"/>
                    <a:gd name="T5" fmla="*/ 0 h 111"/>
                    <a:gd name="T6" fmla="*/ 0 60000 65536"/>
                    <a:gd name="T7" fmla="*/ 0 60000 65536"/>
                    <a:gd name="T8" fmla="*/ 0 60000 65536"/>
                    <a:gd name="T9" fmla="*/ 0 w 584"/>
                    <a:gd name="T10" fmla="*/ 0 h 111"/>
                    <a:gd name="T11" fmla="*/ 584 w 584"/>
                    <a:gd name="T12" fmla="*/ 111 h 111"/>
                  </a:gdLst>
                  <a:ahLst/>
                  <a:cxnLst>
                    <a:cxn ang="T6">
                      <a:pos x="T0" y="T1"/>
                    </a:cxn>
                    <a:cxn ang="T7">
                      <a:pos x="T2" y="T3"/>
                    </a:cxn>
                    <a:cxn ang="T8">
                      <a:pos x="T4" y="T5"/>
                    </a:cxn>
                  </a:cxnLst>
                  <a:rect l="T9" t="T10" r="T11" b="T12"/>
                  <a:pathLst>
                    <a:path w="584" h="111">
                      <a:moveTo>
                        <a:pt x="0" y="8"/>
                      </a:moveTo>
                      <a:cubicBezTo>
                        <a:pt x="44" y="59"/>
                        <a:pt x="89" y="111"/>
                        <a:pt x="186" y="110"/>
                      </a:cubicBezTo>
                      <a:cubicBezTo>
                        <a:pt x="283" y="109"/>
                        <a:pt x="433" y="54"/>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85" name="Freeform 113"/>
                <p:cNvSpPr>
                  <a:spLocks/>
                </p:cNvSpPr>
                <p:nvPr/>
              </p:nvSpPr>
              <p:spPr bwMode="auto">
                <a:xfrm>
                  <a:off x="3295" y="3122"/>
                  <a:ext cx="336" cy="61"/>
                </a:xfrm>
                <a:custGeom>
                  <a:avLst/>
                  <a:gdLst>
                    <a:gd name="T0" fmla="*/ 0 w 584"/>
                    <a:gd name="T1" fmla="*/ 1 h 105"/>
                    <a:gd name="T2" fmla="*/ 1 w 584"/>
                    <a:gd name="T3" fmla="*/ 1 h 105"/>
                    <a:gd name="T4" fmla="*/ 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86" name="Freeform 114"/>
                <p:cNvSpPr>
                  <a:spLocks/>
                </p:cNvSpPr>
                <p:nvPr/>
              </p:nvSpPr>
              <p:spPr bwMode="auto">
                <a:xfrm>
                  <a:off x="3240" y="3153"/>
                  <a:ext cx="331" cy="85"/>
                </a:xfrm>
                <a:custGeom>
                  <a:avLst/>
                  <a:gdLst>
                    <a:gd name="T0" fmla="*/ 0 w 584"/>
                    <a:gd name="T1" fmla="*/ 2 h 105"/>
                    <a:gd name="T2" fmla="*/ 1 w 584"/>
                    <a:gd name="T3" fmla="*/ 2 h 105"/>
                    <a:gd name="T4" fmla="*/ 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87" name="Freeform 115"/>
                <p:cNvSpPr>
                  <a:spLocks/>
                </p:cNvSpPr>
                <p:nvPr/>
              </p:nvSpPr>
              <p:spPr bwMode="auto">
                <a:xfrm>
                  <a:off x="3631" y="3108"/>
                  <a:ext cx="336" cy="61"/>
                </a:xfrm>
                <a:custGeom>
                  <a:avLst/>
                  <a:gdLst>
                    <a:gd name="T0" fmla="*/ 0 w 584"/>
                    <a:gd name="T1" fmla="*/ 1 h 105"/>
                    <a:gd name="T2" fmla="*/ 1 w 584"/>
                    <a:gd name="T3" fmla="*/ 1 h 105"/>
                    <a:gd name="T4" fmla="*/ 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88" name="Freeform 116"/>
                <p:cNvSpPr>
                  <a:spLocks/>
                </p:cNvSpPr>
                <p:nvPr/>
              </p:nvSpPr>
              <p:spPr bwMode="auto">
                <a:xfrm>
                  <a:off x="3576" y="3150"/>
                  <a:ext cx="336" cy="61"/>
                </a:xfrm>
                <a:custGeom>
                  <a:avLst/>
                  <a:gdLst>
                    <a:gd name="T0" fmla="*/ 0 w 584"/>
                    <a:gd name="T1" fmla="*/ 1 h 105"/>
                    <a:gd name="T2" fmla="*/ 1 w 584"/>
                    <a:gd name="T3" fmla="*/ 1 h 105"/>
                    <a:gd name="T4" fmla="*/ 1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89" name="AutoShape 117"/>
                <p:cNvSpPr>
                  <a:spLocks noChangeArrowheads="1"/>
                </p:cNvSpPr>
                <p:nvPr/>
              </p:nvSpPr>
              <p:spPr bwMode="auto">
                <a:xfrm rot="-5400000">
                  <a:off x="3458" y="2546"/>
                  <a:ext cx="328" cy="690"/>
                </a:xfrm>
                <a:prstGeom prst="flowChartDelay">
                  <a:avLst/>
                </a:prstGeom>
                <a:solidFill>
                  <a:schemeClr val="folHlink"/>
                </a:solidFill>
                <a:ln w="12700" cap="sq">
                  <a:solidFill>
                    <a:schemeClr val="folHlink"/>
                  </a:solidFill>
                  <a:miter lim="800000"/>
                  <a:headEnd type="none" w="sm" len="sm"/>
                  <a:tailEnd type="none" w="sm" len="sm"/>
                </a:ln>
              </p:spPr>
              <p:txBody>
                <a:bodyPr vert="eaVert"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lnSpc>
                      <a:spcPts val="1400"/>
                    </a:lnSpc>
                    <a:spcBef>
                      <a:spcPct val="0"/>
                    </a:spcBef>
                    <a:buClrTx/>
                    <a:buSzTx/>
                    <a:buFontTx/>
                    <a:buNone/>
                  </a:pPr>
                  <a:r>
                    <a:rPr lang="en-US" altLang="en-US" sz="1300">
                      <a:solidFill>
                        <a:srgbClr val="FAFD00"/>
                      </a:solidFill>
                    </a:rPr>
                    <a:t>Transmission</a:t>
                  </a:r>
                </a:p>
                <a:p>
                  <a:pPr algn="ctr" eaLnBrk="1" hangingPunct="1">
                    <a:lnSpc>
                      <a:spcPts val="1400"/>
                    </a:lnSpc>
                    <a:spcBef>
                      <a:spcPct val="0"/>
                    </a:spcBef>
                    <a:buClrTx/>
                    <a:buSzTx/>
                    <a:buFontTx/>
                    <a:buNone/>
                  </a:pPr>
                  <a:r>
                    <a:rPr lang="en-US" altLang="en-US" sz="1300">
                      <a:solidFill>
                        <a:srgbClr val="FAFD00"/>
                      </a:solidFill>
                    </a:rPr>
                    <a:t>Operator </a:t>
                  </a:r>
                </a:p>
              </p:txBody>
            </p:sp>
            <p:sp>
              <p:nvSpPr>
                <p:cNvPr id="33890" name="Rectangle 118"/>
                <p:cNvSpPr>
                  <a:spLocks noChangeArrowheads="1"/>
                </p:cNvSpPr>
                <p:nvPr/>
              </p:nvSpPr>
              <p:spPr bwMode="auto">
                <a:xfrm>
                  <a:off x="3154" y="2695"/>
                  <a:ext cx="924" cy="75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grpSp>
          <p:sp>
            <p:nvSpPr>
              <p:cNvPr id="33866" name="Line 119"/>
              <p:cNvSpPr>
                <a:spLocks noChangeShapeType="1"/>
              </p:cNvSpPr>
              <p:nvPr/>
            </p:nvSpPr>
            <p:spPr bwMode="auto">
              <a:xfrm flipV="1">
                <a:off x="3333" y="3654"/>
                <a:ext cx="0" cy="1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67" name="Line 120"/>
              <p:cNvSpPr>
                <a:spLocks noChangeShapeType="1"/>
              </p:cNvSpPr>
              <p:nvPr/>
            </p:nvSpPr>
            <p:spPr bwMode="auto">
              <a:xfrm flipV="1">
                <a:off x="3893" y="3654"/>
                <a:ext cx="0" cy="1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68" name="Line 121"/>
              <p:cNvSpPr>
                <a:spLocks noChangeShapeType="1"/>
              </p:cNvSpPr>
              <p:nvPr/>
            </p:nvSpPr>
            <p:spPr bwMode="auto">
              <a:xfrm flipV="1">
                <a:off x="4495" y="2160"/>
                <a:ext cx="0" cy="14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69" name="Line 122"/>
              <p:cNvSpPr>
                <a:spLocks noChangeShapeType="1"/>
              </p:cNvSpPr>
              <p:nvPr/>
            </p:nvSpPr>
            <p:spPr bwMode="auto">
              <a:xfrm flipV="1">
                <a:off x="4955" y="2152"/>
                <a:ext cx="0" cy="44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70" name="Line 123"/>
              <p:cNvSpPr>
                <a:spLocks noChangeShapeType="1"/>
              </p:cNvSpPr>
              <p:nvPr/>
            </p:nvSpPr>
            <p:spPr bwMode="auto">
              <a:xfrm flipH="1">
                <a:off x="5275" y="1255"/>
                <a:ext cx="11" cy="15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71" name="Line 124"/>
              <p:cNvSpPr>
                <a:spLocks noChangeShapeType="1"/>
              </p:cNvSpPr>
              <p:nvPr/>
            </p:nvSpPr>
            <p:spPr bwMode="auto">
              <a:xfrm>
                <a:off x="4904" y="647"/>
                <a:ext cx="0" cy="766"/>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72" name="Line 125"/>
              <p:cNvSpPr>
                <a:spLocks noChangeShapeType="1"/>
              </p:cNvSpPr>
              <p:nvPr/>
            </p:nvSpPr>
            <p:spPr bwMode="auto">
              <a:xfrm>
                <a:off x="3351" y="605"/>
                <a:ext cx="9" cy="126"/>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73" name="Line 126"/>
              <p:cNvSpPr>
                <a:spLocks noChangeShapeType="1"/>
              </p:cNvSpPr>
              <p:nvPr/>
            </p:nvSpPr>
            <p:spPr bwMode="auto">
              <a:xfrm>
                <a:off x="3964" y="578"/>
                <a:ext cx="8" cy="15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74" name="Freeform 127"/>
              <p:cNvSpPr>
                <a:spLocks/>
              </p:cNvSpPr>
              <p:nvPr/>
            </p:nvSpPr>
            <p:spPr bwMode="auto">
              <a:xfrm>
                <a:off x="4074" y="2973"/>
                <a:ext cx="127" cy="297"/>
              </a:xfrm>
              <a:custGeom>
                <a:avLst/>
                <a:gdLst>
                  <a:gd name="T0" fmla="*/ 0 w 127"/>
                  <a:gd name="T1" fmla="*/ 0 h 297"/>
                  <a:gd name="T2" fmla="*/ 127 w 127"/>
                  <a:gd name="T3" fmla="*/ 0 h 297"/>
                  <a:gd name="T4" fmla="*/ 127 w 127"/>
                  <a:gd name="T5" fmla="*/ 297 h 297"/>
                  <a:gd name="T6" fmla="*/ 0 60000 65536"/>
                  <a:gd name="T7" fmla="*/ 0 60000 65536"/>
                  <a:gd name="T8" fmla="*/ 0 60000 65536"/>
                  <a:gd name="T9" fmla="*/ 0 w 127"/>
                  <a:gd name="T10" fmla="*/ 0 h 297"/>
                  <a:gd name="T11" fmla="*/ 127 w 127"/>
                  <a:gd name="T12" fmla="*/ 297 h 297"/>
                </a:gdLst>
                <a:ahLst/>
                <a:cxnLst>
                  <a:cxn ang="T6">
                    <a:pos x="T0" y="T1"/>
                  </a:cxn>
                  <a:cxn ang="T7">
                    <a:pos x="T2" y="T3"/>
                  </a:cxn>
                  <a:cxn ang="T8">
                    <a:pos x="T4" y="T5"/>
                  </a:cxn>
                </a:cxnLst>
                <a:rect l="T9" t="T10" r="T11" b="T12"/>
                <a:pathLst>
                  <a:path w="127" h="297">
                    <a:moveTo>
                      <a:pt x="0" y="0"/>
                    </a:moveTo>
                    <a:lnTo>
                      <a:pt x="127" y="0"/>
                    </a:lnTo>
                    <a:lnTo>
                      <a:pt x="127" y="297"/>
                    </a:ln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75" name="Freeform 128"/>
              <p:cNvSpPr>
                <a:spLocks/>
              </p:cNvSpPr>
              <p:nvPr/>
            </p:nvSpPr>
            <p:spPr bwMode="auto">
              <a:xfrm>
                <a:off x="5345" y="1940"/>
                <a:ext cx="195" cy="305"/>
              </a:xfrm>
              <a:custGeom>
                <a:avLst/>
                <a:gdLst>
                  <a:gd name="T0" fmla="*/ 0 w 195"/>
                  <a:gd name="T1" fmla="*/ 0 h 305"/>
                  <a:gd name="T2" fmla="*/ 186 w 195"/>
                  <a:gd name="T3" fmla="*/ 0 h 305"/>
                  <a:gd name="T4" fmla="*/ 195 w 195"/>
                  <a:gd name="T5" fmla="*/ 305 h 305"/>
                  <a:gd name="T6" fmla="*/ 0 60000 65536"/>
                  <a:gd name="T7" fmla="*/ 0 60000 65536"/>
                  <a:gd name="T8" fmla="*/ 0 60000 65536"/>
                  <a:gd name="T9" fmla="*/ 0 w 195"/>
                  <a:gd name="T10" fmla="*/ 0 h 305"/>
                  <a:gd name="T11" fmla="*/ 195 w 195"/>
                  <a:gd name="T12" fmla="*/ 305 h 305"/>
                </a:gdLst>
                <a:ahLst/>
                <a:cxnLst>
                  <a:cxn ang="T6">
                    <a:pos x="T0" y="T1"/>
                  </a:cxn>
                  <a:cxn ang="T7">
                    <a:pos x="T2" y="T3"/>
                  </a:cxn>
                  <a:cxn ang="T8">
                    <a:pos x="T4" y="T5"/>
                  </a:cxn>
                </a:cxnLst>
                <a:rect l="T9" t="T10" r="T11" b="T12"/>
                <a:pathLst>
                  <a:path w="195" h="305">
                    <a:moveTo>
                      <a:pt x="0" y="0"/>
                    </a:moveTo>
                    <a:lnTo>
                      <a:pt x="186" y="0"/>
                    </a:lnTo>
                    <a:lnTo>
                      <a:pt x="195" y="305"/>
                    </a:ln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76" name="Freeform 129"/>
              <p:cNvSpPr>
                <a:spLocks/>
              </p:cNvSpPr>
              <p:nvPr/>
            </p:nvSpPr>
            <p:spPr bwMode="auto">
              <a:xfrm>
                <a:off x="4100" y="779"/>
                <a:ext cx="118" cy="195"/>
              </a:xfrm>
              <a:custGeom>
                <a:avLst/>
                <a:gdLst>
                  <a:gd name="T0" fmla="*/ 0 w 118"/>
                  <a:gd name="T1" fmla="*/ 0 h 195"/>
                  <a:gd name="T2" fmla="*/ 118 w 118"/>
                  <a:gd name="T3" fmla="*/ 0 h 195"/>
                  <a:gd name="T4" fmla="*/ 118 w 118"/>
                  <a:gd name="T5" fmla="*/ 195 h 195"/>
                  <a:gd name="T6" fmla="*/ 0 60000 65536"/>
                  <a:gd name="T7" fmla="*/ 0 60000 65536"/>
                  <a:gd name="T8" fmla="*/ 0 60000 65536"/>
                  <a:gd name="T9" fmla="*/ 0 w 118"/>
                  <a:gd name="T10" fmla="*/ 0 h 195"/>
                  <a:gd name="T11" fmla="*/ 118 w 118"/>
                  <a:gd name="T12" fmla="*/ 195 h 195"/>
                </a:gdLst>
                <a:ahLst/>
                <a:cxnLst>
                  <a:cxn ang="T6">
                    <a:pos x="T0" y="T1"/>
                  </a:cxn>
                  <a:cxn ang="T7">
                    <a:pos x="T2" y="T3"/>
                  </a:cxn>
                  <a:cxn ang="T8">
                    <a:pos x="T4" y="T5"/>
                  </a:cxn>
                </a:cxnLst>
                <a:rect l="T9" t="T10" r="T11" b="T12"/>
                <a:pathLst>
                  <a:path w="118" h="195">
                    <a:moveTo>
                      <a:pt x="0" y="0"/>
                    </a:moveTo>
                    <a:lnTo>
                      <a:pt x="118" y="0"/>
                    </a:lnTo>
                    <a:lnTo>
                      <a:pt x="118" y="195"/>
                    </a:ln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sp>
          <p:nvSpPr>
            <p:cNvPr id="33850" name="Text Box 130"/>
            <p:cNvSpPr txBox="1">
              <a:spLocks noChangeArrowheads="1"/>
            </p:cNvSpPr>
            <p:nvPr/>
          </p:nvSpPr>
          <p:spPr bwMode="auto">
            <a:xfrm>
              <a:off x="4799" y="3531"/>
              <a:ext cx="6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a:t>Today</a:t>
              </a:r>
            </a:p>
          </p:txBody>
        </p:sp>
      </p:grpSp>
      <p:grpSp>
        <p:nvGrpSpPr>
          <p:cNvPr id="33796" name="Group 131"/>
          <p:cNvGrpSpPr>
            <a:grpSpLocks/>
          </p:cNvGrpSpPr>
          <p:nvPr/>
        </p:nvGrpSpPr>
        <p:grpSpPr bwMode="auto">
          <a:xfrm>
            <a:off x="619125" y="193675"/>
            <a:ext cx="3711575" cy="5765800"/>
            <a:chOff x="390" y="256"/>
            <a:chExt cx="2338" cy="3632"/>
          </a:xfrm>
        </p:grpSpPr>
        <p:sp>
          <p:nvSpPr>
            <p:cNvPr id="33799" name="Freeform 132"/>
            <p:cNvSpPr>
              <a:spLocks/>
            </p:cNvSpPr>
            <p:nvPr/>
          </p:nvSpPr>
          <p:spPr bwMode="auto">
            <a:xfrm>
              <a:off x="390" y="805"/>
              <a:ext cx="2338" cy="3083"/>
            </a:xfrm>
            <a:custGeom>
              <a:avLst/>
              <a:gdLst>
                <a:gd name="T0" fmla="*/ 0 w 2338"/>
                <a:gd name="T1" fmla="*/ 8 h 3083"/>
                <a:gd name="T2" fmla="*/ 0 w 2338"/>
                <a:gd name="T3" fmla="*/ 3083 h 3083"/>
                <a:gd name="T4" fmla="*/ 2338 w 2338"/>
                <a:gd name="T5" fmla="*/ 3083 h 3083"/>
                <a:gd name="T6" fmla="*/ 2338 w 2338"/>
                <a:gd name="T7" fmla="*/ 8 h 3083"/>
                <a:gd name="T8" fmla="*/ 2083 w 2338"/>
                <a:gd name="T9" fmla="*/ 8 h 3083"/>
                <a:gd name="T10" fmla="*/ 2083 w 2338"/>
                <a:gd name="T11" fmla="*/ 2812 h 3083"/>
                <a:gd name="T12" fmla="*/ 271 w 2338"/>
                <a:gd name="T13" fmla="*/ 2812 h 3083"/>
                <a:gd name="T14" fmla="*/ 271 w 2338"/>
                <a:gd name="T15" fmla="*/ 0 h 3083"/>
                <a:gd name="T16" fmla="*/ 0 w 2338"/>
                <a:gd name="T17" fmla="*/ 8 h 30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8"/>
                <a:gd name="T28" fmla="*/ 0 h 3083"/>
                <a:gd name="T29" fmla="*/ 2338 w 2338"/>
                <a:gd name="T30" fmla="*/ 3083 h 30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8" h="3083">
                  <a:moveTo>
                    <a:pt x="0" y="8"/>
                  </a:moveTo>
                  <a:lnTo>
                    <a:pt x="0" y="3083"/>
                  </a:lnTo>
                  <a:lnTo>
                    <a:pt x="2338" y="3083"/>
                  </a:lnTo>
                  <a:lnTo>
                    <a:pt x="2338" y="8"/>
                  </a:lnTo>
                  <a:lnTo>
                    <a:pt x="2083" y="8"/>
                  </a:lnTo>
                  <a:lnTo>
                    <a:pt x="2083" y="2812"/>
                  </a:lnTo>
                  <a:lnTo>
                    <a:pt x="271" y="2812"/>
                  </a:lnTo>
                  <a:lnTo>
                    <a:pt x="271" y="0"/>
                  </a:lnTo>
                  <a:lnTo>
                    <a:pt x="0" y="8"/>
                  </a:lnTo>
                  <a:close/>
                </a:path>
              </a:pathLst>
            </a:custGeom>
            <a:solidFill>
              <a:schemeClr val="accent1"/>
            </a:solidFill>
            <a:ln w="12700" cap="sq">
              <a:solidFill>
                <a:schemeClr val="tx1"/>
              </a:solidFill>
              <a:round/>
              <a:headEnd type="none" w="sm" len="sm"/>
              <a:tailEnd type="none" w="sm" len="sm"/>
            </a:ln>
          </p:spPr>
          <p:txBody>
            <a:bodyPr wrap="none"/>
            <a:lstStyle/>
            <a:p>
              <a:endParaRPr lang="en-US"/>
            </a:p>
          </p:txBody>
        </p:sp>
        <p:sp>
          <p:nvSpPr>
            <p:cNvPr id="33800" name="Oval 133"/>
            <p:cNvSpPr>
              <a:spLocks noChangeArrowheads="1"/>
            </p:cNvSpPr>
            <p:nvPr/>
          </p:nvSpPr>
          <p:spPr bwMode="auto">
            <a:xfrm>
              <a:off x="720" y="805"/>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a:solidFill>
                    <a:schemeClr val="bg2"/>
                  </a:solidFill>
                </a:rPr>
                <a:t>G</a:t>
              </a:r>
            </a:p>
          </p:txBody>
        </p:sp>
        <p:sp>
          <p:nvSpPr>
            <p:cNvPr id="33801" name="Oval 134"/>
            <p:cNvSpPr>
              <a:spLocks noChangeArrowheads="1"/>
            </p:cNvSpPr>
            <p:nvPr/>
          </p:nvSpPr>
          <p:spPr bwMode="auto">
            <a:xfrm>
              <a:off x="1360" y="805"/>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a:solidFill>
                    <a:schemeClr val="bg2"/>
                  </a:solidFill>
                </a:rPr>
                <a:t>G</a:t>
              </a:r>
            </a:p>
          </p:txBody>
        </p:sp>
        <p:sp>
          <p:nvSpPr>
            <p:cNvPr id="33802" name="Oval 135"/>
            <p:cNvSpPr>
              <a:spLocks noChangeArrowheads="1"/>
            </p:cNvSpPr>
            <p:nvPr/>
          </p:nvSpPr>
          <p:spPr bwMode="auto">
            <a:xfrm>
              <a:off x="1984" y="805"/>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a:solidFill>
                    <a:schemeClr val="bg2"/>
                  </a:solidFill>
                </a:rPr>
                <a:t>G</a:t>
              </a:r>
            </a:p>
          </p:txBody>
        </p:sp>
        <p:sp>
          <p:nvSpPr>
            <p:cNvPr id="33803" name="Oval 136"/>
            <p:cNvSpPr>
              <a:spLocks noChangeArrowheads="1"/>
            </p:cNvSpPr>
            <p:nvPr/>
          </p:nvSpPr>
          <p:spPr bwMode="auto">
            <a:xfrm>
              <a:off x="1704" y="1189"/>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a:solidFill>
                    <a:schemeClr val="bg2"/>
                  </a:solidFill>
                </a:rPr>
                <a:t>G</a:t>
              </a:r>
            </a:p>
          </p:txBody>
        </p:sp>
        <p:sp>
          <p:nvSpPr>
            <p:cNvPr id="33804" name="Oval 137"/>
            <p:cNvSpPr>
              <a:spLocks noChangeArrowheads="1"/>
            </p:cNvSpPr>
            <p:nvPr/>
          </p:nvSpPr>
          <p:spPr bwMode="auto">
            <a:xfrm>
              <a:off x="2064" y="1621"/>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a:solidFill>
                    <a:schemeClr val="bg2"/>
                  </a:solidFill>
                </a:rPr>
                <a:t>G</a:t>
              </a:r>
            </a:p>
          </p:txBody>
        </p:sp>
        <p:sp>
          <p:nvSpPr>
            <p:cNvPr id="33805" name="Oval 138"/>
            <p:cNvSpPr>
              <a:spLocks noChangeArrowheads="1"/>
            </p:cNvSpPr>
            <p:nvPr/>
          </p:nvSpPr>
          <p:spPr bwMode="auto">
            <a:xfrm>
              <a:off x="1096" y="1221"/>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a:solidFill>
                    <a:schemeClr val="bg2"/>
                  </a:solidFill>
                </a:rPr>
                <a:t>G</a:t>
              </a:r>
            </a:p>
          </p:txBody>
        </p:sp>
        <p:sp>
          <p:nvSpPr>
            <p:cNvPr id="33806" name="Oval 139"/>
            <p:cNvSpPr>
              <a:spLocks noChangeArrowheads="1"/>
            </p:cNvSpPr>
            <p:nvPr/>
          </p:nvSpPr>
          <p:spPr bwMode="auto">
            <a:xfrm>
              <a:off x="872" y="1637"/>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a:solidFill>
                    <a:schemeClr val="bg2"/>
                  </a:solidFill>
                </a:rPr>
                <a:t>G</a:t>
              </a:r>
            </a:p>
          </p:txBody>
        </p:sp>
        <p:sp>
          <p:nvSpPr>
            <p:cNvPr id="33807" name="Oval 140"/>
            <p:cNvSpPr>
              <a:spLocks noChangeArrowheads="1"/>
            </p:cNvSpPr>
            <p:nvPr/>
          </p:nvSpPr>
          <p:spPr bwMode="auto">
            <a:xfrm>
              <a:off x="1568" y="1637"/>
              <a:ext cx="355" cy="322"/>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a:solidFill>
                    <a:schemeClr val="bg2"/>
                  </a:solidFill>
                </a:rPr>
                <a:t>G</a:t>
              </a:r>
            </a:p>
          </p:txBody>
        </p:sp>
        <p:sp>
          <p:nvSpPr>
            <p:cNvPr id="33808" name="Rectangle 141"/>
            <p:cNvSpPr>
              <a:spLocks noChangeArrowheads="1"/>
            </p:cNvSpPr>
            <p:nvPr/>
          </p:nvSpPr>
          <p:spPr bwMode="auto">
            <a:xfrm>
              <a:off x="872" y="2160"/>
              <a:ext cx="56" cy="551"/>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809" name="Line 142"/>
            <p:cNvSpPr>
              <a:spLocks noChangeShapeType="1"/>
            </p:cNvSpPr>
            <p:nvPr/>
          </p:nvSpPr>
          <p:spPr bwMode="auto">
            <a:xfrm flipV="1">
              <a:off x="792" y="2160"/>
              <a:ext cx="224" cy="17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10" name="Rectangle 143"/>
            <p:cNvSpPr>
              <a:spLocks noChangeArrowheads="1"/>
            </p:cNvSpPr>
            <p:nvPr/>
          </p:nvSpPr>
          <p:spPr bwMode="auto">
            <a:xfrm>
              <a:off x="1448" y="2144"/>
              <a:ext cx="56" cy="551"/>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811" name="Line 144"/>
            <p:cNvSpPr>
              <a:spLocks noChangeShapeType="1"/>
            </p:cNvSpPr>
            <p:nvPr/>
          </p:nvSpPr>
          <p:spPr bwMode="auto">
            <a:xfrm flipV="1">
              <a:off x="1368" y="2144"/>
              <a:ext cx="224" cy="17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12" name="Rectangle 145"/>
            <p:cNvSpPr>
              <a:spLocks noChangeArrowheads="1"/>
            </p:cNvSpPr>
            <p:nvPr/>
          </p:nvSpPr>
          <p:spPr bwMode="auto">
            <a:xfrm>
              <a:off x="2024" y="2128"/>
              <a:ext cx="56" cy="551"/>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813" name="Line 146"/>
            <p:cNvSpPr>
              <a:spLocks noChangeShapeType="1"/>
            </p:cNvSpPr>
            <p:nvPr/>
          </p:nvSpPr>
          <p:spPr bwMode="auto">
            <a:xfrm flipV="1">
              <a:off x="1944" y="2128"/>
              <a:ext cx="224" cy="17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14" name="Line 147"/>
            <p:cNvSpPr>
              <a:spLocks noChangeShapeType="1"/>
            </p:cNvSpPr>
            <p:nvPr/>
          </p:nvSpPr>
          <p:spPr bwMode="auto">
            <a:xfrm>
              <a:off x="984" y="2786"/>
              <a:ext cx="0" cy="34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15" name="Line 148"/>
            <p:cNvSpPr>
              <a:spLocks noChangeShapeType="1"/>
            </p:cNvSpPr>
            <p:nvPr/>
          </p:nvSpPr>
          <p:spPr bwMode="auto">
            <a:xfrm>
              <a:off x="1320" y="2786"/>
              <a:ext cx="0" cy="34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16" name="Line 149"/>
            <p:cNvSpPr>
              <a:spLocks noChangeShapeType="1"/>
            </p:cNvSpPr>
            <p:nvPr/>
          </p:nvSpPr>
          <p:spPr bwMode="auto">
            <a:xfrm>
              <a:off x="1656" y="2794"/>
              <a:ext cx="0" cy="34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17" name="Line 150"/>
            <p:cNvSpPr>
              <a:spLocks noChangeShapeType="1"/>
            </p:cNvSpPr>
            <p:nvPr/>
          </p:nvSpPr>
          <p:spPr bwMode="auto">
            <a:xfrm>
              <a:off x="2000" y="2794"/>
              <a:ext cx="0" cy="34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18" name="Freeform 151"/>
            <p:cNvSpPr>
              <a:spLocks/>
            </p:cNvSpPr>
            <p:nvPr/>
          </p:nvSpPr>
          <p:spPr bwMode="auto">
            <a:xfrm>
              <a:off x="1000" y="2160"/>
              <a:ext cx="584" cy="105"/>
            </a:xfrm>
            <a:custGeom>
              <a:avLst/>
              <a:gdLst>
                <a:gd name="T0" fmla="*/ 0 w 584"/>
                <a:gd name="T1" fmla="*/ 17 h 105"/>
                <a:gd name="T2" fmla="*/ 237 w 584"/>
                <a:gd name="T3" fmla="*/ 102 h 105"/>
                <a:gd name="T4" fmla="*/ 584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19" name="Freeform 152"/>
            <p:cNvSpPr>
              <a:spLocks/>
            </p:cNvSpPr>
            <p:nvPr/>
          </p:nvSpPr>
          <p:spPr bwMode="auto">
            <a:xfrm>
              <a:off x="1584" y="2152"/>
              <a:ext cx="584" cy="111"/>
            </a:xfrm>
            <a:custGeom>
              <a:avLst/>
              <a:gdLst>
                <a:gd name="T0" fmla="*/ 0 w 584"/>
                <a:gd name="T1" fmla="*/ 8 h 111"/>
                <a:gd name="T2" fmla="*/ 186 w 584"/>
                <a:gd name="T3" fmla="*/ 110 h 111"/>
                <a:gd name="T4" fmla="*/ 584 w 584"/>
                <a:gd name="T5" fmla="*/ 0 h 111"/>
                <a:gd name="T6" fmla="*/ 0 60000 65536"/>
                <a:gd name="T7" fmla="*/ 0 60000 65536"/>
                <a:gd name="T8" fmla="*/ 0 60000 65536"/>
                <a:gd name="T9" fmla="*/ 0 w 584"/>
                <a:gd name="T10" fmla="*/ 0 h 111"/>
                <a:gd name="T11" fmla="*/ 584 w 584"/>
                <a:gd name="T12" fmla="*/ 111 h 111"/>
              </a:gdLst>
              <a:ahLst/>
              <a:cxnLst>
                <a:cxn ang="T6">
                  <a:pos x="T0" y="T1"/>
                </a:cxn>
                <a:cxn ang="T7">
                  <a:pos x="T2" y="T3"/>
                </a:cxn>
                <a:cxn ang="T8">
                  <a:pos x="T4" y="T5"/>
                </a:cxn>
              </a:cxnLst>
              <a:rect l="T9" t="T10" r="T11" b="T12"/>
              <a:pathLst>
                <a:path w="584" h="111">
                  <a:moveTo>
                    <a:pt x="0" y="8"/>
                  </a:moveTo>
                  <a:cubicBezTo>
                    <a:pt x="44" y="59"/>
                    <a:pt x="89" y="111"/>
                    <a:pt x="186" y="110"/>
                  </a:cubicBezTo>
                  <a:cubicBezTo>
                    <a:pt x="283" y="109"/>
                    <a:pt x="433" y="54"/>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20" name="Freeform 153"/>
            <p:cNvSpPr>
              <a:spLocks/>
            </p:cNvSpPr>
            <p:nvPr/>
          </p:nvSpPr>
          <p:spPr bwMode="auto">
            <a:xfrm>
              <a:off x="904" y="2256"/>
              <a:ext cx="584" cy="105"/>
            </a:xfrm>
            <a:custGeom>
              <a:avLst/>
              <a:gdLst>
                <a:gd name="T0" fmla="*/ 0 w 584"/>
                <a:gd name="T1" fmla="*/ 17 h 105"/>
                <a:gd name="T2" fmla="*/ 237 w 584"/>
                <a:gd name="T3" fmla="*/ 102 h 105"/>
                <a:gd name="T4" fmla="*/ 584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21" name="Freeform 154"/>
            <p:cNvSpPr>
              <a:spLocks/>
            </p:cNvSpPr>
            <p:nvPr/>
          </p:nvSpPr>
          <p:spPr bwMode="auto">
            <a:xfrm>
              <a:off x="808" y="2309"/>
              <a:ext cx="575" cy="148"/>
            </a:xfrm>
            <a:custGeom>
              <a:avLst/>
              <a:gdLst>
                <a:gd name="T0" fmla="*/ 0 w 584"/>
                <a:gd name="T1" fmla="*/ 5893 h 105"/>
                <a:gd name="T2" fmla="*/ 183 w 584"/>
                <a:gd name="T3" fmla="*/ 34951 h 105"/>
                <a:gd name="T4" fmla="*/ 449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22" name="Freeform 155"/>
            <p:cNvSpPr>
              <a:spLocks/>
            </p:cNvSpPr>
            <p:nvPr/>
          </p:nvSpPr>
          <p:spPr bwMode="auto">
            <a:xfrm>
              <a:off x="1488" y="2232"/>
              <a:ext cx="584" cy="105"/>
            </a:xfrm>
            <a:custGeom>
              <a:avLst/>
              <a:gdLst>
                <a:gd name="T0" fmla="*/ 0 w 584"/>
                <a:gd name="T1" fmla="*/ 17 h 105"/>
                <a:gd name="T2" fmla="*/ 237 w 584"/>
                <a:gd name="T3" fmla="*/ 102 h 105"/>
                <a:gd name="T4" fmla="*/ 584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23" name="Freeform 156"/>
            <p:cNvSpPr>
              <a:spLocks/>
            </p:cNvSpPr>
            <p:nvPr/>
          </p:nvSpPr>
          <p:spPr bwMode="auto">
            <a:xfrm>
              <a:off x="1392" y="2304"/>
              <a:ext cx="584" cy="105"/>
            </a:xfrm>
            <a:custGeom>
              <a:avLst/>
              <a:gdLst>
                <a:gd name="T0" fmla="*/ 0 w 584"/>
                <a:gd name="T1" fmla="*/ 17 h 105"/>
                <a:gd name="T2" fmla="*/ 237 w 584"/>
                <a:gd name="T3" fmla="*/ 102 h 105"/>
                <a:gd name="T4" fmla="*/ 584 w 584"/>
                <a:gd name="T5" fmla="*/ 0 h 105"/>
                <a:gd name="T6" fmla="*/ 0 60000 65536"/>
                <a:gd name="T7" fmla="*/ 0 60000 65536"/>
                <a:gd name="T8" fmla="*/ 0 60000 65536"/>
                <a:gd name="T9" fmla="*/ 0 w 584"/>
                <a:gd name="T10" fmla="*/ 0 h 105"/>
                <a:gd name="T11" fmla="*/ 584 w 584"/>
                <a:gd name="T12" fmla="*/ 105 h 105"/>
              </a:gdLst>
              <a:ahLst/>
              <a:cxnLst>
                <a:cxn ang="T6">
                  <a:pos x="T0" y="T1"/>
                </a:cxn>
                <a:cxn ang="T7">
                  <a:pos x="T2" y="T3"/>
                </a:cxn>
                <a:cxn ang="T8">
                  <a:pos x="T4" y="T5"/>
                </a:cxn>
              </a:cxnLst>
              <a:rect l="T9" t="T10" r="T11" b="T12"/>
              <a:pathLst>
                <a:path w="584" h="105">
                  <a:moveTo>
                    <a:pt x="0" y="17"/>
                  </a:moveTo>
                  <a:cubicBezTo>
                    <a:pt x="70" y="61"/>
                    <a:pt x="140" y="105"/>
                    <a:pt x="237" y="102"/>
                  </a:cubicBezTo>
                  <a:cubicBezTo>
                    <a:pt x="334" y="99"/>
                    <a:pt x="528" y="18"/>
                    <a:pt x="584"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24" name="Freeform 157"/>
            <p:cNvSpPr>
              <a:spLocks/>
            </p:cNvSpPr>
            <p:nvPr/>
          </p:nvSpPr>
          <p:spPr bwMode="auto">
            <a:xfrm>
              <a:off x="985" y="2842"/>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25" name="Freeform 158"/>
            <p:cNvSpPr>
              <a:spLocks/>
            </p:cNvSpPr>
            <p:nvPr/>
          </p:nvSpPr>
          <p:spPr bwMode="auto">
            <a:xfrm>
              <a:off x="1329" y="2834"/>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26" name="Freeform 159"/>
            <p:cNvSpPr>
              <a:spLocks/>
            </p:cNvSpPr>
            <p:nvPr/>
          </p:nvSpPr>
          <p:spPr bwMode="auto">
            <a:xfrm>
              <a:off x="1673" y="2842"/>
              <a:ext cx="322" cy="113"/>
            </a:xfrm>
            <a:custGeom>
              <a:avLst/>
              <a:gdLst>
                <a:gd name="T0" fmla="*/ 0 w 322"/>
                <a:gd name="T1" fmla="*/ 0 h 113"/>
                <a:gd name="T2" fmla="*/ 127 w 322"/>
                <a:gd name="T3" fmla="*/ 110 h 113"/>
                <a:gd name="T4" fmla="*/ 322 w 322"/>
                <a:gd name="T5" fmla="*/ 17 h 113"/>
                <a:gd name="T6" fmla="*/ 0 60000 65536"/>
                <a:gd name="T7" fmla="*/ 0 60000 65536"/>
                <a:gd name="T8" fmla="*/ 0 60000 65536"/>
                <a:gd name="T9" fmla="*/ 0 w 322"/>
                <a:gd name="T10" fmla="*/ 0 h 113"/>
                <a:gd name="T11" fmla="*/ 322 w 322"/>
                <a:gd name="T12" fmla="*/ 113 h 113"/>
              </a:gdLst>
              <a:ahLst/>
              <a:cxnLst>
                <a:cxn ang="T6">
                  <a:pos x="T0" y="T1"/>
                </a:cxn>
                <a:cxn ang="T7">
                  <a:pos x="T2" y="T3"/>
                </a:cxn>
                <a:cxn ang="T8">
                  <a:pos x="T4" y="T5"/>
                </a:cxn>
              </a:cxnLst>
              <a:rect l="T9" t="T10" r="T11" b="T12"/>
              <a:pathLst>
                <a:path w="322" h="113">
                  <a:moveTo>
                    <a:pt x="0" y="0"/>
                  </a:moveTo>
                  <a:cubicBezTo>
                    <a:pt x="36" y="53"/>
                    <a:pt x="73" y="107"/>
                    <a:pt x="127" y="110"/>
                  </a:cubicBezTo>
                  <a:cubicBezTo>
                    <a:pt x="181" y="113"/>
                    <a:pt x="288" y="34"/>
                    <a:pt x="322" y="17"/>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27" name="Rectangle 160"/>
            <p:cNvSpPr>
              <a:spLocks noChangeArrowheads="1"/>
            </p:cNvSpPr>
            <p:nvPr/>
          </p:nvSpPr>
          <p:spPr bwMode="auto">
            <a:xfrm>
              <a:off x="1984" y="3381"/>
              <a:ext cx="355" cy="1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828" name="Rectangle 161"/>
            <p:cNvSpPr>
              <a:spLocks noChangeArrowheads="1"/>
            </p:cNvSpPr>
            <p:nvPr/>
          </p:nvSpPr>
          <p:spPr bwMode="auto">
            <a:xfrm>
              <a:off x="2128" y="3469"/>
              <a:ext cx="56" cy="9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829" name="Freeform 162"/>
            <p:cNvSpPr>
              <a:spLocks/>
            </p:cNvSpPr>
            <p:nvPr/>
          </p:nvSpPr>
          <p:spPr bwMode="auto">
            <a:xfrm>
              <a:off x="1982" y="3208"/>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30" name="Rectangle 163"/>
            <p:cNvSpPr>
              <a:spLocks noChangeArrowheads="1"/>
            </p:cNvSpPr>
            <p:nvPr/>
          </p:nvSpPr>
          <p:spPr bwMode="auto">
            <a:xfrm>
              <a:off x="1504" y="3373"/>
              <a:ext cx="355" cy="1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831" name="Rectangle 164"/>
            <p:cNvSpPr>
              <a:spLocks noChangeArrowheads="1"/>
            </p:cNvSpPr>
            <p:nvPr/>
          </p:nvSpPr>
          <p:spPr bwMode="auto">
            <a:xfrm>
              <a:off x="1648" y="3461"/>
              <a:ext cx="56" cy="9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832" name="Freeform 165"/>
            <p:cNvSpPr>
              <a:spLocks/>
            </p:cNvSpPr>
            <p:nvPr/>
          </p:nvSpPr>
          <p:spPr bwMode="auto">
            <a:xfrm>
              <a:off x="1502" y="3200"/>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33" name="Rectangle 166"/>
            <p:cNvSpPr>
              <a:spLocks noChangeArrowheads="1"/>
            </p:cNvSpPr>
            <p:nvPr/>
          </p:nvSpPr>
          <p:spPr bwMode="auto">
            <a:xfrm>
              <a:off x="1024" y="3365"/>
              <a:ext cx="355" cy="1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834" name="Rectangle 167"/>
            <p:cNvSpPr>
              <a:spLocks noChangeArrowheads="1"/>
            </p:cNvSpPr>
            <p:nvPr/>
          </p:nvSpPr>
          <p:spPr bwMode="auto">
            <a:xfrm>
              <a:off x="1168" y="3453"/>
              <a:ext cx="56" cy="9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sp>
          <p:nvSpPr>
            <p:cNvPr id="33835" name="Freeform 168"/>
            <p:cNvSpPr>
              <a:spLocks/>
            </p:cNvSpPr>
            <p:nvPr/>
          </p:nvSpPr>
          <p:spPr bwMode="auto">
            <a:xfrm>
              <a:off x="1022" y="3192"/>
              <a:ext cx="347" cy="160"/>
            </a:xfrm>
            <a:custGeom>
              <a:avLst/>
              <a:gdLst>
                <a:gd name="T0" fmla="*/ 0 w 347"/>
                <a:gd name="T1" fmla="*/ 160 h 160"/>
                <a:gd name="T2" fmla="*/ 161 w 347"/>
                <a:gd name="T3" fmla="*/ 0 h 160"/>
                <a:gd name="T4" fmla="*/ 347 w 347"/>
                <a:gd name="T5" fmla="*/ 152 h 160"/>
                <a:gd name="T6" fmla="*/ 0 60000 65536"/>
                <a:gd name="T7" fmla="*/ 0 60000 65536"/>
                <a:gd name="T8" fmla="*/ 0 60000 65536"/>
                <a:gd name="T9" fmla="*/ 0 w 347"/>
                <a:gd name="T10" fmla="*/ 0 h 160"/>
                <a:gd name="T11" fmla="*/ 347 w 347"/>
                <a:gd name="T12" fmla="*/ 160 h 160"/>
              </a:gdLst>
              <a:ahLst/>
              <a:cxnLst>
                <a:cxn ang="T6">
                  <a:pos x="T0" y="T1"/>
                </a:cxn>
                <a:cxn ang="T7">
                  <a:pos x="T2" y="T3"/>
                </a:cxn>
                <a:cxn ang="T8">
                  <a:pos x="T4" y="T5"/>
                </a:cxn>
              </a:cxnLst>
              <a:rect l="T9" t="T10" r="T11" b="T12"/>
              <a:pathLst>
                <a:path w="347" h="160">
                  <a:moveTo>
                    <a:pt x="0" y="160"/>
                  </a:moveTo>
                  <a:lnTo>
                    <a:pt x="161" y="0"/>
                  </a:lnTo>
                  <a:lnTo>
                    <a:pt x="347" y="152"/>
                  </a:ln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36" name="Freeform 169"/>
            <p:cNvSpPr>
              <a:spLocks/>
            </p:cNvSpPr>
            <p:nvPr/>
          </p:nvSpPr>
          <p:spPr bwMode="auto">
            <a:xfrm>
              <a:off x="983" y="2863"/>
              <a:ext cx="135" cy="412"/>
            </a:xfrm>
            <a:custGeom>
              <a:avLst/>
              <a:gdLst>
                <a:gd name="T0" fmla="*/ 0 w 135"/>
                <a:gd name="T1" fmla="*/ 0 h 412"/>
                <a:gd name="T2" fmla="*/ 67 w 135"/>
                <a:gd name="T3" fmla="*/ 347 h 412"/>
                <a:gd name="T4" fmla="*/ 135 w 135"/>
                <a:gd name="T5" fmla="*/ 390 h 412"/>
                <a:gd name="T6" fmla="*/ 0 60000 65536"/>
                <a:gd name="T7" fmla="*/ 0 60000 65536"/>
                <a:gd name="T8" fmla="*/ 0 60000 65536"/>
                <a:gd name="T9" fmla="*/ 0 w 135"/>
                <a:gd name="T10" fmla="*/ 0 h 412"/>
                <a:gd name="T11" fmla="*/ 135 w 135"/>
                <a:gd name="T12" fmla="*/ 412 h 412"/>
              </a:gdLst>
              <a:ahLst/>
              <a:cxnLst>
                <a:cxn ang="T6">
                  <a:pos x="T0" y="T1"/>
                </a:cxn>
                <a:cxn ang="T7">
                  <a:pos x="T2" y="T3"/>
                </a:cxn>
                <a:cxn ang="T8">
                  <a:pos x="T4" y="T5"/>
                </a:cxn>
              </a:cxnLst>
              <a:rect l="T9" t="T10" r="T11" b="T12"/>
              <a:pathLst>
                <a:path w="135" h="412">
                  <a:moveTo>
                    <a:pt x="0" y="0"/>
                  </a:moveTo>
                  <a:cubicBezTo>
                    <a:pt x="22" y="141"/>
                    <a:pt x="45" y="282"/>
                    <a:pt x="67" y="347"/>
                  </a:cubicBezTo>
                  <a:cubicBezTo>
                    <a:pt x="89" y="412"/>
                    <a:pt x="112" y="401"/>
                    <a:pt x="135" y="39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37" name="Freeform 170"/>
            <p:cNvSpPr>
              <a:spLocks/>
            </p:cNvSpPr>
            <p:nvPr/>
          </p:nvSpPr>
          <p:spPr bwMode="auto">
            <a:xfrm>
              <a:off x="1529" y="2863"/>
              <a:ext cx="123" cy="415"/>
            </a:xfrm>
            <a:custGeom>
              <a:avLst/>
              <a:gdLst>
                <a:gd name="T0" fmla="*/ 123 w 123"/>
                <a:gd name="T1" fmla="*/ 0 h 415"/>
                <a:gd name="T2" fmla="*/ 13 w 123"/>
                <a:gd name="T3" fmla="*/ 271 h 415"/>
                <a:gd name="T4" fmla="*/ 47 w 123"/>
                <a:gd name="T5" fmla="*/ 415 h 415"/>
                <a:gd name="T6" fmla="*/ 0 60000 65536"/>
                <a:gd name="T7" fmla="*/ 0 60000 65536"/>
                <a:gd name="T8" fmla="*/ 0 60000 65536"/>
                <a:gd name="T9" fmla="*/ 0 w 123"/>
                <a:gd name="T10" fmla="*/ 0 h 415"/>
                <a:gd name="T11" fmla="*/ 123 w 123"/>
                <a:gd name="T12" fmla="*/ 415 h 415"/>
              </a:gdLst>
              <a:ahLst/>
              <a:cxnLst>
                <a:cxn ang="T6">
                  <a:pos x="T0" y="T1"/>
                </a:cxn>
                <a:cxn ang="T7">
                  <a:pos x="T2" y="T3"/>
                </a:cxn>
                <a:cxn ang="T8">
                  <a:pos x="T4" y="T5"/>
                </a:cxn>
              </a:cxnLst>
              <a:rect l="T9" t="T10" r="T11" b="T12"/>
              <a:pathLst>
                <a:path w="123" h="415">
                  <a:moveTo>
                    <a:pt x="123" y="0"/>
                  </a:moveTo>
                  <a:cubicBezTo>
                    <a:pt x="74" y="101"/>
                    <a:pt x="26" y="202"/>
                    <a:pt x="13" y="271"/>
                  </a:cubicBezTo>
                  <a:cubicBezTo>
                    <a:pt x="0" y="340"/>
                    <a:pt x="23" y="377"/>
                    <a:pt x="47" y="415"/>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38" name="Freeform 171"/>
            <p:cNvSpPr>
              <a:spLocks/>
            </p:cNvSpPr>
            <p:nvPr/>
          </p:nvSpPr>
          <p:spPr bwMode="auto">
            <a:xfrm>
              <a:off x="1999" y="2872"/>
              <a:ext cx="69" cy="432"/>
            </a:xfrm>
            <a:custGeom>
              <a:avLst/>
              <a:gdLst>
                <a:gd name="T0" fmla="*/ 0 w 69"/>
                <a:gd name="T1" fmla="*/ 0 h 432"/>
                <a:gd name="T2" fmla="*/ 59 w 69"/>
                <a:gd name="T3" fmla="*/ 220 h 432"/>
                <a:gd name="T4" fmla="*/ 59 w 69"/>
                <a:gd name="T5" fmla="*/ 432 h 432"/>
                <a:gd name="T6" fmla="*/ 0 60000 65536"/>
                <a:gd name="T7" fmla="*/ 0 60000 65536"/>
                <a:gd name="T8" fmla="*/ 0 60000 65536"/>
                <a:gd name="T9" fmla="*/ 0 w 69"/>
                <a:gd name="T10" fmla="*/ 0 h 432"/>
                <a:gd name="T11" fmla="*/ 69 w 69"/>
                <a:gd name="T12" fmla="*/ 432 h 432"/>
              </a:gdLst>
              <a:ahLst/>
              <a:cxnLst>
                <a:cxn ang="T6">
                  <a:pos x="T0" y="T1"/>
                </a:cxn>
                <a:cxn ang="T7">
                  <a:pos x="T2" y="T3"/>
                </a:cxn>
                <a:cxn ang="T8">
                  <a:pos x="T4" y="T5"/>
                </a:cxn>
              </a:cxnLst>
              <a:rect l="T9" t="T10" r="T11" b="T12"/>
              <a:pathLst>
                <a:path w="69" h="432">
                  <a:moveTo>
                    <a:pt x="0" y="0"/>
                  </a:moveTo>
                  <a:cubicBezTo>
                    <a:pt x="24" y="74"/>
                    <a:pt x="49" y="148"/>
                    <a:pt x="59" y="220"/>
                  </a:cubicBezTo>
                  <a:cubicBezTo>
                    <a:pt x="69" y="292"/>
                    <a:pt x="64" y="362"/>
                    <a:pt x="59" y="432"/>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39" name="Freeform 172"/>
            <p:cNvSpPr>
              <a:spLocks/>
            </p:cNvSpPr>
            <p:nvPr/>
          </p:nvSpPr>
          <p:spPr bwMode="auto">
            <a:xfrm>
              <a:off x="711" y="1118"/>
              <a:ext cx="161" cy="1127"/>
            </a:xfrm>
            <a:custGeom>
              <a:avLst/>
              <a:gdLst>
                <a:gd name="T0" fmla="*/ 153 w 161"/>
                <a:gd name="T1" fmla="*/ 0 h 1127"/>
                <a:gd name="T2" fmla="*/ 1 w 161"/>
                <a:gd name="T3" fmla="*/ 720 h 1127"/>
                <a:gd name="T4" fmla="*/ 161 w 161"/>
                <a:gd name="T5" fmla="*/ 1127 h 1127"/>
                <a:gd name="T6" fmla="*/ 0 60000 65536"/>
                <a:gd name="T7" fmla="*/ 0 60000 65536"/>
                <a:gd name="T8" fmla="*/ 0 60000 65536"/>
                <a:gd name="T9" fmla="*/ 0 w 161"/>
                <a:gd name="T10" fmla="*/ 0 h 1127"/>
                <a:gd name="T11" fmla="*/ 161 w 161"/>
                <a:gd name="T12" fmla="*/ 1127 h 1127"/>
              </a:gdLst>
              <a:ahLst/>
              <a:cxnLst>
                <a:cxn ang="T6">
                  <a:pos x="T0" y="T1"/>
                </a:cxn>
                <a:cxn ang="T7">
                  <a:pos x="T2" y="T3"/>
                </a:cxn>
                <a:cxn ang="T8">
                  <a:pos x="T4" y="T5"/>
                </a:cxn>
              </a:cxnLst>
              <a:rect l="T9" t="T10" r="T11" b="T12"/>
              <a:pathLst>
                <a:path w="161" h="1127">
                  <a:moveTo>
                    <a:pt x="153" y="0"/>
                  </a:moveTo>
                  <a:cubicBezTo>
                    <a:pt x="76" y="266"/>
                    <a:pt x="0" y="532"/>
                    <a:pt x="1" y="720"/>
                  </a:cubicBezTo>
                  <a:cubicBezTo>
                    <a:pt x="2" y="908"/>
                    <a:pt x="81" y="1017"/>
                    <a:pt x="161" y="1127"/>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40" name="Line 173"/>
            <p:cNvSpPr>
              <a:spLocks noChangeShapeType="1"/>
            </p:cNvSpPr>
            <p:nvPr/>
          </p:nvSpPr>
          <p:spPr bwMode="auto">
            <a:xfrm flipH="1">
              <a:off x="904" y="1959"/>
              <a:ext cx="171" cy="27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41" name="Line 174"/>
            <p:cNvSpPr>
              <a:spLocks noChangeShapeType="1"/>
            </p:cNvSpPr>
            <p:nvPr/>
          </p:nvSpPr>
          <p:spPr bwMode="auto">
            <a:xfrm>
              <a:off x="1227" y="1543"/>
              <a:ext cx="221" cy="689"/>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42" name="Line 175"/>
            <p:cNvSpPr>
              <a:spLocks noChangeShapeType="1"/>
            </p:cNvSpPr>
            <p:nvPr/>
          </p:nvSpPr>
          <p:spPr bwMode="auto">
            <a:xfrm>
              <a:off x="1504" y="1118"/>
              <a:ext cx="25" cy="104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43" name="Line 176"/>
            <p:cNvSpPr>
              <a:spLocks noChangeShapeType="1"/>
            </p:cNvSpPr>
            <p:nvPr/>
          </p:nvSpPr>
          <p:spPr bwMode="auto">
            <a:xfrm flipH="1">
              <a:off x="1504" y="1959"/>
              <a:ext cx="211" cy="201"/>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44" name="Line 177"/>
            <p:cNvSpPr>
              <a:spLocks noChangeShapeType="1"/>
            </p:cNvSpPr>
            <p:nvPr/>
          </p:nvSpPr>
          <p:spPr bwMode="auto">
            <a:xfrm>
              <a:off x="1944" y="1511"/>
              <a:ext cx="80" cy="721"/>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45" name="Line 178"/>
            <p:cNvSpPr>
              <a:spLocks noChangeShapeType="1"/>
            </p:cNvSpPr>
            <p:nvPr/>
          </p:nvSpPr>
          <p:spPr bwMode="auto">
            <a:xfrm flipH="1">
              <a:off x="2024" y="1127"/>
              <a:ext cx="104" cy="1001"/>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46" name="Line 179"/>
            <p:cNvSpPr>
              <a:spLocks noChangeShapeType="1"/>
            </p:cNvSpPr>
            <p:nvPr/>
          </p:nvSpPr>
          <p:spPr bwMode="auto">
            <a:xfrm flipH="1">
              <a:off x="2080" y="1943"/>
              <a:ext cx="104" cy="21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47" name="AutoShape 180"/>
            <p:cNvSpPr>
              <a:spLocks noChangeArrowheads="1"/>
            </p:cNvSpPr>
            <p:nvPr/>
          </p:nvSpPr>
          <p:spPr bwMode="auto">
            <a:xfrm rot="-5400000">
              <a:off x="1284" y="-638"/>
              <a:ext cx="549" cy="2338"/>
            </a:xfrm>
            <a:prstGeom prst="flowChartDelay">
              <a:avLst/>
            </a:prstGeom>
            <a:solidFill>
              <a:schemeClr val="folHlink"/>
            </a:solidFill>
            <a:ln w="12700" cap="sq">
              <a:solidFill>
                <a:schemeClr val="folHlink"/>
              </a:solidFill>
              <a:miter lim="800000"/>
              <a:headEnd type="none" w="sm" len="sm"/>
              <a:tailEnd type="none" w="sm" len="sm"/>
            </a:ln>
          </p:spPr>
          <p:txBody>
            <a:bodyPr vert="eaVert"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a:solidFill>
                    <a:srgbClr val="FAFD00"/>
                  </a:solidFill>
                </a:rPr>
                <a:t>Transmission and </a:t>
              </a:r>
            </a:p>
            <a:p>
              <a:pPr algn="ctr" eaLnBrk="1" hangingPunct="1">
                <a:spcBef>
                  <a:spcPct val="0"/>
                </a:spcBef>
                <a:buClrTx/>
                <a:buSzTx/>
                <a:buFontTx/>
                <a:buNone/>
              </a:pPr>
              <a:r>
                <a:rPr lang="en-US" altLang="en-US" sz="2400">
                  <a:solidFill>
                    <a:srgbClr val="FAFD00"/>
                  </a:solidFill>
                </a:rPr>
                <a:t>System Operator </a:t>
              </a:r>
            </a:p>
          </p:txBody>
        </p:sp>
        <p:sp>
          <p:nvSpPr>
            <p:cNvPr id="33848" name="Freeform 181"/>
            <p:cNvSpPr>
              <a:spLocks/>
            </p:cNvSpPr>
            <p:nvPr/>
          </p:nvSpPr>
          <p:spPr bwMode="auto">
            <a:xfrm>
              <a:off x="822" y="2338"/>
              <a:ext cx="169" cy="508"/>
            </a:xfrm>
            <a:custGeom>
              <a:avLst/>
              <a:gdLst>
                <a:gd name="T0" fmla="*/ 0 w 169"/>
                <a:gd name="T1" fmla="*/ 0 h 508"/>
                <a:gd name="T2" fmla="*/ 0 w 169"/>
                <a:gd name="T3" fmla="*/ 508 h 508"/>
                <a:gd name="T4" fmla="*/ 169 w 169"/>
                <a:gd name="T5" fmla="*/ 508 h 508"/>
                <a:gd name="T6" fmla="*/ 0 60000 65536"/>
                <a:gd name="T7" fmla="*/ 0 60000 65536"/>
                <a:gd name="T8" fmla="*/ 0 60000 65536"/>
                <a:gd name="T9" fmla="*/ 0 w 169"/>
                <a:gd name="T10" fmla="*/ 0 h 508"/>
                <a:gd name="T11" fmla="*/ 169 w 169"/>
                <a:gd name="T12" fmla="*/ 508 h 508"/>
              </a:gdLst>
              <a:ahLst/>
              <a:cxnLst>
                <a:cxn ang="T6">
                  <a:pos x="T0" y="T1"/>
                </a:cxn>
                <a:cxn ang="T7">
                  <a:pos x="T2" y="T3"/>
                </a:cxn>
                <a:cxn ang="T8">
                  <a:pos x="T4" y="T5"/>
                </a:cxn>
              </a:cxnLst>
              <a:rect l="T9" t="T10" r="T11" b="T12"/>
              <a:pathLst>
                <a:path w="169" h="508">
                  <a:moveTo>
                    <a:pt x="0" y="0"/>
                  </a:moveTo>
                  <a:lnTo>
                    <a:pt x="0" y="508"/>
                  </a:lnTo>
                  <a:lnTo>
                    <a:pt x="169" y="508"/>
                  </a:ln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sp>
        <p:nvSpPr>
          <p:cNvPr id="33797" name="Text Box 183"/>
          <p:cNvSpPr txBox="1">
            <a:spLocks noChangeArrowheads="1"/>
          </p:cNvSpPr>
          <p:nvPr/>
        </p:nvSpPr>
        <p:spPr bwMode="auto">
          <a:xfrm>
            <a:off x="909638" y="5499100"/>
            <a:ext cx="3211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000" b="1">
                <a:solidFill>
                  <a:srgbClr val="FAFD00"/>
                </a:solidFill>
              </a:rPr>
              <a:t>Vertically Integrated Utility</a:t>
            </a:r>
          </a:p>
        </p:txBody>
      </p:sp>
      <p:sp>
        <p:nvSpPr>
          <p:cNvPr id="33798" name="Line 184"/>
          <p:cNvSpPr>
            <a:spLocks noChangeShapeType="1"/>
          </p:cNvSpPr>
          <p:nvPr/>
        </p:nvSpPr>
        <p:spPr bwMode="auto">
          <a:xfrm flipH="1" flipV="1">
            <a:off x="4660900" y="19050"/>
            <a:ext cx="9525" cy="6829425"/>
          </a:xfrm>
          <a:prstGeom prst="line">
            <a:avLst/>
          </a:prstGeom>
          <a:noFill/>
          <a:ln w="1905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Tree>
    <p:extLst>
      <p:ext uri="{BB962C8B-B14F-4D97-AF65-F5344CB8AC3E}">
        <p14:creationId xmlns:p14="http://schemas.microsoft.com/office/powerpoint/2010/main" val="622935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92125" y="73025"/>
            <a:ext cx="83232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000" b="1">
                <a:solidFill>
                  <a:srgbClr val="FF0000"/>
                </a:solidFill>
                <a:latin typeface="Comic Sans MS" panose="030F0702030302020204" pitchFamily="66" charset="0"/>
              </a:rPr>
              <a:t>Evolution of Electric Industry</a:t>
            </a:r>
          </a:p>
        </p:txBody>
      </p:sp>
      <p:sp>
        <p:nvSpPr>
          <p:cNvPr id="35843" name="Rectangle 3"/>
          <p:cNvSpPr>
            <a:spLocks noChangeArrowheads="1"/>
          </p:cNvSpPr>
          <p:nvPr/>
        </p:nvSpPr>
        <p:spPr bwMode="auto">
          <a:xfrm>
            <a:off x="314325" y="674688"/>
            <a:ext cx="8829675"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r>
              <a:rPr lang="en-US" altLang="en-US" sz="2000"/>
              <a:t>2000 FERC Order 2000 formalized operating, planning, market functions and also required significant regional size to become a regional transmission organizations (</a:t>
            </a:r>
            <a:r>
              <a:rPr lang="en-US" altLang="en-US" sz="2000">
                <a:solidFill>
                  <a:srgbClr val="FAFD00"/>
                </a:solidFill>
              </a:rPr>
              <a:t>RTO</a:t>
            </a:r>
            <a:r>
              <a:rPr lang="en-US" altLang="en-US" sz="2000"/>
              <a:t>). US ISOs subject to FERC jurisdiction (not ERCOT) that satisfy a list of requirements become RTOs.</a:t>
            </a:r>
          </a:p>
          <a:p>
            <a:r>
              <a:rPr lang="en-US" altLang="en-US" sz="2000"/>
              <a:t>2000-2001 California energy crisis</a:t>
            </a:r>
          </a:p>
          <a:p>
            <a:pPr lvl="1"/>
            <a:r>
              <a:rPr lang="en-US" altLang="en-US" sz="2000"/>
              <a:t>Drought, hot weather, outaged generation, natural gas shortage, transmission bottlenecks, flawed market design allowing price manipulation by some companies, problematic political forces</a:t>
            </a:r>
          </a:p>
          <a:p>
            <a:r>
              <a:rPr lang="en-US" altLang="en-US" sz="2000"/>
              <a:t>2001, April PG&amp;E went bankrupt</a:t>
            </a:r>
          </a:p>
        </p:txBody>
      </p:sp>
      <p:sp>
        <p:nvSpPr>
          <p:cNvPr id="274436" name="Rectangle 4"/>
          <p:cNvSpPr>
            <a:spLocks noChangeArrowheads="1"/>
          </p:cNvSpPr>
          <p:nvPr/>
        </p:nvSpPr>
        <p:spPr bwMode="auto">
          <a:xfrm>
            <a:off x="3070225" y="3573463"/>
            <a:ext cx="60277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r>
              <a:rPr lang="en-US" altLang="en-US" sz="2000"/>
              <a:t>2001, November Enron collapse</a:t>
            </a:r>
            <a:r>
              <a:rPr lang="en-US" altLang="en-US" sz="700"/>
              <a:t>(</a:t>
            </a:r>
            <a:r>
              <a:rPr lang="en-US" altLang="en-US" sz="700">
                <a:hlinkClick r:id="rId3"/>
              </a:rPr>
              <a:t>www.investopedia.com/updates/enron-scandal-summary/</a:t>
            </a:r>
            <a:r>
              <a:rPr lang="en-US" altLang="en-US" sz="700"/>
              <a:t>) </a:t>
            </a:r>
          </a:p>
          <a:p>
            <a:r>
              <a:rPr lang="en-US" altLang="en-US" sz="2000"/>
              <a:t>2002 FERC standard market design issued.</a:t>
            </a:r>
          </a:p>
          <a:p>
            <a:r>
              <a:rPr lang="en-US" altLang="en-US" sz="2000"/>
              <a:t>2003 Major blackout in the northeast US</a:t>
            </a:r>
          </a:p>
        </p:txBody>
      </p:sp>
      <p:pic>
        <p:nvPicPr>
          <p:cNvPr id="274442" name="Picture 10" descr="fscr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213" y="3656013"/>
            <a:ext cx="1271587"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1"/>
          <p:cNvSpPr>
            <a:spLocks noChangeArrowheads="1"/>
          </p:cNvSpPr>
          <p:nvPr/>
        </p:nvSpPr>
        <p:spPr bwMode="auto">
          <a:xfrm>
            <a:off x="49213" y="2039938"/>
            <a:ext cx="9063037" cy="2740025"/>
          </a:xfrm>
          <a:prstGeom prst="rect">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endParaRPr lang="en-US" altLang="en-US"/>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63" y="4748213"/>
            <a:ext cx="3806825"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he firestorms in Califor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7788" y="4784725"/>
            <a:ext cx="3116262"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descr="https://ei.marketwatch.com/Multimedia/2018/11/14/Photos/ZH/MW-GY545_pge_11_20181114123952_ZH.jpg?uuid=4ab59874-e834-11e8-ae2d-ac162d7bc1f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3300" y="4784725"/>
            <a:ext cx="305435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60460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744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44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92125" y="73025"/>
            <a:ext cx="83232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000" b="1">
                <a:solidFill>
                  <a:srgbClr val="FF0000"/>
                </a:solidFill>
                <a:latin typeface="Comic Sans MS" panose="030F0702030302020204" pitchFamily="66" charset="0"/>
              </a:rPr>
              <a:t>Evolution of Electric Industry</a:t>
            </a:r>
          </a:p>
        </p:txBody>
      </p:sp>
      <p:sp>
        <p:nvSpPr>
          <p:cNvPr id="37891" name="Rectangle 11"/>
          <p:cNvSpPr>
            <a:spLocks noChangeArrowheads="1"/>
          </p:cNvSpPr>
          <p:nvPr/>
        </p:nvSpPr>
        <p:spPr bwMode="auto">
          <a:xfrm>
            <a:off x="204788" y="711200"/>
            <a:ext cx="8939212"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r>
              <a:rPr lang="en-US" altLang="en-US" sz="2000"/>
              <a:t>2004, First large wind farm in Iowa (160.5MW Intrepid plant in NW Iowa)</a:t>
            </a:r>
          </a:p>
          <a:p>
            <a:r>
              <a:rPr lang="en-US" altLang="en-US" sz="2000"/>
              <a:t>2005, National Energy Policy Act: Quotas on ethanol, $$ for clean coal R&amp;D, large incentives to build nukes, repeals PUCHA (SEC authority to FERC). </a:t>
            </a:r>
          </a:p>
          <a:p>
            <a:r>
              <a:rPr lang="en-US" altLang="en-US" sz="2000"/>
              <a:t>2006, “An inconvenient truth” (Al Gore) about global warming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800" y="2195513"/>
            <a:ext cx="6097588"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0" name="Picture 2" descr="Image result for &quot;An inconvenient truth&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8" y="2195513"/>
            <a:ext cx="2352675"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84150" y="5657850"/>
            <a:ext cx="8890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800" i="1">
                <a:solidFill>
                  <a:srgbClr val="4C4C4C"/>
                </a:solidFill>
                <a:latin typeface="Mercury Text G1 A"/>
              </a:rPr>
              <a:t>“The effects of global warming on temperature, precipitation levels, and soil moisture are turning many of our forests into kindling during wildfire season.”</a:t>
            </a:r>
          </a:p>
          <a:p>
            <a:r>
              <a:rPr lang="en-US" altLang="en-US" sz="1800" i="1">
                <a:solidFill>
                  <a:srgbClr val="4C4C4C"/>
                </a:solidFill>
                <a:latin typeface="Mercury Text G1 A"/>
              </a:rPr>
              <a:t>7//24/18, Union of Concerned Scientists, </a:t>
            </a:r>
            <a:r>
              <a:rPr lang="en-US" altLang="en-US" sz="1400" i="1">
                <a:solidFill>
                  <a:srgbClr val="4C4C4C"/>
                </a:solidFill>
                <a:latin typeface="Mercury Text G1 A"/>
                <a:hlinkClick r:id="rId5"/>
              </a:rPr>
              <a:t>www.ucsusa.org/global-warming/science-and-impacts/impacts/global-warming-and-wildfire.html#.XD4ZYlxKg2w</a:t>
            </a:r>
            <a:r>
              <a:rPr lang="en-US" altLang="en-US" sz="1400" i="1">
                <a:solidFill>
                  <a:srgbClr val="4C4C4C"/>
                </a:solidFill>
                <a:latin typeface="Mercury Text G1 A"/>
              </a:rPr>
              <a:t> </a:t>
            </a:r>
            <a:endParaRPr lang="en-US" altLang="en-US" sz="1400"/>
          </a:p>
        </p:txBody>
      </p:sp>
    </p:spTree>
    <p:extLst>
      <p:ext uri="{BB962C8B-B14F-4D97-AF65-F5344CB8AC3E}">
        <p14:creationId xmlns:p14="http://schemas.microsoft.com/office/powerpoint/2010/main" val="161099661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92125" y="73025"/>
            <a:ext cx="83232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000" b="1">
                <a:solidFill>
                  <a:srgbClr val="FF0000"/>
                </a:solidFill>
                <a:latin typeface="Comic Sans MS" panose="030F0702030302020204" pitchFamily="66" charset="0"/>
              </a:rPr>
              <a:t>Evolution of Electric Industry</a:t>
            </a:r>
          </a:p>
        </p:txBody>
      </p:sp>
      <p:sp>
        <p:nvSpPr>
          <p:cNvPr id="274443" name="Rectangle 11"/>
          <p:cNvSpPr>
            <a:spLocks noChangeArrowheads="1"/>
          </p:cNvSpPr>
          <p:nvPr/>
        </p:nvSpPr>
        <p:spPr bwMode="auto">
          <a:xfrm>
            <a:off x="39688" y="885825"/>
            <a:ext cx="9104312" cy="58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2"/>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r>
              <a:rPr lang="en-US" altLang="en-US" sz="2000"/>
              <a:t>2008, Economic depression, Obama elected</a:t>
            </a:r>
          </a:p>
          <a:p>
            <a:r>
              <a:rPr lang="en-US" altLang="en-US" sz="2000"/>
              <a:t>2009, In response to depression Obama initiated the  American Recovery and Reinvestment Act of 2009, which included $80B “energy money” as follows:</a:t>
            </a:r>
          </a:p>
          <a:p>
            <a:pPr lvl="1"/>
            <a:r>
              <a:rPr lang="en-US" altLang="en-US" sz="1600"/>
              <a:t>$3.4B for smart grid investment</a:t>
            </a:r>
          </a:p>
          <a:p>
            <a:pPr lvl="1"/>
            <a:r>
              <a:rPr lang="en-US" altLang="en-US" sz="1600"/>
              <a:t>Launched the Advanced Research Projects Agency (ARPA-E) to fund innovative energy concepts</a:t>
            </a:r>
          </a:p>
          <a:p>
            <a:pPr lvl="1"/>
            <a:r>
              <a:rPr lang="en-US" altLang="en-US" sz="1600"/>
              <a:t>Imposed new efficiency standards for home appliances</a:t>
            </a:r>
          </a:p>
          <a:p>
            <a:pPr lvl="1"/>
            <a:r>
              <a:rPr lang="en-US" altLang="en-US" sz="1600"/>
              <a:t>Imposed fuel efficiency policies for cars</a:t>
            </a:r>
          </a:p>
          <a:p>
            <a:pPr lvl="1"/>
            <a:r>
              <a:rPr lang="en-US" altLang="en-US" sz="1600"/>
              <a:t>Increase production of biofuels</a:t>
            </a:r>
          </a:p>
          <a:p>
            <a:pPr lvl="1"/>
            <a:r>
              <a:rPr lang="en-US" altLang="en-US" sz="1600"/>
              <a:t>Required reporting of greenhouse emissions by power plants</a:t>
            </a:r>
          </a:p>
          <a:p>
            <a:r>
              <a:rPr lang="en-US" altLang="en-US" sz="2000"/>
              <a:t>2010, Obama proposed an energy security plan to reduce offshore energy need</a:t>
            </a:r>
          </a:p>
          <a:p>
            <a:r>
              <a:rPr lang="en-US" altLang="en-US" sz="2000"/>
              <a:t>2011, Obama state of union: 80% of US electricity from clean sources by 2035</a:t>
            </a:r>
          </a:p>
          <a:p>
            <a:r>
              <a:rPr lang="en-US" altLang="en-US" sz="2000"/>
              <a:t>2015, Obama’s EPA: Clean Power Plan to lower power plant CO</a:t>
            </a:r>
            <a:r>
              <a:rPr lang="en-US" altLang="en-US" sz="2000" baseline="-25000"/>
              <a:t>2</a:t>
            </a:r>
            <a:r>
              <a:rPr lang="en-US" altLang="en-US" sz="2000"/>
              <a:t> emissions</a:t>
            </a:r>
          </a:p>
          <a:p>
            <a:r>
              <a:rPr lang="en-US" altLang="en-US" sz="2000"/>
              <a:t>2016, 2/3 electric utilities support CPP, but congressional &amp; legal pushback abounds</a:t>
            </a:r>
          </a:p>
          <a:p>
            <a:r>
              <a:rPr lang="en-US" altLang="en-US" sz="2000"/>
              <a:t>2016, Trump elected  </a:t>
            </a:r>
          </a:p>
          <a:p>
            <a:r>
              <a:rPr lang="en-US" altLang="en-US" sz="2000"/>
              <a:t>2017, US withdraws from Paris Agreement</a:t>
            </a:r>
          </a:p>
          <a:p>
            <a:r>
              <a:rPr lang="en-US" altLang="en-US" sz="2000"/>
              <a:t>2018, Trump proposes Affordable Clean Energy Rule, giving CO</a:t>
            </a:r>
            <a:r>
              <a:rPr lang="en-US" altLang="en-US" sz="2000" baseline="-25000"/>
              <a:t>2</a:t>
            </a:r>
            <a:r>
              <a:rPr lang="en-US" altLang="en-US" sz="2000"/>
              <a:t> authority to states</a:t>
            </a:r>
          </a:p>
        </p:txBody>
      </p:sp>
    </p:spTree>
    <p:extLst>
      <p:ext uri="{BB962C8B-B14F-4D97-AF65-F5344CB8AC3E}">
        <p14:creationId xmlns:p14="http://schemas.microsoft.com/office/powerpoint/2010/main" val="213832351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533400"/>
            <a:ext cx="8153400" cy="584775"/>
          </a:xfrm>
          <a:prstGeom prst="rect">
            <a:avLst/>
          </a:prstGeom>
          <a:noFill/>
        </p:spPr>
        <p:txBody>
          <a:bodyPr wrap="square" rtlCol="0">
            <a:spAutoFit/>
          </a:bodyPr>
          <a:lstStyle/>
          <a:p>
            <a:pPr algn="ctr"/>
            <a:r>
              <a:rPr lang="en-US" sz="3200" dirty="0" smtClean="0"/>
              <a:t>What this course is about</a:t>
            </a:r>
            <a:endParaRPr lang="en-US" sz="3200" dirty="0"/>
          </a:p>
        </p:txBody>
      </p:sp>
      <p:sp>
        <p:nvSpPr>
          <p:cNvPr id="7" name="TextBox 6"/>
          <p:cNvSpPr txBox="1"/>
          <p:nvPr/>
        </p:nvSpPr>
        <p:spPr>
          <a:xfrm>
            <a:off x="381000" y="1371600"/>
            <a:ext cx="8382000" cy="584775"/>
          </a:xfrm>
          <a:prstGeom prst="rect">
            <a:avLst/>
          </a:prstGeom>
          <a:noFill/>
        </p:spPr>
        <p:txBody>
          <a:bodyPr wrap="square" rtlCol="0">
            <a:spAutoFit/>
          </a:bodyPr>
          <a:lstStyle/>
          <a:p>
            <a:r>
              <a:rPr lang="en-US" sz="3200" dirty="0" smtClean="0"/>
              <a:t>The electric industry and ….</a:t>
            </a:r>
          </a:p>
        </p:txBody>
      </p:sp>
      <p:sp>
        <p:nvSpPr>
          <p:cNvPr id="9" name="TextBox 8"/>
          <p:cNvSpPr txBox="1"/>
          <p:nvPr/>
        </p:nvSpPr>
        <p:spPr>
          <a:xfrm>
            <a:off x="381000" y="2514600"/>
            <a:ext cx="8382000" cy="1077218"/>
          </a:xfrm>
          <a:prstGeom prst="rect">
            <a:avLst/>
          </a:prstGeom>
          <a:noFill/>
        </p:spPr>
        <p:txBody>
          <a:bodyPr wrap="square" rtlCol="0">
            <a:spAutoFit/>
          </a:bodyPr>
          <a:lstStyle/>
          <a:p>
            <a:r>
              <a:rPr lang="en-US" sz="3200" dirty="0" smtClean="0"/>
              <a:t>Its characteristics before,</a:t>
            </a:r>
          </a:p>
          <a:p>
            <a:r>
              <a:rPr lang="en-US" sz="3200" dirty="0"/>
              <a:t>b</a:t>
            </a:r>
            <a:r>
              <a:rPr lang="en-US" sz="3200" dirty="0" smtClean="0"/>
              <a:t>ut mainly its characteristics after</a:t>
            </a:r>
          </a:p>
        </p:txBody>
      </p:sp>
      <p:sp>
        <p:nvSpPr>
          <p:cNvPr id="10" name="TextBox 9"/>
          <p:cNvSpPr txBox="1"/>
          <p:nvPr/>
        </p:nvSpPr>
        <p:spPr>
          <a:xfrm>
            <a:off x="457200" y="4343400"/>
            <a:ext cx="8382000" cy="584775"/>
          </a:xfrm>
          <a:prstGeom prst="rect">
            <a:avLst/>
          </a:prstGeom>
          <a:noFill/>
        </p:spPr>
        <p:txBody>
          <a:bodyPr wrap="square" rtlCol="0">
            <a:spAutoFit/>
          </a:bodyPr>
          <a:lstStyle/>
          <a:p>
            <a:r>
              <a:rPr lang="en-US" sz="3200" dirty="0" smtClean="0"/>
              <a:t>Before, and after what?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533400"/>
            <a:ext cx="8153400" cy="584775"/>
          </a:xfrm>
          <a:prstGeom prst="rect">
            <a:avLst/>
          </a:prstGeom>
          <a:noFill/>
        </p:spPr>
        <p:txBody>
          <a:bodyPr wrap="square" rtlCol="0">
            <a:spAutoFit/>
          </a:bodyPr>
          <a:lstStyle/>
          <a:p>
            <a:pPr algn="ctr"/>
            <a:r>
              <a:rPr lang="en-US" sz="3200" dirty="0" smtClean="0"/>
              <a:t>What happened?</a:t>
            </a:r>
            <a:endParaRPr lang="en-US" sz="3200" dirty="0"/>
          </a:p>
        </p:txBody>
      </p:sp>
      <p:sp>
        <p:nvSpPr>
          <p:cNvPr id="7" name="TextBox 6"/>
          <p:cNvSpPr txBox="1"/>
          <p:nvPr/>
        </p:nvSpPr>
        <p:spPr>
          <a:xfrm>
            <a:off x="381000" y="1371600"/>
            <a:ext cx="8382000" cy="584775"/>
          </a:xfrm>
          <a:prstGeom prst="rect">
            <a:avLst/>
          </a:prstGeom>
          <a:noFill/>
        </p:spPr>
        <p:txBody>
          <a:bodyPr wrap="square" rtlCol="0">
            <a:spAutoFit/>
          </a:bodyPr>
          <a:lstStyle/>
          <a:p>
            <a:r>
              <a:rPr lang="en-US" sz="3200" dirty="0" smtClean="0"/>
              <a:t>Deregulation</a:t>
            </a:r>
            <a:endParaRPr lang="en-US" sz="3200" dirty="0"/>
          </a:p>
        </p:txBody>
      </p:sp>
      <p:sp>
        <p:nvSpPr>
          <p:cNvPr id="4" name="TextBox 3"/>
          <p:cNvSpPr txBox="1"/>
          <p:nvPr/>
        </p:nvSpPr>
        <p:spPr>
          <a:xfrm>
            <a:off x="381000" y="1929825"/>
            <a:ext cx="8382000" cy="584775"/>
          </a:xfrm>
          <a:prstGeom prst="rect">
            <a:avLst/>
          </a:prstGeom>
          <a:noFill/>
        </p:spPr>
        <p:txBody>
          <a:bodyPr wrap="square" rtlCol="0">
            <a:spAutoFit/>
          </a:bodyPr>
          <a:lstStyle/>
          <a:p>
            <a:r>
              <a:rPr lang="en-US" sz="3200" dirty="0" smtClean="0"/>
              <a:t>Privatization</a:t>
            </a:r>
            <a:endParaRPr lang="en-US" sz="3200" dirty="0"/>
          </a:p>
        </p:txBody>
      </p:sp>
      <p:sp>
        <p:nvSpPr>
          <p:cNvPr id="5" name="TextBox 4"/>
          <p:cNvSpPr txBox="1"/>
          <p:nvPr/>
        </p:nvSpPr>
        <p:spPr>
          <a:xfrm>
            <a:off x="1676400" y="2514600"/>
            <a:ext cx="5181600" cy="584775"/>
          </a:xfrm>
          <a:prstGeom prst="rect">
            <a:avLst/>
          </a:prstGeom>
          <a:noFill/>
        </p:spPr>
        <p:txBody>
          <a:bodyPr wrap="square" rtlCol="0">
            <a:spAutoFit/>
          </a:bodyPr>
          <a:lstStyle/>
          <a:p>
            <a:r>
              <a:rPr lang="en-US" sz="3200" dirty="0" smtClean="0"/>
              <a:t>Vertical disaggregation </a:t>
            </a:r>
            <a:endParaRPr lang="en-US" sz="3200" dirty="0"/>
          </a:p>
        </p:txBody>
      </p:sp>
      <p:sp>
        <p:nvSpPr>
          <p:cNvPr id="8" name="TextBox 7"/>
          <p:cNvSpPr txBox="1"/>
          <p:nvPr/>
        </p:nvSpPr>
        <p:spPr>
          <a:xfrm>
            <a:off x="1600200" y="3124200"/>
            <a:ext cx="5105400" cy="584775"/>
          </a:xfrm>
          <a:prstGeom prst="rect">
            <a:avLst/>
          </a:prstGeom>
          <a:noFill/>
        </p:spPr>
        <p:txBody>
          <a:bodyPr wrap="square" rtlCol="0">
            <a:spAutoFit/>
          </a:bodyPr>
          <a:lstStyle/>
          <a:p>
            <a:r>
              <a:rPr lang="en-US" sz="3200" dirty="0" smtClean="0"/>
              <a:t>Functional unbundling</a:t>
            </a:r>
            <a:endParaRPr lang="en-US" sz="3200" dirty="0"/>
          </a:p>
        </p:txBody>
      </p:sp>
      <p:sp>
        <p:nvSpPr>
          <p:cNvPr id="9" name="TextBox 8"/>
          <p:cNvSpPr txBox="1"/>
          <p:nvPr/>
        </p:nvSpPr>
        <p:spPr>
          <a:xfrm>
            <a:off x="3733800" y="4267200"/>
            <a:ext cx="5105400" cy="584775"/>
          </a:xfrm>
          <a:prstGeom prst="rect">
            <a:avLst/>
          </a:prstGeom>
          <a:noFill/>
        </p:spPr>
        <p:txBody>
          <a:bodyPr wrap="square" rtlCol="0">
            <a:spAutoFit/>
          </a:bodyPr>
          <a:lstStyle/>
          <a:p>
            <a:r>
              <a:rPr lang="en-US" sz="3200" dirty="0" smtClean="0"/>
              <a:t>Introduced markets</a:t>
            </a:r>
            <a:endParaRPr lang="en-US" sz="3200" dirty="0"/>
          </a:p>
        </p:txBody>
      </p:sp>
      <p:sp>
        <p:nvSpPr>
          <p:cNvPr id="10" name="TextBox 9"/>
          <p:cNvSpPr txBox="1"/>
          <p:nvPr/>
        </p:nvSpPr>
        <p:spPr>
          <a:xfrm>
            <a:off x="3733800" y="4800600"/>
            <a:ext cx="5105400" cy="584775"/>
          </a:xfrm>
          <a:prstGeom prst="rect">
            <a:avLst/>
          </a:prstGeom>
          <a:noFill/>
        </p:spPr>
        <p:txBody>
          <a:bodyPr wrap="square" rtlCol="0">
            <a:spAutoFit/>
          </a:bodyPr>
          <a:lstStyle/>
          <a:p>
            <a:r>
              <a:rPr lang="en-US" sz="3200" dirty="0" smtClean="0"/>
              <a:t>Brought competition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6164"/>
            <a:ext cx="8153400" cy="584775"/>
          </a:xfrm>
          <a:prstGeom prst="rect">
            <a:avLst/>
          </a:prstGeom>
          <a:noFill/>
        </p:spPr>
        <p:txBody>
          <a:bodyPr wrap="square" rtlCol="0">
            <a:spAutoFit/>
          </a:bodyPr>
          <a:lstStyle/>
          <a:p>
            <a:pPr algn="ctr"/>
            <a:r>
              <a:rPr lang="en-US" sz="3200" dirty="0" smtClean="0"/>
              <a:t>When did this happen?</a:t>
            </a:r>
            <a:endParaRPr lang="en-US" sz="3200" dirty="0"/>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 name="Object 1"/>
          <p:cNvGraphicFramePr>
            <a:graphicFrameLocks noChangeAspect="1"/>
          </p:cNvGraphicFramePr>
          <p:nvPr>
            <p:extLst>
              <p:ext uri="{D42A27DB-BD31-4B8C-83A1-F6EECF244321}">
                <p14:modId xmlns:p14="http://schemas.microsoft.com/office/powerpoint/2010/main" val="1000746209"/>
              </p:ext>
            </p:extLst>
          </p:nvPr>
        </p:nvGraphicFramePr>
        <p:xfrm>
          <a:off x="0" y="1082906"/>
          <a:ext cx="7010400" cy="5425320"/>
        </p:xfrm>
        <a:graphic>
          <a:graphicData uri="http://schemas.openxmlformats.org/presentationml/2006/ole">
            <mc:AlternateContent xmlns:mc="http://schemas.openxmlformats.org/markup-compatibility/2006">
              <mc:Choice xmlns:v="urn:schemas-microsoft-com:vml" Requires="v">
                <p:oleObj spid="_x0000_s3098" name="Picture" r:id="rId3" imgW="7996936" imgH="4006055" progId="Word.Picture.8">
                  <p:embed/>
                </p:oleObj>
              </mc:Choice>
              <mc:Fallback>
                <p:oleObj name="Picture" r:id="rId3" imgW="7996936" imgH="4006055" progId="Word.Picture.8">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82906"/>
                        <a:ext cx="7010400" cy="5425320"/>
                      </a:xfrm>
                      <a:prstGeom prst="rect">
                        <a:avLst/>
                      </a:prstGeom>
                      <a:solidFill>
                        <a:schemeClr val="bg1"/>
                      </a:solidFill>
                      <a:extLst/>
                    </p:spPr>
                  </p:pic>
                </p:oleObj>
              </mc:Fallback>
            </mc:AlternateContent>
          </a:graphicData>
        </a:graphic>
      </p:graphicFrame>
      <p:sp>
        <p:nvSpPr>
          <p:cNvPr id="8" name="TextBox 7"/>
          <p:cNvSpPr txBox="1"/>
          <p:nvPr/>
        </p:nvSpPr>
        <p:spPr>
          <a:xfrm>
            <a:off x="0" y="6236621"/>
            <a:ext cx="9144000" cy="584775"/>
          </a:xfrm>
          <a:prstGeom prst="rect">
            <a:avLst/>
          </a:prstGeom>
          <a:noFill/>
        </p:spPr>
        <p:txBody>
          <a:bodyPr wrap="square" rtlCol="0">
            <a:spAutoFit/>
          </a:bodyPr>
          <a:lstStyle/>
          <a:p>
            <a:pPr algn="ctr"/>
            <a:r>
              <a:rPr lang="en-US" sz="3200" dirty="0" smtClean="0"/>
              <a:t>Well, sort of, actually, it all started much earlier…</a:t>
            </a:r>
            <a:endParaRPr lang="en-US" sz="3200" dirty="0"/>
          </a:p>
        </p:txBody>
      </p:sp>
      <p:pic>
        <p:nvPicPr>
          <p:cNvPr id="3090" name="Picture 18" descr="Map of Electric RTO/ISO reg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082906"/>
            <a:ext cx="3400695" cy="22581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48400" y="532612"/>
            <a:ext cx="2438399" cy="646331"/>
          </a:xfrm>
          <a:prstGeom prst="rect">
            <a:avLst/>
          </a:prstGeom>
          <a:noFill/>
        </p:spPr>
        <p:txBody>
          <a:bodyPr wrap="square" rtlCol="0">
            <a:spAutoFit/>
          </a:bodyPr>
          <a:lstStyle/>
          <a:p>
            <a:r>
              <a:rPr lang="en-US" b="1" dirty="0" smtClean="0"/>
              <a:t>2019 N. AMERICAN </a:t>
            </a:r>
          </a:p>
          <a:p>
            <a:r>
              <a:rPr lang="en-US" b="1" dirty="0" smtClean="0"/>
              <a:t>ELECTRICITY MARKETS</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 name="Object 1"/>
          <p:cNvGraphicFramePr>
            <a:graphicFrameLocks noChangeAspect="1"/>
          </p:cNvGraphicFramePr>
          <p:nvPr>
            <p:extLst>
              <p:ext uri="{D42A27DB-BD31-4B8C-83A1-F6EECF244321}">
                <p14:modId xmlns:p14="http://schemas.microsoft.com/office/powerpoint/2010/main" val="1225000113"/>
              </p:ext>
            </p:extLst>
          </p:nvPr>
        </p:nvGraphicFramePr>
        <p:xfrm>
          <a:off x="4953000" y="1981200"/>
          <a:ext cx="3429000" cy="4946863"/>
        </p:xfrm>
        <a:graphic>
          <a:graphicData uri="http://schemas.openxmlformats.org/presentationml/2006/ole">
            <mc:AlternateContent xmlns:mc="http://schemas.openxmlformats.org/markup-compatibility/2006">
              <mc:Choice xmlns:v="urn:schemas-microsoft-com:vml" Requires="v">
                <p:oleObj spid="_x0000_s4106" name="Picture" r:id="rId3" imgW="7996936" imgH="4006055" progId="Word.Picture.8">
                  <p:embed/>
                </p:oleObj>
              </mc:Choice>
              <mc:Fallback>
                <p:oleObj name="Picture" r:id="rId3" imgW="7996936" imgH="4006055" progId="Word.Picture.8">
                  <p:embed/>
                  <p:pic>
                    <p:nvPicPr>
                      <p:cNvPr id="3073"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981200"/>
                        <a:ext cx="3429000" cy="4946863"/>
                      </a:xfrm>
                      <a:prstGeom prst="rect">
                        <a:avLst/>
                      </a:prstGeom>
                      <a:noFill/>
                      <a:extLst/>
                    </p:spPr>
                  </p:pic>
                </p:oleObj>
              </mc:Fallback>
            </mc:AlternateContent>
          </a:graphicData>
        </a:graphic>
      </p:graphicFrame>
      <p:pic>
        <p:nvPicPr>
          <p:cNvPr id="3084" name="Picture 12" descr="Image result for deregulated electricity markets time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77" y="76200"/>
            <a:ext cx="9088159" cy="40085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4648200"/>
            <a:ext cx="3657600" cy="646331"/>
          </a:xfrm>
          <a:prstGeom prst="rect">
            <a:avLst/>
          </a:prstGeom>
          <a:noFill/>
        </p:spPr>
        <p:txBody>
          <a:bodyPr wrap="square" rtlCol="0">
            <a:spAutoFit/>
          </a:bodyPr>
          <a:lstStyle/>
          <a:p>
            <a:r>
              <a:rPr lang="en-US" dirty="0" smtClean="0"/>
              <a:t>See appendix for more detail on the evolution of the electric industry. </a:t>
            </a:r>
            <a:endParaRPr lang="en-US" dirty="0"/>
          </a:p>
        </p:txBody>
      </p:sp>
    </p:spTree>
    <p:extLst>
      <p:ext uri="{BB962C8B-B14F-4D97-AF65-F5344CB8AC3E}">
        <p14:creationId xmlns:p14="http://schemas.microsoft.com/office/powerpoint/2010/main" val="4288671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533400"/>
            <a:ext cx="8153400" cy="584775"/>
          </a:xfrm>
          <a:prstGeom prst="rect">
            <a:avLst/>
          </a:prstGeom>
          <a:noFill/>
        </p:spPr>
        <p:txBody>
          <a:bodyPr wrap="square" rtlCol="0">
            <a:spAutoFit/>
          </a:bodyPr>
          <a:lstStyle/>
          <a:p>
            <a:pPr algn="ctr"/>
            <a:r>
              <a:rPr lang="en-US" sz="3200" dirty="0" smtClean="0"/>
              <a:t>What was it before ~1996?</a:t>
            </a:r>
            <a:endParaRPr lang="en-US" sz="3200" dirty="0"/>
          </a:p>
        </p:txBody>
      </p:sp>
      <p:sp>
        <p:nvSpPr>
          <p:cNvPr id="7" name="TextBox 6"/>
          <p:cNvSpPr txBox="1"/>
          <p:nvPr/>
        </p:nvSpPr>
        <p:spPr>
          <a:xfrm>
            <a:off x="381000" y="1371600"/>
            <a:ext cx="8534400" cy="3046988"/>
          </a:xfrm>
          <a:prstGeom prst="rect">
            <a:avLst/>
          </a:prstGeom>
          <a:noFill/>
        </p:spPr>
        <p:txBody>
          <a:bodyPr wrap="square" rtlCol="0">
            <a:spAutoFit/>
          </a:bodyPr>
          <a:lstStyle/>
          <a:p>
            <a:r>
              <a:rPr lang="en-US" sz="3200" dirty="0" smtClean="0"/>
              <a:t>A monopolistic, </a:t>
            </a:r>
            <a:r>
              <a:rPr lang="en-US" sz="3200" i="1" dirty="0" smtClean="0"/>
              <a:t>and regulated</a:t>
            </a:r>
            <a:r>
              <a:rPr lang="en-US" sz="3200" dirty="0" smtClean="0"/>
              <a:t>, industry</a:t>
            </a:r>
          </a:p>
          <a:p>
            <a:pPr>
              <a:buFont typeface="Wingdings" pitchFamily="2" charset="2"/>
              <a:buChar char="è"/>
            </a:pPr>
            <a:r>
              <a:rPr lang="en-US" sz="3200" dirty="0" smtClean="0">
                <a:sym typeface="Wingdings" pitchFamily="2" charset="2"/>
              </a:rPr>
              <a:t>In any given region, there is only one organization from which to buy.</a:t>
            </a:r>
          </a:p>
          <a:p>
            <a:pPr>
              <a:buFont typeface="Wingdings" pitchFamily="2" charset="2"/>
              <a:buChar char="è"/>
            </a:pPr>
            <a:r>
              <a:rPr lang="en-US" sz="3200" dirty="0" smtClean="0">
                <a:sym typeface="Wingdings" pitchFamily="2" charset="2"/>
              </a:rPr>
              <a:t>Other organizations are blocked.</a:t>
            </a:r>
          </a:p>
          <a:p>
            <a:pPr>
              <a:buFont typeface="Wingdings" pitchFamily="2" charset="2"/>
              <a:buChar char="è"/>
            </a:pPr>
            <a:r>
              <a:rPr lang="en-US" sz="3200" dirty="0">
                <a:sym typeface="Wingdings" pitchFamily="2" charset="2"/>
              </a:rPr>
              <a:t> </a:t>
            </a:r>
            <a:r>
              <a:rPr lang="en-US" sz="3200" dirty="0" smtClean="0">
                <a:sym typeface="Wingdings" pitchFamily="2" charset="2"/>
              </a:rPr>
              <a:t>Reasons for giving monopoly status can vary, but in the electric industry, the main reason was…</a:t>
            </a:r>
            <a:endParaRPr lang="en-US" sz="3200" dirty="0"/>
          </a:p>
        </p:txBody>
      </p:sp>
      <p:sp>
        <p:nvSpPr>
          <p:cNvPr id="4" name="TextBox 3"/>
          <p:cNvSpPr txBox="1"/>
          <p:nvPr/>
        </p:nvSpPr>
        <p:spPr>
          <a:xfrm>
            <a:off x="609600" y="4572000"/>
            <a:ext cx="8534400" cy="1384995"/>
          </a:xfrm>
          <a:prstGeom prst="rect">
            <a:avLst/>
          </a:prstGeom>
          <a:noFill/>
        </p:spPr>
        <p:txBody>
          <a:bodyPr wrap="square" rtlCol="0">
            <a:spAutoFit/>
          </a:bodyPr>
          <a:lstStyle/>
          <a:p>
            <a:r>
              <a:rPr lang="en-US" sz="2800" dirty="0">
                <a:sym typeface="Wingdings" pitchFamily="2" charset="2"/>
              </a:rPr>
              <a:t>E</a:t>
            </a:r>
            <a:r>
              <a:rPr lang="en-US" sz="2800" dirty="0" smtClean="0">
                <a:sym typeface="Wingdings" pitchFamily="2" charset="2"/>
              </a:rPr>
              <a:t>conomies of scale…</a:t>
            </a:r>
          </a:p>
          <a:p>
            <a:r>
              <a:rPr lang="en-US" sz="2800" dirty="0" smtClean="0">
                <a:sym typeface="Wingdings" pitchFamily="2" charset="2"/>
              </a:rPr>
              <a:t>when average cost of production, $/</a:t>
            </a:r>
            <a:r>
              <a:rPr lang="en-US" sz="2800" dirty="0" err="1" smtClean="0">
                <a:sym typeface="Wingdings" pitchFamily="2" charset="2"/>
              </a:rPr>
              <a:t>MWhr</a:t>
            </a:r>
            <a:r>
              <a:rPr lang="en-US" sz="2800" dirty="0" smtClean="0">
                <a:sym typeface="Wingdings" pitchFamily="2" charset="2"/>
              </a:rPr>
              <a:t>, decreases as generation plant gets larger.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04800"/>
            <a:ext cx="9144000" cy="584775"/>
          </a:xfrm>
          <a:prstGeom prst="rect">
            <a:avLst/>
          </a:prstGeom>
          <a:noFill/>
        </p:spPr>
        <p:txBody>
          <a:bodyPr wrap="square" rtlCol="0">
            <a:spAutoFit/>
          </a:bodyPr>
          <a:lstStyle/>
          <a:p>
            <a:pPr algn="ctr"/>
            <a:r>
              <a:rPr lang="en-US" sz="3200" dirty="0" smtClean="0"/>
              <a:t>Economies of scale</a:t>
            </a:r>
            <a:endParaRPr lang="en-US" sz="3200" dirty="0"/>
          </a:p>
        </p:txBody>
      </p:sp>
      <p:pic>
        <p:nvPicPr>
          <p:cNvPr id="1028" name="Picture 4"/>
          <p:cNvPicPr>
            <a:picLocks noChangeAspect="1" noChangeArrowheads="1"/>
          </p:cNvPicPr>
          <p:nvPr/>
        </p:nvPicPr>
        <p:blipFill>
          <a:blip r:embed="rId2" cstate="print"/>
          <a:srcRect/>
          <a:stretch>
            <a:fillRect/>
          </a:stretch>
        </p:blipFill>
        <p:spPr bwMode="auto">
          <a:xfrm>
            <a:off x="1143000" y="1828800"/>
            <a:ext cx="2667000" cy="2784231"/>
          </a:xfrm>
          <a:prstGeom prst="rect">
            <a:avLst/>
          </a:prstGeom>
          <a:noFill/>
          <a:ln w="9525">
            <a:noFill/>
            <a:miter lim="800000"/>
            <a:headEnd/>
            <a:tailEnd/>
          </a:ln>
          <a:effectLst/>
        </p:spPr>
      </p:pic>
      <p:pic>
        <p:nvPicPr>
          <p:cNvPr id="8" name="Picture 4"/>
          <p:cNvPicPr>
            <a:picLocks noChangeAspect="1" noChangeArrowheads="1"/>
          </p:cNvPicPr>
          <p:nvPr/>
        </p:nvPicPr>
        <p:blipFill>
          <a:blip r:embed="rId2" cstate="print"/>
          <a:srcRect/>
          <a:stretch>
            <a:fillRect/>
          </a:stretch>
        </p:blipFill>
        <p:spPr bwMode="auto">
          <a:xfrm>
            <a:off x="5867400" y="2193681"/>
            <a:ext cx="842211" cy="879231"/>
          </a:xfrm>
          <a:prstGeom prst="rect">
            <a:avLst/>
          </a:prstGeom>
          <a:noFill/>
          <a:ln w="9525">
            <a:noFill/>
            <a:miter lim="800000"/>
            <a:headEnd/>
            <a:tailEnd/>
          </a:ln>
          <a:effectLst/>
        </p:spPr>
      </p:pic>
      <p:pic>
        <p:nvPicPr>
          <p:cNvPr id="9" name="Picture 4"/>
          <p:cNvPicPr>
            <a:picLocks noChangeAspect="1" noChangeArrowheads="1"/>
          </p:cNvPicPr>
          <p:nvPr/>
        </p:nvPicPr>
        <p:blipFill>
          <a:blip r:embed="rId2" cstate="print"/>
          <a:srcRect/>
          <a:stretch>
            <a:fillRect/>
          </a:stretch>
        </p:blipFill>
        <p:spPr bwMode="auto">
          <a:xfrm>
            <a:off x="5791200" y="3565281"/>
            <a:ext cx="842211" cy="879231"/>
          </a:xfrm>
          <a:prstGeom prst="rect">
            <a:avLst/>
          </a:prstGeom>
          <a:noFill/>
          <a:ln w="9525">
            <a:noFill/>
            <a:miter lim="800000"/>
            <a:headEnd/>
            <a:tailEnd/>
          </a:ln>
          <a:effectLst/>
        </p:spPr>
      </p:pic>
      <p:pic>
        <p:nvPicPr>
          <p:cNvPr id="10" name="Picture 4"/>
          <p:cNvPicPr>
            <a:picLocks noChangeAspect="1" noChangeArrowheads="1"/>
          </p:cNvPicPr>
          <p:nvPr/>
        </p:nvPicPr>
        <p:blipFill>
          <a:blip r:embed="rId2" cstate="print"/>
          <a:srcRect/>
          <a:stretch>
            <a:fillRect/>
          </a:stretch>
        </p:blipFill>
        <p:spPr bwMode="auto">
          <a:xfrm>
            <a:off x="7239000" y="2193681"/>
            <a:ext cx="842211" cy="879231"/>
          </a:xfrm>
          <a:prstGeom prst="rect">
            <a:avLst/>
          </a:prstGeom>
          <a:noFill/>
          <a:ln w="9525">
            <a:noFill/>
            <a:miter lim="800000"/>
            <a:headEnd/>
            <a:tailEnd/>
          </a:ln>
          <a:effectLst/>
        </p:spPr>
      </p:pic>
      <p:pic>
        <p:nvPicPr>
          <p:cNvPr id="11" name="Picture 4"/>
          <p:cNvPicPr>
            <a:picLocks noChangeAspect="1" noChangeArrowheads="1"/>
          </p:cNvPicPr>
          <p:nvPr/>
        </p:nvPicPr>
        <p:blipFill>
          <a:blip r:embed="rId2" cstate="print"/>
          <a:srcRect/>
          <a:stretch>
            <a:fillRect/>
          </a:stretch>
        </p:blipFill>
        <p:spPr bwMode="auto">
          <a:xfrm>
            <a:off x="7239000" y="3565281"/>
            <a:ext cx="842211" cy="879231"/>
          </a:xfrm>
          <a:prstGeom prst="rect">
            <a:avLst/>
          </a:prstGeom>
          <a:noFill/>
          <a:ln w="9525">
            <a:noFill/>
            <a:miter lim="800000"/>
            <a:headEnd/>
            <a:tailEnd/>
          </a:ln>
          <a:effectLst/>
        </p:spPr>
      </p:pic>
      <p:sp>
        <p:nvSpPr>
          <p:cNvPr id="12" name="TextBox 11"/>
          <p:cNvSpPr txBox="1"/>
          <p:nvPr/>
        </p:nvSpPr>
        <p:spPr>
          <a:xfrm>
            <a:off x="5486400" y="4572000"/>
            <a:ext cx="3048000" cy="381000"/>
          </a:xfrm>
          <a:prstGeom prst="rect">
            <a:avLst/>
          </a:prstGeom>
          <a:noFill/>
        </p:spPr>
        <p:txBody>
          <a:bodyPr wrap="square" rtlCol="0">
            <a:spAutoFit/>
          </a:bodyPr>
          <a:lstStyle/>
          <a:p>
            <a:pPr algn="ctr"/>
            <a:r>
              <a:rPr lang="en-US" dirty="0" smtClean="0">
                <a:ln>
                  <a:solidFill>
                    <a:schemeClr val="tx1"/>
                  </a:solidFill>
                </a:ln>
              </a:rPr>
              <a:t>Four 250 MW Plants</a:t>
            </a:r>
            <a:endParaRPr lang="en-US" dirty="0">
              <a:ln>
                <a:solidFill>
                  <a:schemeClr val="tx1"/>
                </a:solidFill>
              </a:ln>
            </a:endParaRPr>
          </a:p>
        </p:txBody>
      </p:sp>
      <p:sp>
        <p:nvSpPr>
          <p:cNvPr id="13" name="TextBox 12"/>
          <p:cNvSpPr txBox="1"/>
          <p:nvPr/>
        </p:nvSpPr>
        <p:spPr>
          <a:xfrm>
            <a:off x="990600" y="4648200"/>
            <a:ext cx="3048000" cy="381000"/>
          </a:xfrm>
          <a:prstGeom prst="rect">
            <a:avLst/>
          </a:prstGeom>
          <a:noFill/>
        </p:spPr>
        <p:txBody>
          <a:bodyPr wrap="square" rtlCol="0">
            <a:spAutoFit/>
          </a:bodyPr>
          <a:lstStyle/>
          <a:p>
            <a:pPr algn="ctr"/>
            <a:r>
              <a:rPr lang="en-US" dirty="0" smtClean="0">
                <a:ln>
                  <a:solidFill>
                    <a:schemeClr val="tx1"/>
                  </a:solidFill>
                </a:ln>
              </a:rPr>
              <a:t>1000 MW Plant</a:t>
            </a:r>
            <a:endParaRPr lang="en-US" dirty="0">
              <a:ln>
                <a:solidFill>
                  <a:schemeClr val="tx1"/>
                </a:solidFill>
              </a:ln>
            </a:endParaRPr>
          </a:p>
        </p:txBody>
      </p:sp>
      <p:sp>
        <p:nvSpPr>
          <p:cNvPr id="14" name="TextBox 13"/>
          <p:cNvSpPr txBox="1"/>
          <p:nvPr/>
        </p:nvSpPr>
        <p:spPr>
          <a:xfrm>
            <a:off x="1676400" y="1143000"/>
            <a:ext cx="1447800" cy="369332"/>
          </a:xfrm>
          <a:prstGeom prst="rect">
            <a:avLst/>
          </a:prstGeom>
          <a:noFill/>
          <a:ln>
            <a:solidFill>
              <a:schemeClr val="tx1"/>
            </a:solidFill>
          </a:ln>
        </p:spPr>
        <p:txBody>
          <a:bodyPr wrap="square" rtlCol="0">
            <a:spAutoFit/>
          </a:bodyPr>
          <a:lstStyle/>
          <a:p>
            <a:r>
              <a:rPr lang="en-US" dirty="0" smtClean="0">
                <a:ln>
                  <a:solidFill>
                    <a:schemeClr val="tx1"/>
                  </a:solidFill>
                </a:ln>
              </a:rPr>
              <a:t>$40/</a:t>
            </a:r>
            <a:r>
              <a:rPr lang="en-US" dirty="0" err="1" smtClean="0">
                <a:ln>
                  <a:solidFill>
                    <a:schemeClr val="tx1"/>
                  </a:solidFill>
                </a:ln>
              </a:rPr>
              <a:t>MWhr</a:t>
            </a:r>
            <a:endParaRPr lang="en-US" dirty="0">
              <a:ln>
                <a:solidFill>
                  <a:schemeClr val="tx1"/>
                </a:solidFill>
              </a:ln>
            </a:endParaRPr>
          </a:p>
        </p:txBody>
      </p:sp>
      <p:cxnSp>
        <p:nvCxnSpPr>
          <p:cNvPr id="16" name="Straight Connector 15"/>
          <p:cNvCxnSpPr/>
          <p:nvPr/>
        </p:nvCxnSpPr>
        <p:spPr>
          <a:xfrm rot="5400000" flipH="1" flipV="1">
            <a:off x="1524000" y="1905000"/>
            <a:ext cx="762000" cy="0"/>
          </a:xfrm>
          <a:prstGeom prst="line">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1981200" y="1905000"/>
            <a:ext cx="762000" cy="0"/>
          </a:xfrm>
          <a:prstGeom prst="line">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2438400" y="1905000"/>
            <a:ext cx="762000" cy="0"/>
          </a:xfrm>
          <a:prstGeom prst="line">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72200" y="1219200"/>
            <a:ext cx="1447800" cy="369332"/>
          </a:xfrm>
          <a:prstGeom prst="rect">
            <a:avLst/>
          </a:prstGeom>
          <a:noFill/>
          <a:ln>
            <a:solidFill>
              <a:schemeClr val="tx1"/>
            </a:solidFill>
          </a:ln>
        </p:spPr>
        <p:txBody>
          <a:bodyPr wrap="square" rtlCol="0">
            <a:spAutoFit/>
          </a:bodyPr>
          <a:lstStyle/>
          <a:p>
            <a:r>
              <a:rPr lang="en-US" dirty="0" smtClean="0">
                <a:ln>
                  <a:solidFill>
                    <a:schemeClr val="tx1"/>
                  </a:solidFill>
                </a:ln>
              </a:rPr>
              <a:t>$50/</a:t>
            </a:r>
            <a:r>
              <a:rPr lang="en-US" dirty="0" err="1" smtClean="0">
                <a:ln>
                  <a:solidFill>
                    <a:schemeClr val="tx1"/>
                  </a:solidFill>
                </a:ln>
              </a:rPr>
              <a:t>MWhr</a:t>
            </a:r>
            <a:endParaRPr lang="en-US" dirty="0">
              <a:ln>
                <a:solidFill>
                  <a:schemeClr val="tx1"/>
                </a:solidFill>
              </a:ln>
            </a:endParaRPr>
          </a:p>
        </p:txBody>
      </p:sp>
      <p:cxnSp>
        <p:nvCxnSpPr>
          <p:cNvPr id="22" name="Straight Connector 21"/>
          <p:cNvCxnSpPr/>
          <p:nvPr/>
        </p:nvCxnSpPr>
        <p:spPr>
          <a:xfrm rot="5400000" flipH="1" flipV="1">
            <a:off x="6019800" y="1981200"/>
            <a:ext cx="762000" cy="0"/>
          </a:xfrm>
          <a:prstGeom prst="line">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6477000" y="1981200"/>
            <a:ext cx="762000" cy="0"/>
          </a:xfrm>
          <a:prstGeom prst="line">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6934200" y="1981200"/>
            <a:ext cx="762000" cy="0"/>
          </a:xfrm>
          <a:prstGeom prst="line">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57200" y="5247750"/>
            <a:ext cx="8077200" cy="1384995"/>
          </a:xfrm>
          <a:prstGeom prst="rect">
            <a:avLst/>
          </a:prstGeom>
          <a:noFill/>
        </p:spPr>
        <p:txBody>
          <a:bodyPr wrap="square" rtlCol="0">
            <a:spAutoFit/>
          </a:bodyPr>
          <a:lstStyle/>
          <a:p>
            <a:r>
              <a:rPr lang="en-US" sz="2800" dirty="0" smtClean="0"/>
              <a:t>And this drove all thinking in the electric industry from 1900 until the early 1960’s.</a:t>
            </a:r>
          </a:p>
          <a:p>
            <a:r>
              <a:rPr lang="en-US" sz="2800" dirty="0" smtClean="0"/>
              <a:t>				And </a:t>
            </a:r>
            <a:r>
              <a:rPr lang="en-US" sz="2800" dirty="0" smtClean="0"/>
              <a:t>then what happened?</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7836</TotalTime>
  <Words>3982</Words>
  <Application>Microsoft Office PowerPoint</Application>
  <PresentationFormat>On-screen Show (4:3)</PresentationFormat>
  <Paragraphs>408</Paragraphs>
  <Slides>37</Slides>
  <Notes>8</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9" baseType="lpstr">
      <vt:lpstr>Arial</vt:lpstr>
      <vt:lpstr>Calibri</vt:lpstr>
      <vt:lpstr>Comic Sans MS</vt:lpstr>
      <vt:lpstr>LuxiSansBold</vt:lpstr>
      <vt:lpstr>Mercury Text G1 A</vt:lpstr>
      <vt:lpstr>Monotype Sorts</vt:lpstr>
      <vt:lpstr>Open Sans</vt:lpstr>
      <vt:lpstr>Times New Roman</vt:lpstr>
      <vt:lpstr>Wingdings</vt:lpstr>
      <vt:lpstr>Office Theme</vt:lpstr>
      <vt:lpstr>Custom Design</vt:lpstr>
      <vt:lpstr>Picture</vt:lpstr>
      <vt:lpstr>Class 1 Economic systems for  electric power planning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1 Economic systems for electric power planning</dc:title>
  <dc:creator>James D. McCalley</dc:creator>
  <cp:lastModifiedBy>McCalley, James D [E CPE]</cp:lastModifiedBy>
  <cp:revision>49</cp:revision>
  <dcterms:created xsi:type="dcterms:W3CDTF">2010-01-12T17:27:24Z</dcterms:created>
  <dcterms:modified xsi:type="dcterms:W3CDTF">2019-08-27T14:14:29Z</dcterms:modified>
</cp:coreProperties>
</file>